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37"/>
  </p:notesMasterIdLst>
  <p:handoutMasterIdLst>
    <p:handoutMasterId r:id="rId38"/>
  </p:handoutMasterIdLst>
  <p:sldIdLst>
    <p:sldId id="256" r:id="rId2"/>
    <p:sldId id="257" r:id="rId3"/>
    <p:sldId id="258" r:id="rId4"/>
    <p:sldId id="263" r:id="rId5"/>
    <p:sldId id="259" r:id="rId6"/>
    <p:sldId id="260" r:id="rId7"/>
    <p:sldId id="261" r:id="rId8"/>
    <p:sldId id="262" r:id="rId9"/>
    <p:sldId id="264" r:id="rId10"/>
    <p:sldId id="265" r:id="rId11"/>
    <p:sldId id="266" r:id="rId12"/>
    <p:sldId id="296" r:id="rId13"/>
    <p:sldId id="297" r:id="rId14"/>
    <p:sldId id="268" r:id="rId15"/>
    <p:sldId id="270" r:id="rId16"/>
    <p:sldId id="271" r:id="rId17"/>
    <p:sldId id="273" r:id="rId18"/>
    <p:sldId id="281" r:id="rId19"/>
    <p:sldId id="274" r:id="rId20"/>
    <p:sldId id="276" r:id="rId21"/>
    <p:sldId id="277" r:id="rId22"/>
    <p:sldId id="278" r:id="rId23"/>
    <p:sldId id="280" r:id="rId24"/>
    <p:sldId id="295" r:id="rId25"/>
    <p:sldId id="284" r:id="rId26"/>
    <p:sldId id="283" r:id="rId27"/>
    <p:sldId id="286" r:id="rId28"/>
    <p:sldId id="287" r:id="rId29"/>
    <p:sldId id="288" r:id="rId30"/>
    <p:sldId id="289" r:id="rId31"/>
    <p:sldId id="290" r:id="rId32"/>
    <p:sldId id="291" r:id="rId33"/>
    <p:sldId id="292" r:id="rId34"/>
    <p:sldId id="293" r:id="rId35"/>
    <p:sldId id="294"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4" autoAdjust="0"/>
    <p:restoredTop sz="94660"/>
  </p:normalViewPr>
  <p:slideViewPr>
    <p:cSldViewPr>
      <p:cViewPr varScale="1">
        <p:scale>
          <a:sx n="86" d="100"/>
          <a:sy n="86" d="100"/>
        </p:scale>
        <p:origin x="124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697" cy="458447"/>
          </a:xfrm>
          <a:prstGeom prst="rect">
            <a:avLst/>
          </a:prstGeom>
        </p:spPr>
        <p:txBody>
          <a:bodyPr vert="horz" lIns="89584" tIns="44792" rIns="89584" bIns="44792" rtlCol="0"/>
          <a:lstStyle>
            <a:lvl1pPr algn="l">
              <a:defRPr sz="1200"/>
            </a:lvl1pPr>
          </a:lstStyle>
          <a:p>
            <a:endParaRPr lang="en-US"/>
          </a:p>
        </p:txBody>
      </p:sp>
      <p:sp>
        <p:nvSpPr>
          <p:cNvPr id="3" name="Date Placeholder 2"/>
          <p:cNvSpPr>
            <a:spLocks noGrp="1"/>
          </p:cNvSpPr>
          <p:nvPr>
            <p:ph type="dt" sz="quarter" idx="1"/>
          </p:nvPr>
        </p:nvSpPr>
        <p:spPr>
          <a:xfrm>
            <a:off x="3884753" y="1"/>
            <a:ext cx="2971697" cy="458447"/>
          </a:xfrm>
          <a:prstGeom prst="rect">
            <a:avLst/>
          </a:prstGeom>
        </p:spPr>
        <p:txBody>
          <a:bodyPr vert="horz" lIns="89584" tIns="44792" rIns="89584" bIns="44792" rtlCol="0"/>
          <a:lstStyle>
            <a:lvl1pPr algn="r">
              <a:defRPr sz="1200"/>
            </a:lvl1pPr>
          </a:lstStyle>
          <a:p>
            <a:fld id="{7CBEB456-18B8-4785-91F6-1C499EBBA614}" type="datetimeFigureOut">
              <a:rPr lang="en-US" smtClean="0"/>
              <a:t>2/24/2017</a:t>
            </a:fld>
            <a:endParaRPr lang="en-US"/>
          </a:p>
        </p:txBody>
      </p:sp>
      <p:sp>
        <p:nvSpPr>
          <p:cNvPr id="4" name="Footer Placeholder 3"/>
          <p:cNvSpPr>
            <a:spLocks noGrp="1"/>
          </p:cNvSpPr>
          <p:nvPr>
            <p:ph type="ftr" sz="quarter" idx="2"/>
          </p:nvPr>
        </p:nvSpPr>
        <p:spPr>
          <a:xfrm>
            <a:off x="0" y="8685553"/>
            <a:ext cx="2971697" cy="458447"/>
          </a:xfrm>
          <a:prstGeom prst="rect">
            <a:avLst/>
          </a:prstGeom>
        </p:spPr>
        <p:txBody>
          <a:bodyPr vert="horz" lIns="89584" tIns="44792" rIns="89584" bIns="44792" rtlCol="0" anchor="b"/>
          <a:lstStyle>
            <a:lvl1pPr algn="l">
              <a:defRPr sz="1200"/>
            </a:lvl1pPr>
          </a:lstStyle>
          <a:p>
            <a:endParaRPr lang="en-US"/>
          </a:p>
        </p:txBody>
      </p:sp>
      <p:sp>
        <p:nvSpPr>
          <p:cNvPr id="5" name="Slide Number Placeholder 4"/>
          <p:cNvSpPr>
            <a:spLocks noGrp="1"/>
          </p:cNvSpPr>
          <p:nvPr>
            <p:ph type="sldNum" sz="quarter" idx="3"/>
          </p:nvPr>
        </p:nvSpPr>
        <p:spPr>
          <a:xfrm>
            <a:off x="3884753" y="8685553"/>
            <a:ext cx="2971697" cy="458447"/>
          </a:xfrm>
          <a:prstGeom prst="rect">
            <a:avLst/>
          </a:prstGeom>
        </p:spPr>
        <p:txBody>
          <a:bodyPr vert="horz" lIns="89584" tIns="44792" rIns="89584" bIns="44792" rtlCol="0" anchor="b"/>
          <a:lstStyle>
            <a:lvl1pPr algn="r">
              <a:defRPr sz="1200"/>
            </a:lvl1pPr>
          </a:lstStyle>
          <a:p>
            <a:fld id="{CEA82133-74B3-46E5-BF1C-C7B34625F9A9}" type="slidenum">
              <a:rPr lang="en-US" smtClean="0"/>
              <a:t>‹#›</a:t>
            </a:fld>
            <a:endParaRPr lang="en-US"/>
          </a:p>
        </p:txBody>
      </p:sp>
    </p:spTree>
    <p:extLst>
      <p:ext uri="{BB962C8B-B14F-4D97-AF65-F5344CB8AC3E}">
        <p14:creationId xmlns:p14="http://schemas.microsoft.com/office/powerpoint/2010/main" val="4076362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0" tIns="45715" rIns="91430" bIns="45715" rtlCol="0"/>
          <a:lstStyle>
            <a:lvl1pPr algn="l">
              <a:defRPr sz="1200"/>
            </a:lvl1pPr>
          </a:lstStyle>
          <a:p>
            <a:endParaRPr lang="en-CA" dirty="0"/>
          </a:p>
        </p:txBody>
      </p:sp>
      <p:sp>
        <p:nvSpPr>
          <p:cNvPr id="3" name="Date Placeholder 2"/>
          <p:cNvSpPr>
            <a:spLocks noGrp="1"/>
          </p:cNvSpPr>
          <p:nvPr>
            <p:ph type="dt" idx="1"/>
          </p:nvPr>
        </p:nvSpPr>
        <p:spPr>
          <a:xfrm>
            <a:off x="3884614" y="0"/>
            <a:ext cx="2971800" cy="457200"/>
          </a:xfrm>
          <a:prstGeom prst="rect">
            <a:avLst/>
          </a:prstGeom>
        </p:spPr>
        <p:txBody>
          <a:bodyPr vert="horz" lIns="91430" tIns="45715" rIns="91430" bIns="45715" rtlCol="0"/>
          <a:lstStyle>
            <a:lvl1pPr algn="r">
              <a:defRPr sz="1200"/>
            </a:lvl1pPr>
          </a:lstStyle>
          <a:p>
            <a:fld id="{AD0AC907-20FC-49A5-B702-49260D7E9F69}" type="datetimeFigureOut">
              <a:rPr lang="en-CA" smtClean="0"/>
              <a:pPr/>
              <a:t>2017-02-23</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0" tIns="45715" rIns="91430" bIns="45715" rtlCol="0" anchor="ctr"/>
          <a:lstStyle/>
          <a:p>
            <a:endParaRPr lang="en-CA" dirty="0"/>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91430" tIns="45715" rIns="91430"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30" tIns="45715" rIns="91430" bIns="45715"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1430" tIns="45715" rIns="91430" bIns="45715" rtlCol="0" anchor="b"/>
          <a:lstStyle>
            <a:lvl1pPr algn="r">
              <a:defRPr sz="1200"/>
            </a:lvl1pPr>
          </a:lstStyle>
          <a:p>
            <a:fld id="{E2B2521C-E434-48A2-8196-39D61931901D}" type="slidenum">
              <a:rPr lang="en-CA" smtClean="0"/>
              <a:pPr/>
              <a:t>‹#›</a:t>
            </a:fld>
            <a:endParaRPr lang="en-CA" dirty="0"/>
          </a:p>
        </p:txBody>
      </p:sp>
    </p:spTree>
    <p:extLst>
      <p:ext uri="{BB962C8B-B14F-4D97-AF65-F5344CB8AC3E}">
        <p14:creationId xmlns:p14="http://schemas.microsoft.com/office/powerpoint/2010/main" val="2060525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5.1</a:t>
            </a:r>
            <a:endParaRPr lang="en-CA" dirty="0"/>
          </a:p>
        </p:txBody>
      </p:sp>
      <p:sp>
        <p:nvSpPr>
          <p:cNvPr id="4" name="Slide Number Placeholder 3"/>
          <p:cNvSpPr>
            <a:spLocks noGrp="1"/>
          </p:cNvSpPr>
          <p:nvPr>
            <p:ph type="sldNum" sz="quarter" idx="10"/>
          </p:nvPr>
        </p:nvSpPr>
        <p:spPr/>
        <p:txBody>
          <a:bodyPr/>
          <a:lstStyle/>
          <a:p>
            <a:fld id="{E2B2521C-E434-48A2-8196-39D61931901D}" type="slidenum">
              <a:rPr lang="en-CA" smtClean="0"/>
              <a:pPr/>
              <a:t>2</a:t>
            </a:fld>
            <a:endParaRPr lang="en-CA" dirty="0"/>
          </a:p>
        </p:txBody>
      </p:sp>
    </p:spTree>
    <p:extLst>
      <p:ext uri="{BB962C8B-B14F-4D97-AF65-F5344CB8AC3E}">
        <p14:creationId xmlns:p14="http://schemas.microsoft.com/office/powerpoint/2010/main" val="3471070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5.4</a:t>
            </a:r>
            <a:endParaRPr lang="en-CA" dirty="0"/>
          </a:p>
        </p:txBody>
      </p:sp>
      <p:sp>
        <p:nvSpPr>
          <p:cNvPr id="4" name="Slide Number Placeholder 3"/>
          <p:cNvSpPr>
            <a:spLocks noGrp="1"/>
          </p:cNvSpPr>
          <p:nvPr>
            <p:ph type="sldNum" sz="quarter" idx="10"/>
          </p:nvPr>
        </p:nvSpPr>
        <p:spPr/>
        <p:txBody>
          <a:bodyPr/>
          <a:lstStyle/>
          <a:p>
            <a:fld id="{E2B2521C-E434-48A2-8196-39D61931901D}" type="slidenum">
              <a:rPr lang="en-CA" smtClean="0"/>
              <a:pPr/>
              <a:t>31</a:t>
            </a:fld>
            <a:endParaRPr lang="en-CA" dirty="0"/>
          </a:p>
        </p:txBody>
      </p:sp>
    </p:spTree>
    <p:extLst>
      <p:ext uri="{BB962C8B-B14F-4D97-AF65-F5344CB8AC3E}">
        <p14:creationId xmlns:p14="http://schemas.microsoft.com/office/powerpoint/2010/main" val="3780624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5.1</a:t>
            </a:r>
            <a:endParaRPr lang="en-CA" dirty="0"/>
          </a:p>
        </p:txBody>
      </p:sp>
      <p:sp>
        <p:nvSpPr>
          <p:cNvPr id="4" name="Slide Number Placeholder 3"/>
          <p:cNvSpPr>
            <a:spLocks noGrp="1"/>
          </p:cNvSpPr>
          <p:nvPr>
            <p:ph type="sldNum" sz="quarter" idx="10"/>
          </p:nvPr>
        </p:nvSpPr>
        <p:spPr/>
        <p:txBody>
          <a:bodyPr/>
          <a:lstStyle/>
          <a:p>
            <a:fld id="{E2B2521C-E434-48A2-8196-39D61931901D}" type="slidenum">
              <a:rPr lang="en-CA" smtClean="0"/>
              <a:pPr/>
              <a:t>3</a:t>
            </a:fld>
            <a:endParaRPr lang="en-CA" dirty="0"/>
          </a:p>
        </p:txBody>
      </p:sp>
    </p:spTree>
    <p:extLst>
      <p:ext uri="{BB962C8B-B14F-4D97-AF65-F5344CB8AC3E}">
        <p14:creationId xmlns:p14="http://schemas.microsoft.com/office/powerpoint/2010/main" val="3060574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solidFill>
                  <a:schemeClr val="bg1">
                    <a:lumMod val="95000"/>
                  </a:schemeClr>
                </a:solidFill>
              </a:rPr>
              <a:t>Comment vous seriez-vous senti si vous aviez combattu lors de la Premiere Guerre mondiale et que vous n’aviez pas trouvé de travail de retour au Canada?</a:t>
            </a:r>
            <a:endParaRPr lang="en-CA" dirty="0"/>
          </a:p>
        </p:txBody>
      </p:sp>
      <p:sp>
        <p:nvSpPr>
          <p:cNvPr id="4" name="Slide Number Placeholder 3"/>
          <p:cNvSpPr>
            <a:spLocks noGrp="1"/>
          </p:cNvSpPr>
          <p:nvPr>
            <p:ph type="sldNum" sz="quarter" idx="10"/>
          </p:nvPr>
        </p:nvSpPr>
        <p:spPr/>
        <p:txBody>
          <a:bodyPr/>
          <a:lstStyle/>
          <a:p>
            <a:fld id="{E2B2521C-E434-48A2-8196-39D61931901D}" type="slidenum">
              <a:rPr lang="en-CA" smtClean="0"/>
              <a:pPr/>
              <a:t>4</a:t>
            </a:fld>
            <a:endParaRPr lang="en-CA" dirty="0"/>
          </a:p>
        </p:txBody>
      </p:sp>
    </p:spTree>
    <p:extLst>
      <p:ext uri="{BB962C8B-B14F-4D97-AF65-F5344CB8AC3E}">
        <p14:creationId xmlns:p14="http://schemas.microsoft.com/office/powerpoint/2010/main" val="3941246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5.1</a:t>
            </a:r>
            <a:endParaRPr lang="en-CA" dirty="0"/>
          </a:p>
        </p:txBody>
      </p:sp>
      <p:sp>
        <p:nvSpPr>
          <p:cNvPr id="4" name="Slide Number Placeholder 3"/>
          <p:cNvSpPr>
            <a:spLocks noGrp="1"/>
          </p:cNvSpPr>
          <p:nvPr>
            <p:ph type="sldNum" sz="quarter" idx="10"/>
          </p:nvPr>
        </p:nvSpPr>
        <p:spPr/>
        <p:txBody>
          <a:bodyPr/>
          <a:lstStyle/>
          <a:p>
            <a:fld id="{E2B2521C-E434-48A2-8196-39D61931901D}" type="slidenum">
              <a:rPr lang="en-CA" smtClean="0"/>
              <a:pPr/>
              <a:t>5</a:t>
            </a:fld>
            <a:endParaRPr lang="en-CA" dirty="0"/>
          </a:p>
        </p:txBody>
      </p:sp>
    </p:spTree>
    <p:extLst>
      <p:ext uri="{BB962C8B-B14F-4D97-AF65-F5344CB8AC3E}">
        <p14:creationId xmlns:p14="http://schemas.microsoft.com/office/powerpoint/2010/main" val="3389404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5.1  p80</a:t>
            </a:r>
            <a:endParaRPr lang="en-CA" dirty="0"/>
          </a:p>
        </p:txBody>
      </p:sp>
      <p:sp>
        <p:nvSpPr>
          <p:cNvPr id="4" name="Slide Number Placeholder 3"/>
          <p:cNvSpPr>
            <a:spLocks noGrp="1"/>
          </p:cNvSpPr>
          <p:nvPr>
            <p:ph type="sldNum" sz="quarter" idx="10"/>
          </p:nvPr>
        </p:nvSpPr>
        <p:spPr/>
        <p:txBody>
          <a:bodyPr/>
          <a:lstStyle/>
          <a:p>
            <a:fld id="{E2B2521C-E434-48A2-8196-39D61931901D}" type="slidenum">
              <a:rPr lang="en-CA" smtClean="0"/>
              <a:pPr/>
              <a:t>10</a:t>
            </a:fld>
            <a:endParaRPr lang="en-CA" dirty="0"/>
          </a:p>
        </p:txBody>
      </p:sp>
    </p:spTree>
    <p:extLst>
      <p:ext uri="{BB962C8B-B14F-4D97-AF65-F5344CB8AC3E}">
        <p14:creationId xmlns:p14="http://schemas.microsoft.com/office/powerpoint/2010/main" val="314080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5.1 p. 80</a:t>
            </a:r>
            <a:endParaRPr lang="en-CA" dirty="0"/>
          </a:p>
        </p:txBody>
      </p:sp>
      <p:sp>
        <p:nvSpPr>
          <p:cNvPr id="4" name="Slide Number Placeholder 3"/>
          <p:cNvSpPr>
            <a:spLocks noGrp="1"/>
          </p:cNvSpPr>
          <p:nvPr>
            <p:ph type="sldNum" sz="quarter" idx="10"/>
          </p:nvPr>
        </p:nvSpPr>
        <p:spPr/>
        <p:txBody>
          <a:bodyPr/>
          <a:lstStyle/>
          <a:p>
            <a:fld id="{E2B2521C-E434-48A2-8196-39D61931901D}" type="slidenum">
              <a:rPr lang="en-CA" smtClean="0"/>
              <a:pPr/>
              <a:t>11</a:t>
            </a:fld>
            <a:endParaRPr lang="en-CA" dirty="0"/>
          </a:p>
        </p:txBody>
      </p:sp>
    </p:spTree>
    <p:extLst>
      <p:ext uri="{BB962C8B-B14F-4D97-AF65-F5344CB8AC3E}">
        <p14:creationId xmlns:p14="http://schemas.microsoft.com/office/powerpoint/2010/main" val="3652652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5.2</a:t>
            </a:r>
            <a:endParaRPr lang="en-CA" dirty="0"/>
          </a:p>
        </p:txBody>
      </p:sp>
      <p:sp>
        <p:nvSpPr>
          <p:cNvPr id="4" name="Slide Number Placeholder 3"/>
          <p:cNvSpPr>
            <a:spLocks noGrp="1"/>
          </p:cNvSpPr>
          <p:nvPr>
            <p:ph type="sldNum" sz="quarter" idx="10"/>
          </p:nvPr>
        </p:nvSpPr>
        <p:spPr/>
        <p:txBody>
          <a:bodyPr/>
          <a:lstStyle/>
          <a:p>
            <a:fld id="{E2B2521C-E434-48A2-8196-39D61931901D}" type="slidenum">
              <a:rPr lang="en-CA" smtClean="0"/>
              <a:pPr/>
              <a:t>15</a:t>
            </a:fld>
            <a:endParaRPr lang="en-CA" dirty="0"/>
          </a:p>
        </p:txBody>
      </p:sp>
    </p:spTree>
    <p:extLst>
      <p:ext uri="{BB962C8B-B14F-4D97-AF65-F5344CB8AC3E}">
        <p14:creationId xmlns:p14="http://schemas.microsoft.com/office/powerpoint/2010/main" val="588746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p,. 84 5.2</a:t>
            </a:r>
            <a:endParaRPr lang="en-CA" dirty="0"/>
          </a:p>
        </p:txBody>
      </p:sp>
      <p:sp>
        <p:nvSpPr>
          <p:cNvPr id="4" name="Slide Number Placeholder 3"/>
          <p:cNvSpPr>
            <a:spLocks noGrp="1"/>
          </p:cNvSpPr>
          <p:nvPr>
            <p:ph type="sldNum" sz="quarter" idx="10"/>
          </p:nvPr>
        </p:nvSpPr>
        <p:spPr/>
        <p:txBody>
          <a:bodyPr/>
          <a:lstStyle/>
          <a:p>
            <a:fld id="{E2B2521C-E434-48A2-8196-39D61931901D}" type="slidenum">
              <a:rPr lang="en-CA" smtClean="0"/>
              <a:pPr/>
              <a:t>20</a:t>
            </a:fld>
            <a:endParaRPr lang="en-CA" dirty="0"/>
          </a:p>
        </p:txBody>
      </p:sp>
    </p:spTree>
    <p:extLst>
      <p:ext uri="{BB962C8B-B14F-4D97-AF65-F5344CB8AC3E}">
        <p14:creationId xmlns:p14="http://schemas.microsoft.com/office/powerpoint/2010/main" val="3856487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Disc ussion</a:t>
            </a:r>
          </a:p>
          <a:p>
            <a:endParaRPr lang="en-CA" dirty="0"/>
          </a:p>
        </p:txBody>
      </p:sp>
      <p:sp>
        <p:nvSpPr>
          <p:cNvPr id="4" name="Slide Number Placeholder 3"/>
          <p:cNvSpPr>
            <a:spLocks noGrp="1"/>
          </p:cNvSpPr>
          <p:nvPr>
            <p:ph type="sldNum" sz="quarter" idx="10"/>
          </p:nvPr>
        </p:nvSpPr>
        <p:spPr/>
        <p:txBody>
          <a:bodyPr/>
          <a:lstStyle/>
          <a:p>
            <a:fld id="{E2B2521C-E434-48A2-8196-39D61931901D}" type="slidenum">
              <a:rPr lang="en-CA" smtClean="0"/>
              <a:pPr/>
              <a:t>21</a:t>
            </a:fld>
            <a:endParaRPr lang="en-CA" dirty="0"/>
          </a:p>
        </p:txBody>
      </p:sp>
    </p:spTree>
    <p:extLst>
      <p:ext uri="{BB962C8B-B14F-4D97-AF65-F5344CB8AC3E}">
        <p14:creationId xmlns:p14="http://schemas.microsoft.com/office/powerpoint/2010/main" val="308721144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9163927-44ED-4C4B-9033-416E82E37A6B}" type="datetimeFigureOut">
              <a:rPr lang="en-CA" smtClean="0"/>
              <a:pPr/>
              <a:t>2017-02-23</a:t>
            </a:fld>
            <a:endParaRPr lang="en-CA" dirty="0"/>
          </a:p>
        </p:txBody>
      </p:sp>
      <p:sp>
        <p:nvSpPr>
          <p:cNvPr id="5" name="Footer Placeholder 4"/>
          <p:cNvSpPr>
            <a:spLocks noGrp="1"/>
          </p:cNvSpPr>
          <p:nvPr>
            <p:ph type="ftr" sz="quarter" idx="11"/>
          </p:nvPr>
        </p:nvSpPr>
        <p:spPr>
          <a:xfrm>
            <a:off x="812805" y="6272785"/>
            <a:ext cx="4745736" cy="365125"/>
          </a:xfrm>
        </p:spPr>
        <p:txBody>
          <a:bodyPr/>
          <a:lstStyle/>
          <a:p>
            <a:endParaRPr lang="en-CA"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D5A4B594-BC8F-4C79-A3C3-F5F19AEB22D5}" type="slidenum">
              <a:rPr lang="en-CA" smtClean="0"/>
              <a:pPr/>
              <a:t>‹#›</a:t>
            </a:fld>
            <a:endParaRPr lang="en-CA" dirty="0"/>
          </a:p>
        </p:txBody>
      </p:sp>
    </p:spTree>
    <p:extLst>
      <p:ext uri="{BB962C8B-B14F-4D97-AF65-F5344CB8AC3E}">
        <p14:creationId xmlns:p14="http://schemas.microsoft.com/office/powerpoint/2010/main" val="365397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163927-44ED-4C4B-9033-416E82E37A6B}" type="datetimeFigureOut">
              <a:rPr lang="en-CA" smtClean="0"/>
              <a:pPr/>
              <a:t>2017-02-23</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D5A4B594-BC8F-4C79-A3C3-F5F19AEB22D5}" type="slidenum">
              <a:rPr lang="en-CA" smtClean="0"/>
              <a:pPr/>
              <a:t>‹#›</a:t>
            </a:fld>
            <a:endParaRPr lang="en-CA" dirty="0"/>
          </a:p>
        </p:txBody>
      </p:sp>
    </p:spTree>
    <p:extLst>
      <p:ext uri="{BB962C8B-B14F-4D97-AF65-F5344CB8AC3E}">
        <p14:creationId xmlns:p14="http://schemas.microsoft.com/office/powerpoint/2010/main" val="1348518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163927-44ED-4C4B-9033-416E82E37A6B}" type="datetimeFigureOut">
              <a:rPr lang="en-CA" smtClean="0"/>
              <a:pPr/>
              <a:t>2017-02-23</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D5A4B594-BC8F-4C79-A3C3-F5F19AEB22D5}" type="slidenum">
              <a:rPr lang="en-CA" smtClean="0"/>
              <a:pPr/>
              <a:t>‹#›</a:t>
            </a:fld>
            <a:endParaRPr lang="en-CA" dirty="0"/>
          </a:p>
        </p:txBody>
      </p:sp>
    </p:spTree>
    <p:extLst>
      <p:ext uri="{BB962C8B-B14F-4D97-AF65-F5344CB8AC3E}">
        <p14:creationId xmlns:p14="http://schemas.microsoft.com/office/powerpoint/2010/main" val="792460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163927-44ED-4C4B-9033-416E82E37A6B}" type="datetimeFigureOut">
              <a:rPr lang="en-CA" smtClean="0"/>
              <a:pPr/>
              <a:t>2017-02-23</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D5A4B594-BC8F-4C79-A3C3-F5F19AEB22D5}" type="slidenum">
              <a:rPr lang="en-CA" smtClean="0"/>
              <a:pPr/>
              <a:t>‹#›</a:t>
            </a:fld>
            <a:endParaRPr lang="en-CA" dirty="0"/>
          </a:p>
        </p:txBody>
      </p:sp>
    </p:spTree>
    <p:extLst>
      <p:ext uri="{BB962C8B-B14F-4D97-AF65-F5344CB8AC3E}">
        <p14:creationId xmlns:p14="http://schemas.microsoft.com/office/powerpoint/2010/main" val="144942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09163927-44ED-4C4B-9033-416E82E37A6B}" type="datetimeFigureOut">
              <a:rPr lang="en-CA" smtClean="0"/>
              <a:pPr/>
              <a:t>2017-02-23</a:t>
            </a:fld>
            <a:endParaRPr lang="en-CA"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CA"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D5A4B594-BC8F-4C79-A3C3-F5F19AEB22D5}" type="slidenum">
              <a:rPr lang="en-CA" smtClean="0"/>
              <a:pPr/>
              <a:t>‹#›</a:t>
            </a:fld>
            <a:endParaRPr lang="en-CA" dirty="0"/>
          </a:p>
        </p:txBody>
      </p:sp>
    </p:spTree>
    <p:extLst>
      <p:ext uri="{BB962C8B-B14F-4D97-AF65-F5344CB8AC3E}">
        <p14:creationId xmlns:p14="http://schemas.microsoft.com/office/powerpoint/2010/main" val="144824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163927-44ED-4C4B-9033-416E82E37A6B}" type="datetimeFigureOut">
              <a:rPr lang="en-CA" smtClean="0"/>
              <a:pPr/>
              <a:t>2017-02-23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5A4B594-BC8F-4C79-A3C3-F5F19AEB22D5}" type="slidenum">
              <a:rPr lang="en-CA" smtClean="0"/>
              <a:pPr/>
              <a:t>‹#›</a:t>
            </a:fld>
            <a:endParaRPr lang="en-CA" dirty="0"/>
          </a:p>
        </p:txBody>
      </p:sp>
    </p:spTree>
    <p:extLst>
      <p:ext uri="{BB962C8B-B14F-4D97-AF65-F5344CB8AC3E}">
        <p14:creationId xmlns:p14="http://schemas.microsoft.com/office/powerpoint/2010/main" val="3817354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163927-44ED-4C4B-9033-416E82E37A6B}" type="datetimeFigureOut">
              <a:rPr lang="en-CA" smtClean="0"/>
              <a:pPr/>
              <a:t>2017-02-23</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D5A4B594-BC8F-4C79-A3C3-F5F19AEB22D5}" type="slidenum">
              <a:rPr lang="en-CA" smtClean="0"/>
              <a:pPr/>
              <a:t>‹#›</a:t>
            </a:fld>
            <a:endParaRPr lang="en-CA" dirty="0"/>
          </a:p>
        </p:txBody>
      </p:sp>
    </p:spTree>
    <p:extLst>
      <p:ext uri="{BB962C8B-B14F-4D97-AF65-F5344CB8AC3E}">
        <p14:creationId xmlns:p14="http://schemas.microsoft.com/office/powerpoint/2010/main" val="901498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09163927-44ED-4C4B-9033-416E82E37A6B}" type="datetimeFigureOut">
              <a:rPr lang="en-CA" smtClean="0"/>
              <a:pPr/>
              <a:t>2017-02-23</a:t>
            </a:fld>
            <a:endParaRPr lang="en-CA"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CA" dirty="0"/>
          </a:p>
        </p:txBody>
      </p:sp>
      <p:sp>
        <p:nvSpPr>
          <p:cNvPr id="5" name="Slide Number Placeholder 4"/>
          <p:cNvSpPr>
            <a:spLocks noGrp="1"/>
          </p:cNvSpPr>
          <p:nvPr>
            <p:ph type="sldNum" sz="quarter" idx="12"/>
          </p:nvPr>
        </p:nvSpPr>
        <p:spPr/>
        <p:txBody>
          <a:bodyPr/>
          <a:lstStyle/>
          <a:p>
            <a:fld id="{D5A4B594-BC8F-4C79-A3C3-F5F19AEB22D5}" type="slidenum">
              <a:rPr lang="en-CA" smtClean="0"/>
              <a:pPr/>
              <a:t>‹#›</a:t>
            </a:fld>
            <a:endParaRPr lang="en-CA" dirty="0"/>
          </a:p>
        </p:txBody>
      </p:sp>
    </p:spTree>
    <p:extLst>
      <p:ext uri="{BB962C8B-B14F-4D97-AF65-F5344CB8AC3E}">
        <p14:creationId xmlns:p14="http://schemas.microsoft.com/office/powerpoint/2010/main" val="3748177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63927-44ED-4C4B-9033-416E82E37A6B}" type="datetimeFigureOut">
              <a:rPr lang="en-CA" smtClean="0"/>
              <a:pPr/>
              <a:t>2017-02-23</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D5A4B594-BC8F-4C79-A3C3-F5F19AEB22D5}" type="slidenum">
              <a:rPr lang="en-CA" smtClean="0"/>
              <a:pPr/>
              <a:t>‹#›</a:t>
            </a:fld>
            <a:endParaRPr lang="en-CA" dirty="0"/>
          </a:p>
        </p:txBody>
      </p:sp>
    </p:spTree>
    <p:extLst>
      <p:ext uri="{BB962C8B-B14F-4D97-AF65-F5344CB8AC3E}">
        <p14:creationId xmlns:p14="http://schemas.microsoft.com/office/powerpoint/2010/main" val="1058878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09163927-44ED-4C4B-9033-416E82E37A6B}" type="datetimeFigureOut">
              <a:rPr lang="en-CA" smtClean="0"/>
              <a:pPr/>
              <a:t>2017-02-23</a:t>
            </a:fld>
            <a:endParaRPr lang="en-CA" dirty="0"/>
          </a:p>
        </p:txBody>
      </p:sp>
      <p:sp>
        <p:nvSpPr>
          <p:cNvPr id="10" name="Footer Placeholder 9"/>
          <p:cNvSpPr>
            <a:spLocks noGrp="1"/>
          </p:cNvSpPr>
          <p:nvPr>
            <p:ph type="ftr" sz="quarter" idx="11"/>
          </p:nvPr>
        </p:nvSpPr>
        <p:spPr/>
        <p:txBody>
          <a:bodyPr/>
          <a:lstStyle/>
          <a:p>
            <a:endParaRPr lang="en-CA" dirty="0"/>
          </a:p>
        </p:txBody>
      </p:sp>
      <p:sp>
        <p:nvSpPr>
          <p:cNvPr id="11" name="Slide Number Placeholder 10"/>
          <p:cNvSpPr>
            <a:spLocks noGrp="1"/>
          </p:cNvSpPr>
          <p:nvPr>
            <p:ph type="sldNum" sz="quarter" idx="12"/>
          </p:nvPr>
        </p:nvSpPr>
        <p:spPr/>
        <p:txBody>
          <a:bodyPr/>
          <a:lstStyle/>
          <a:p>
            <a:fld id="{D5A4B594-BC8F-4C79-A3C3-F5F19AEB22D5}" type="slidenum">
              <a:rPr lang="en-CA" smtClean="0"/>
              <a:pPr/>
              <a:t>‹#›</a:t>
            </a:fld>
            <a:endParaRPr lang="en-CA" dirty="0"/>
          </a:p>
        </p:txBody>
      </p:sp>
    </p:spTree>
    <p:extLst>
      <p:ext uri="{BB962C8B-B14F-4D97-AF65-F5344CB8AC3E}">
        <p14:creationId xmlns:p14="http://schemas.microsoft.com/office/powerpoint/2010/main" val="1167702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09163927-44ED-4C4B-9033-416E82E37A6B}" type="datetimeFigureOut">
              <a:rPr lang="en-CA" smtClean="0"/>
              <a:pPr/>
              <a:t>2017-02-23</a:t>
            </a:fld>
            <a:endParaRPr lang="en-CA" dirty="0"/>
          </a:p>
        </p:txBody>
      </p:sp>
      <p:sp>
        <p:nvSpPr>
          <p:cNvPr id="10" name="Slide Number Placeholder 9"/>
          <p:cNvSpPr>
            <a:spLocks noGrp="1"/>
          </p:cNvSpPr>
          <p:nvPr>
            <p:ph type="sldNum" sz="quarter" idx="12"/>
          </p:nvPr>
        </p:nvSpPr>
        <p:spPr/>
        <p:txBody>
          <a:bodyPr/>
          <a:lstStyle/>
          <a:p>
            <a:fld id="{D5A4B594-BC8F-4C79-A3C3-F5F19AEB22D5}" type="slidenum">
              <a:rPr lang="en-CA" smtClean="0"/>
              <a:pPr/>
              <a:t>‹#›</a:t>
            </a:fld>
            <a:endParaRPr lang="en-CA" dirty="0"/>
          </a:p>
        </p:txBody>
      </p:sp>
    </p:spTree>
    <p:extLst>
      <p:ext uri="{BB962C8B-B14F-4D97-AF65-F5344CB8AC3E}">
        <p14:creationId xmlns:p14="http://schemas.microsoft.com/office/powerpoint/2010/main" val="2296947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09163927-44ED-4C4B-9033-416E82E37A6B}" type="datetimeFigureOut">
              <a:rPr lang="en-CA" smtClean="0"/>
              <a:pPr/>
              <a:t>2017-02-23</a:t>
            </a:fld>
            <a:endParaRPr lang="en-CA"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CA"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D5A4B594-BC8F-4C79-A3C3-F5F19AEB22D5}" type="slidenum">
              <a:rPr lang="en-CA" smtClean="0"/>
              <a:pPr/>
              <a:t>‹#›</a:t>
            </a:fld>
            <a:endParaRPr lang="en-CA" dirty="0"/>
          </a:p>
        </p:txBody>
      </p:sp>
    </p:spTree>
    <p:extLst>
      <p:ext uri="{BB962C8B-B14F-4D97-AF65-F5344CB8AC3E}">
        <p14:creationId xmlns:p14="http://schemas.microsoft.com/office/powerpoint/2010/main" val="214360317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http://cdn.tutsplus.com/psd/uploads/legacy/0624_Sweet_Tooth/09-sweet-chocolate-ads.jpg" TargetMode="Externa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43608" y="1196752"/>
            <a:ext cx="7772400" cy="1470025"/>
          </a:xfrm>
        </p:spPr>
        <p:txBody>
          <a:bodyPr>
            <a:scene3d>
              <a:camera prst="orthographicFront"/>
              <a:lightRig rig="threePt" dir="t"/>
            </a:scene3d>
            <a:sp3d extrusionH="57150">
              <a:bevelT w="38100" h="38100" prst="relaxedInset"/>
            </a:sp3d>
          </a:bodyPr>
          <a:lstStyle/>
          <a:p>
            <a:r>
              <a:rPr lang="en-CA" sz="8800" b="1" dirty="0" smtClean="0">
                <a:solidFill>
                  <a:srgbClr val="C00000"/>
                </a:solidFill>
                <a:effectLst>
                  <a:glow rad="101600">
                    <a:schemeClr val="accent4">
                      <a:satMod val="175000"/>
                      <a:alpha val="40000"/>
                    </a:schemeClr>
                  </a:glow>
                </a:effectLst>
                <a:latin typeface="Bradley Hand ITC" panose="03070402050302030203" pitchFamily="66" charset="0"/>
                <a:ea typeface="MS PMincho" pitchFamily="18" charset="-128"/>
              </a:rPr>
              <a:t>Chapitre 5</a:t>
            </a:r>
            <a:endParaRPr lang="en-CA" sz="8800" b="1" dirty="0">
              <a:solidFill>
                <a:srgbClr val="C00000"/>
              </a:solidFill>
              <a:effectLst>
                <a:glow rad="101600">
                  <a:schemeClr val="accent4">
                    <a:satMod val="175000"/>
                    <a:alpha val="40000"/>
                  </a:schemeClr>
                </a:glow>
              </a:effectLst>
              <a:latin typeface="Bradley Hand ITC" panose="03070402050302030203" pitchFamily="66" charset="0"/>
              <a:ea typeface="MS PMincho" pitchFamily="18" charset="-128"/>
            </a:endParaRPr>
          </a:p>
        </p:txBody>
      </p:sp>
      <p:sp>
        <p:nvSpPr>
          <p:cNvPr id="7" name="Rectangle 6"/>
          <p:cNvSpPr/>
          <p:nvPr/>
        </p:nvSpPr>
        <p:spPr>
          <a:xfrm>
            <a:off x="2699792" y="2671125"/>
            <a:ext cx="5775877" cy="923330"/>
          </a:xfrm>
          <a:prstGeom prst="rect">
            <a:avLst/>
          </a:prstGeom>
          <a:noFill/>
        </p:spPr>
        <p:txBody>
          <a:bodyPr wrap="square" lIns="91440" tIns="45720" rIns="91440" bIns="45720">
            <a:spAutoFit/>
          </a:bodyPr>
          <a:lstStyle/>
          <a:p>
            <a:pPr algn="ctr"/>
            <a:r>
              <a:rPr lang="en-CA" sz="5400" b="1" cap="none" spc="0" dirty="0" smtClean="0">
                <a:ln w="12700">
                  <a:solidFill>
                    <a:schemeClr val="tx2">
                      <a:satMod val="155000"/>
                    </a:schemeClr>
                  </a:solidFill>
                  <a:prstDash val="solid"/>
                </a:ln>
                <a:solidFill>
                  <a:schemeClr val="accent4">
                    <a:lumMod val="50000"/>
                  </a:schemeClr>
                </a:solidFill>
                <a:effectLst>
                  <a:outerShdw blurRad="41275" dist="20320" dir="1800000" algn="tl" rotWithShape="0">
                    <a:srgbClr val="000000">
                      <a:alpha val="40000"/>
                    </a:srgbClr>
                  </a:outerShdw>
                </a:effectLst>
                <a:latin typeface="Bradley Hand ITC" panose="03070402050302030203" pitchFamily="66" charset="0"/>
              </a:rPr>
              <a:t>Les Années 1920</a:t>
            </a:r>
            <a:endParaRPr lang="en-CA" sz="5400" b="1" cap="none" spc="0" dirty="0">
              <a:ln w="12700">
                <a:solidFill>
                  <a:schemeClr val="tx2">
                    <a:satMod val="155000"/>
                  </a:schemeClr>
                </a:solidFill>
                <a:prstDash val="solid"/>
              </a:ln>
              <a:solidFill>
                <a:schemeClr val="accent4">
                  <a:lumMod val="50000"/>
                </a:schemeClr>
              </a:solidFill>
              <a:effectLst>
                <a:outerShdw blurRad="41275" dist="20320" dir="1800000" algn="tl" rotWithShape="0">
                  <a:srgbClr val="000000">
                    <a:alpha val="40000"/>
                  </a:srgbClr>
                </a:outerShdw>
              </a:effectLst>
              <a:latin typeface="Bradley Hand ITC" panose="03070402050302030203" pitchFamily="66" charset="0"/>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08063" y="1557338"/>
            <a:ext cx="8135937" cy="2087562"/>
          </a:xfrm>
        </p:spPr>
        <p:txBody>
          <a:bodyPr/>
          <a:lstStyle/>
          <a:p>
            <a:r>
              <a:rPr lang="fr-CA" dirty="0" smtClean="0">
                <a:solidFill>
                  <a:schemeClr val="accent3">
                    <a:lumMod val="50000"/>
                  </a:schemeClr>
                </a:solidFill>
              </a:rPr>
              <a:t>La majorité des investisseurs industriels était de l’extérieur du pays. Les profits n’étaient pas réinvestis à Terre Neuve</a:t>
            </a:r>
            <a:r>
              <a:rPr lang="en-CA" dirty="0" smtClean="0">
                <a:solidFill>
                  <a:schemeClr val="accent3">
                    <a:lumMod val="50000"/>
                  </a:schemeClr>
                </a:solidFill>
              </a:rPr>
              <a:t>. </a:t>
            </a:r>
          </a:p>
          <a:p>
            <a:endParaRPr lang="en-CA" dirty="0">
              <a:solidFill>
                <a:schemeClr val="accent3">
                  <a:lumMod val="50000"/>
                </a:schemeClr>
              </a:solidFill>
            </a:endParaRPr>
          </a:p>
          <a:p>
            <a:endParaRPr lang="en-CA" dirty="0" smtClean="0"/>
          </a:p>
          <a:p>
            <a:endParaRPr lang="en-CA" dirty="0"/>
          </a:p>
        </p:txBody>
      </p:sp>
      <p:pic>
        <p:nvPicPr>
          <p:cNvPr id="5" name="Picture 4" descr="nl logging camp.jpg"/>
          <p:cNvPicPr>
            <a:picLocks noChangeAspect="1"/>
          </p:cNvPicPr>
          <p:nvPr/>
        </p:nvPicPr>
        <p:blipFill>
          <a:blip r:embed="rId3" cstate="print"/>
          <a:stretch>
            <a:fillRect/>
          </a:stretch>
        </p:blipFill>
        <p:spPr>
          <a:xfrm>
            <a:off x="1115616" y="2204864"/>
            <a:ext cx="6507191" cy="4077072"/>
          </a:xfrm>
          <a:prstGeom prst="ellipse">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908720"/>
            <a:ext cx="7560840" cy="4739759"/>
          </a:xfrm>
          <a:prstGeom prst="rect">
            <a:avLst/>
          </a:prstGeom>
          <a:noFill/>
        </p:spPr>
        <p:txBody>
          <a:bodyPr wrap="square" rtlCol="0">
            <a:spAutoFit/>
          </a:bodyPr>
          <a:lstStyle/>
          <a:p>
            <a:pPr marL="457200" indent="-457200">
              <a:buFont typeface="Arial" panose="020B0604020202020204" pitchFamily="34" charset="0"/>
              <a:buChar char="•"/>
            </a:pPr>
            <a:r>
              <a:rPr lang="fr-CA" sz="2600" dirty="0" smtClean="0">
                <a:solidFill>
                  <a:schemeClr val="accent3">
                    <a:lumMod val="50000"/>
                  </a:schemeClr>
                </a:solidFill>
              </a:rPr>
              <a:t>La prix du poisson et du papier journal n’a cessé du chuter pendant les années 1920.</a:t>
            </a:r>
          </a:p>
          <a:p>
            <a:pPr marL="457200" indent="-457200">
              <a:buFont typeface="Arial" panose="020B0604020202020204" pitchFamily="34" charset="0"/>
              <a:buChar char="•"/>
            </a:pPr>
            <a:endParaRPr lang="fr-CA" sz="1600" dirty="0" smtClean="0">
              <a:solidFill>
                <a:schemeClr val="accent3">
                  <a:lumMod val="50000"/>
                </a:schemeClr>
              </a:solidFill>
            </a:endParaRPr>
          </a:p>
          <a:p>
            <a:pPr marL="457200" indent="-457200">
              <a:buFont typeface="Arial" panose="020B0604020202020204" pitchFamily="34" charset="0"/>
              <a:buChar char="•"/>
            </a:pPr>
            <a:r>
              <a:rPr lang="fr-CA" sz="2600" dirty="0" smtClean="0">
                <a:solidFill>
                  <a:schemeClr val="accent3">
                    <a:lumMod val="50000"/>
                  </a:schemeClr>
                </a:solidFill>
              </a:rPr>
              <a:t>Vers la fin des années l’économie de Terre Neuve était très fragile parce que le gouvernement </a:t>
            </a:r>
            <a:r>
              <a:rPr lang="fr-CA" sz="2600" dirty="0" smtClean="0">
                <a:solidFill>
                  <a:schemeClr val="accent3">
                    <a:lumMod val="50000"/>
                  </a:schemeClr>
                </a:solidFill>
              </a:rPr>
              <a:t>de </a:t>
            </a:r>
            <a:r>
              <a:rPr lang="fr-CA" sz="2600" dirty="0" smtClean="0">
                <a:solidFill>
                  <a:schemeClr val="accent3">
                    <a:lumMod val="50000"/>
                  </a:schemeClr>
                </a:solidFill>
              </a:rPr>
              <a:t>Terre-Neuve a </a:t>
            </a:r>
            <a:endParaRPr lang="fr-CA" sz="2600" dirty="0" smtClean="0">
              <a:solidFill>
                <a:schemeClr val="accent3">
                  <a:lumMod val="50000"/>
                </a:schemeClr>
              </a:solidFill>
            </a:endParaRPr>
          </a:p>
          <a:p>
            <a:r>
              <a:rPr lang="fr-CA" sz="2600" dirty="0" smtClean="0">
                <a:solidFill>
                  <a:schemeClr val="accent3">
                    <a:lumMod val="50000"/>
                  </a:schemeClr>
                </a:solidFill>
              </a:rPr>
              <a:t>	fait </a:t>
            </a:r>
            <a:r>
              <a:rPr lang="fr-CA" sz="2600" dirty="0" smtClean="0">
                <a:solidFill>
                  <a:schemeClr val="accent3">
                    <a:lumMod val="50000"/>
                  </a:schemeClr>
                </a:solidFill>
              </a:rPr>
              <a:t>face à une dette </a:t>
            </a:r>
            <a:r>
              <a:rPr lang="fr-CA" sz="2600" dirty="0" smtClean="0">
                <a:solidFill>
                  <a:schemeClr val="accent3">
                    <a:lumMod val="50000"/>
                  </a:schemeClr>
                </a:solidFill>
              </a:rPr>
              <a:t>croissante </a:t>
            </a:r>
            <a:r>
              <a:rPr lang="fr-CA" sz="2600" dirty="0" smtClean="0">
                <a:solidFill>
                  <a:schemeClr val="accent3">
                    <a:lumMod val="50000"/>
                  </a:schemeClr>
                </a:solidFill>
              </a:rPr>
              <a:t>en </a:t>
            </a:r>
            <a:r>
              <a:rPr lang="fr-CA" sz="2600" dirty="0" smtClean="0">
                <a:solidFill>
                  <a:schemeClr val="accent3">
                    <a:lumMod val="50000"/>
                  </a:schemeClr>
                </a:solidFill>
              </a:rPr>
              <a:t>raison </a:t>
            </a:r>
          </a:p>
          <a:p>
            <a:r>
              <a:rPr lang="fr-CA" sz="2600" dirty="0">
                <a:solidFill>
                  <a:schemeClr val="accent3">
                    <a:lumMod val="50000"/>
                  </a:schemeClr>
                </a:solidFill>
              </a:rPr>
              <a:t>	</a:t>
            </a:r>
            <a:r>
              <a:rPr lang="fr-CA" sz="2600" dirty="0" smtClean="0">
                <a:solidFill>
                  <a:schemeClr val="accent3">
                    <a:lumMod val="50000"/>
                  </a:schemeClr>
                </a:solidFill>
              </a:rPr>
              <a:t>de </a:t>
            </a:r>
            <a:r>
              <a:rPr lang="fr-CA" sz="2600" dirty="0" smtClean="0">
                <a:solidFill>
                  <a:schemeClr val="accent3">
                    <a:lumMod val="50000"/>
                  </a:schemeClr>
                </a:solidFill>
              </a:rPr>
              <a:t>sa </a:t>
            </a:r>
            <a:r>
              <a:rPr lang="fr-CA" sz="2600" dirty="0" smtClean="0">
                <a:solidFill>
                  <a:schemeClr val="accent3">
                    <a:lumMod val="50000"/>
                  </a:schemeClr>
                </a:solidFill>
              </a:rPr>
              <a:t>contribution à </a:t>
            </a:r>
            <a:r>
              <a:rPr lang="fr-CA" sz="2600" dirty="0" smtClean="0">
                <a:solidFill>
                  <a:schemeClr val="accent3">
                    <a:lumMod val="50000"/>
                  </a:schemeClr>
                </a:solidFill>
              </a:rPr>
              <a:t>la </a:t>
            </a:r>
            <a:r>
              <a:rPr lang="fr-CA" sz="2600" dirty="0" smtClean="0">
                <a:solidFill>
                  <a:schemeClr val="accent3">
                    <a:lumMod val="50000"/>
                  </a:schemeClr>
                </a:solidFill>
              </a:rPr>
              <a:t>Première </a:t>
            </a:r>
          </a:p>
          <a:p>
            <a:r>
              <a:rPr lang="fr-CA" sz="2600" dirty="0">
                <a:solidFill>
                  <a:schemeClr val="accent3">
                    <a:lumMod val="50000"/>
                  </a:schemeClr>
                </a:solidFill>
              </a:rPr>
              <a:t>	</a:t>
            </a:r>
            <a:r>
              <a:rPr lang="fr-CA" sz="2600" dirty="0" smtClean="0">
                <a:solidFill>
                  <a:schemeClr val="accent3">
                    <a:lumMod val="50000"/>
                  </a:schemeClr>
                </a:solidFill>
              </a:rPr>
              <a:t>Guerre mondiale </a:t>
            </a:r>
            <a:r>
              <a:rPr lang="fr-CA" sz="2600" dirty="0" smtClean="0">
                <a:solidFill>
                  <a:schemeClr val="accent3">
                    <a:lumMod val="50000"/>
                  </a:schemeClr>
                </a:solidFill>
              </a:rPr>
              <a:t>et </a:t>
            </a:r>
            <a:endParaRPr lang="fr-CA" sz="2600" dirty="0" smtClean="0">
              <a:solidFill>
                <a:schemeClr val="accent3">
                  <a:lumMod val="50000"/>
                </a:schemeClr>
              </a:solidFill>
            </a:endParaRPr>
          </a:p>
          <a:p>
            <a:r>
              <a:rPr lang="fr-CA" sz="2600" dirty="0">
                <a:solidFill>
                  <a:schemeClr val="accent3">
                    <a:lumMod val="50000"/>
                  </a:schemeClr>
                </a:solidFill>
              </a:rPr>
              <a:t>	</a:t>
            </a:r>
            <a:r>
              <a:rPr lang="fr-CA" sz="2600" dirty="0" smtClean="0">
                <a:solidFill>
                  <a:schemeClr val="accent3">
                    <a:lumMod val="50000"/>
                  </a:schemeClr>
                </a:solidFill>
              </a:rPr>
              <a:t>à </a:t>
            </a:r>
            <a:r>
              <a:rPr lang="fr-CA" sz="2600" dirty="0" smtClean="0">
                <a:solidFill>
                  <a:schemeClr val="accent3">
                    <a:lumMod val="50000"/>
                  </a:schemeClr>
                </a:solidFill>
              </a:rPr>
              <a:t>la </a:t>
            </a:r>
            <a:r>
              <a:rPr lang="fr-CA" sz="2600" dirty="0" smtClean="0">
                <a:solidFill>
                  <a:schemeClr val="accent3">
                    <a:lumMod val="50000"/>
                  </a:schemeClr>
                </a:solidFill>
              </a:rPr>
              <a:t>construction </a:t>
            </a:r>
          </a:p>
          <a:p>
            <a:r>
              <a:rPr lang="fr-CA" sz="2600" dirty="0">
                <a:solidFill>
                  <a:schemeClr val="accent3">
                    <a:lumMod val="50000"/>
                  </a:schemeClr>
                </a:solidFill>
              </a:rPr>
              <a:t>	</a:t>
            </a:r>
            <a:r>
              <a:rPr lang="fr-CA" sz="2600" dirty="0" smtClean="0">
                <a:solidFill>
                  <a:schemeClr val="accent3">
                    <a:lumMod val="50000"/>
                  </a:schemeClr>
                </a:solidFill>
              </a:rPr>
              <a:t>du </a:t>
            </a:r>
            <a:r>
              <a:rPr lang="fr-CA" sz="2600" dirty="0" smtClean="0">
                <a:solidFill>
                  <a:schemeClr val="accent3">
                    <a:lumMod val="50000"/>
                  </a:schemeClr>
                </a:solidFill>
              </a:rPr>
              <a:t>chemin de fers </a:t>
            </a:r>
            <a:endParaRPr lang="fr-CA" sz="2600" dirty="0" smtClean="0">
              <a:solidFill>
                <a:schemeClr val="accent3">
                  <a:lumMod val="50000"/>
                </a:schemeClr>
              </a:solidFill>
            </a:endParaRPr>
          </a:p>
          <a:p>
            <a:r>
              <a:rPr lang="fr-CA" sz="2600" dirty="0">
                <a:solidFill>
                  <a:schemeClr val="accent3">
                    <a:lumMod val="50000"/>
                  </a:schemeClr>
                </a:solidFill>
              </a:rPr>
              <a:t>	</a:t>
            </a:r>
            <a:r>
              <a:rPr lang="fr-CA" sz="2600" dirty="0" smtClean="0">
                <a:solidFill>
                  <a:schemeClr val="accent3">
                    <a:lumMod val="50000"/>
                  </a:schemeClr>
                </a:solidFill>
              </a:rPr>
              <a:t>traversant </a:t>
            </a:r>
            <a:r>
              <a:rPr lang="fr-CA" sz="2600" dirty="0" smtClean="0">
                <a:solidFill>
                  <a:schemeClr val="accent3">
                    <a:lumMod val="50000"/>
                  </a:schemeClr>
                </a:solidFill>
              </a:rPr>
              <a:t>l’île. </a:t>
            </a:r>
            <a:endParaRPr lang="fr-CA" sz="2600" dirty="0">
              <a:solidFill>
                <a:schemeClr val="accent3">
                  <a:lumMod val="50000"/>
                </a:schemeClr>
              </a:solidFill>
            </a:endParaRPr>
          </a:p>
        </p:txBody>
      </p:sp>
      <p:pic>
        <p:nvPicPr>
          <p:cNvPr id="2050" name="Picture 2" descr="Image result for newfie bull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66150">
            <a:off x="4326566" y="3834985"/>
            <a:ext cx="4595685" cy="25858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smtClean="0"/>
              <a:t>Projet</a:t>
            </a:r>
            <a:r>
              <a:rPr lang="en-US" dirty="0" smtClean="0"/>
              <a:t>: </a:t>
            </a:r>
            <a:r>
              <a:rPr lang="en-CA" sz="4400" b="1" dirty="0">
                <a:solidFill>
                  <a:schemeClr val="bg2">
                    <a:lumMod val="25000"/>
                  </a:schemeClr>
                </a:solidFill>
              </a:rPr>
              <a:t>Mode de vie et </a:t>
            </a:r>
            <a:r>
              <a:rPr lang="en-CA" sz="4400" b="1" dirty="0" smtClean="0">
                <a:solidFill>
                  <a:schemeClr val="bg2">
                    <a:lumMod val="25000"/>
                  </a:schemeClr>
                </a:solidFill>
              </a:rPr>
              <a:t>technologies</a:t>
            </a:r>
            <a:endParaRPr lang="en-US" dirty="0"/>
          </a:p>
        </p:txBody>
      </p:sp>
      <p:sp>
        <p:nvSpPr>
          <p:cNvPr id="5" name="Content Placeholder 4"/>
          <p:cNvSpPr>
            <a:spLocks noGrp="1"/>
          </p:cNvSpPr>
          <p:nvPr>
            <p:ph idx="1"/>
          </p:nvPr>
        </p:nvSpPr>
        <p:spPr/>
        <p:txBody>
          <a:bodyPr/>
          <a:lstStyle/>
          <a:p>
            <a:pPr marL="0" indent="0">
              <a:buNone/>
            </a:pPr>
            <a:r>
              <a:rPr lang="fr-FR" dirty="0" smtClean="0"/>
              <a:t/>
            </a:r>
            <a:br>
              <a:rPr lang="fr-FR" dirty="0" smtClean="0"/>
            </a:br>
            <a:r>
              <a:rPr lang="fr-FR" dirty="0" smtClean="0"/>
              <a:t>Crée </a:t>
            </a:r>
            <a:r>
              <a:rPr lang="fr-FR" dirty="0"/>
              <a:t>une affiche publicitaire pour un nouveau produit (quelque chose introduit dans les années 1920) qui reflète l'attitude </a:t>
            </a:r>
            <a:r>
              <a:rPr lang="fr-FR" dirty="0" smtClean="0"/>
              <a:t>«de dépenser sans mesure» </a:t>
            </a:r>
            <a:r>
              <a:rPr lang="fr-FR" dirty="0"/>
              <a:t>de l'époque. </a:t>
            </a:r>
            <a:r>
              <a:rPr lang="fr-FR" dirty="0" smtClean="0"/>
              <a:t>Utilise </a:t>
            </a:r>
            <a:r>
              <a:rPr lang="fr-FR" dirty="0"/>
              <a:t>des techniques de persuasion que vous avez apprises dans </a:t>
            </a:r>
            <a:r>
              <a:rPr lang="fr-FR" dirty="0" smtClean="0"/>
              <a:t>taclasse </a:t>
            </a:r>
            <a:r>
              <a:rPr lang="fr-FR" dirty="0"/>
              <a:t>d'anglais pour aider à créer cette affiche!</a:t>
            </a:r>
            <a:endParaRPr lang="en-US" dirty="0"/>
          </a:p>
        </p:txBody>
      </p:sp>
      <p:pic>
        <p:nvPicPr>
          <p:cNvPr id="7" name="Picture 6" descr="1920s stop light.jpg"/>
          <p:cNvPicPr>
            <a:picLocks noChangeAspect="1"/>
          </p:cNvPicPr>
          <p:nvPr/>
        </p:nvPicPr>
        <p:blipFill>
          <a:blip r:embed="rId2" cstate="print"/>
          <a:stretch>
            <a:fillRect/>
          </a:stretch>
        </p:blipFill>
        <p:spPr>
          <a:xfrm rot="731416">
            <a:off x="6821972" y="235447"/>
            <a:ext cx="1874922" cy="2104865"/>
          </a:xfrm>
          <a:prstGeom prst="rect">
            <a:avLst/>
          </a:prstGeom>
        </p:spPr>
      </p:pic>
      <p:pic>
        <p:nvPicPr>
          <p:cNvPr id="9" name="Picture 8" descr="1920s kool aid.jpg"/>
          <p:cNvPicPr>
            <a:picLocks noChangeAspect="1"/>
          </p:cNvPicPr>
          <p:nvPr/>
        </p:nvPicPr>
        <p:blipFill>
          <a:blip r:embed="rId3" cstate="print"/>
          <a:stretch>
            <a:fillRect/>
          </a:stretch>
        </p:blipFill>
        <p:spPr>
          <a:xfrm rot="669650">
            <a:off x="6644469" y="3680020"/>
            <a:ext cx="2021833" cy="3010774"/>
          </a:xfrm>
          <a:prstGeom prst="rect">
            <a:avLst/>
          </a:prstGeom>
        </p:spPr>
      </p:pic>
      <p:pic>
        <p:nvPicPr>
          <p:cNvPr id="10" name="Picture 9" descr="http://cdn.tutsplus.com/psd/uploads/legacy/0624_Sweet_Tooth/09-sweet-chocolate-ads.jpg"/>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rot="20516192">
            <a:off x="1055390" y="3997383"/>
            <a:ext cx="1812925" cy="2672080"/>
          </a:xfrm>
          <a:prstGeom prst="rect">
            <a:avLst/>
          </a:prstGeom>
          <a:noFill/>
          <a:ln>
            <a:noFill/>
          </a:ln>
        </p:spPr>
      </p:pic>
    </p:spTree>
    <p:extLst>
      <p:ext uri="{BB962C8B-B14F-4D97-AF65-F5344CB8AC3E}">
        <p14:creationId xmlns:p14="http://schemas.microsoft.com/office/powerpoint/2010/main" val="3045633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37" y="126071"/>
            <a:ext cx="7772400" cy="1609344"/>
          </a:xfrm>
        </p:spPr>
        <p:txBody>
          <a:bodyPr/>
          <a:lstStyle/>
          <a:p>
            <a:r>
              <a:rPr lang="en-US" dirty="0" smtClean="0"/>
              <a:t>Les inventions!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2734661"/>
              </p:ext>
            </p:extLst>
          </p:nvPr>
        </p:nvGraphicFramePr>
        <p:xfrm>
          <a:off x="292186" y="1196752"/>
          <a:ext cx="5688631" cy="5249887"/>
        </p:xfrm>
        <a:graphic>
          <a:graphicData uri="http://schemas.openxmlformats.org/drawingml/2006/table">
            <a:tbl>
              <a:tblPr>
                <a:tableStyleId>{5C22544A-7EE6-4342-B048-85BDC9FD1C3A}</a:tableStyleId>
              </a:tblPr>
              <a:tblGrid>
                <a:gridCol w="2967027">
                  <a:extLst>
                    <a:ext uri="{9D8B030D-6E8A-4147-A177-3AD203B41FA5}">
                      <a16:colId xmlns:a16="http://schemas.microsoft.com/office/drawing/2014/main" val="789095802"/>
                    </a:ext>
                  </a:extLst>
                </a:gridCol>
                <a:gridCol w="2721604">
                  <a:extLst>
                    <a:ext uri="{9D8B030D-6E8A-4147-A177-3AD203B41FA5}">
                      <a16:colId xmlns:a16="http://schemas.microsoft.com/office/drawing/2014/main" val="2751702413"/>
                    </a:ext>
                  </a:extLst>
                </a:gridCol>
              </a:tblGrid>
              <a:tr h="193715">
                <a:tc>
                  <a:txBody>
                    <a:bodyPr/>
                    <a:lstStyle/>
                    <a:p>
                      <a:pPr marL="0" marR="0">
                        <a:lnSpc>
                          <a:spcPct val="115000"/>
                        </a:lnSpc>
                        <a:spcBef>
                          <a:spcPts val="0"/>
                        </a:spcBef>
                        <a:spcAft>
                          <a:spcPts val="0"/>
                        </a:spcAft>
                      </a:pPr>
                      <a:r>
                        <a:rPr lang="en-US" sz="1500" dirty="0">
                          <a:effectLst/>
                        </a:rPr>
                        <a:t>Meals &amp; Snacks:</a:t>
                      </a:r>
                      <a:endParaRPr lang="en-US"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413" marR="62413" marT="0" marB="0" anchor="ctr"/>
                </a:tc>
                <a:tc>
                  <a:txBody>
                    <a:bodyPr/>
                    <a:lstStyle/>
                    <a:p>
                      <a:pPr marL="0" marR="0">
                        <a:lnSpc>
                          <a:spcPct val="115000"/>
                        </a:lnSpc>
                        <a:spcBef>
                          <a:spcPts val="0"/>
                        </a:spcBef>
                        <a:spcAft>
                          <a:spcPts val="0"/>
                        </a:spcAft>
                      </a:pPr>
                      <a:r>
                        <a:rPr lang="en-US" sz="1500">
                          <a:effectLst/>
                        </a:rPr>
                        <a:t>Beverages:</a:t>
                      </a:r>
                      <a:endParaRPr lang="en-US" sz="15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413" marR="62413" marT="0" marB="0" anchor="ctr"/>
                </a:tc>
                <a:extLst>
                  <a:ext uri="{0D108BD9-81ED-4DB2-BD59-A6C34878D82A}">
                    <a16:rowId xmlns:a16="http://schemas.microsoft.com/office/drawing/2014/main" val="1564970756"/>
                  </a:ext>
                </a:extLst>
              </a:tr>
              <a:tr h="176776">
                <a:tc>
                  <a:txBody>
                    <a:bodyPr/>
                    <a:lstStyle/>
                    <a:p>
                      <a:pPr marL="0" marR="0">
                        <a:lnSpc>
                          <a:spcPct val="115000"/>
                        </a:lnSpc>
                        <a:spcBef>
                          <a:spcPts val="0"/>
                        </a:spcBef>
                        <a:spcAft>
                          <a:spcPts val="0"/>
                        </a:spcAft>
                      </a:pPr>
                      <a:r>
                        <a:rPr lang="en-US" sz="1500" dirty="0">
                          <a:effectLst/>
                        </a:rPr>
                        <a:t>Planter's Peanuts</a:t>
                      </a:r>
                      <a:endParaRPr lang="en-US"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413" marR="62413" marT="0" marB="0" anchor="ctr"/>
                </a:tc>
                <a:tc>
                  <a:txBody>
                    <a:bodyPr/>
                    <a:lstStyle/>
                    <a:p>
                      <a:pPr marL="0" marR="0">
                        <a:lnSpc>
                          <a:spcPct val="115000"/>
                        </a:lnSpc>
                        <a:spcBef>
                          <a:spcPts val="0"/>
                        </a:spcBef>
                        <a:spcAft>
                          <a:spcPts val="0"/>
                        </a:spcAft>
                      </a:pPr>
                      <a:r>
                        <a:rPr lang="en-US" sz="1500">
                          <a:effectLst/>
                        </a:rPr>
                        <a:t>Hires Root Beer</a:t>
                      </a:r>
                      <a:endParaRPr lang="en-US" sz="15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413" marR="62413" marT="0" marB="0" anchor="ctr"/>
                </a:tc>
                <a:extLst>
                  <a:ext uri="{0D108BD9-81ED-4DB2-BD59-A6C34878D82A}">
                    <a16:rowId xmlns:a16="http://schemas.microsoft.com/office/drawing/2014/main" val="410175955"/>
                  </a:ext>
                </a:extLst>
              </a:tr>
              <a:tr h="176776">
                <a:tc>
                  <a:txBody>
                    <a:bodyPr/>
                    <a:lstStyle/>
                    <a:p>
                      <a:pPr marL="0" marR="0">
                        <a:lnSpc>
                          <a:spcPct val="115000"/>
                        </a:lnSpc>
                        <a:spcBef>
                          <a:spcPts val="0"/>
                        </a:spcBef>
                        <a:spcAft>
                          <a:spcPts val="0"/>
                        </a:spcAft>
                      </a:pPr>
                      <a:r>
                        <a:rPr lang="en-US" sz="1500" dirty="0">
                          <a:effectLst/>
                        </a:rPr>
                        <a:t>Wheaties (1924)</a:t>
                      </a:r>
                      <a:endParaRPr lang="en-US"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413" marR="62413" marT="0" marB="0" anchor="ctr"/>
                </a:tc>
                <a:tc>
                  <a:txBody>
                    <a:bodyPr/>
                    <a:lstStyle/>
                    <a:p>
                      <a:pPr marL="0" marR="0">
                        <a:lnSpc>
                          <a:spcPct val="115000"/>
                        </a:lnSpc>
                        <a:spcBef>
                          <a:spcPts val="0"/>
                        </a:spcBef>
                        <a:spcAft>
                          <a:spcPts val="0"/>
                        </a:spcAft>
                      </a:pPr>
                      <a:r>
                        <a:rPr lang="en-US" sz="1500">
                          <a:effectLst/>
                        </a:rPr>
                        <a:t>Kool-Aid drink mix</a:t>
                      </a:r>
                      <a:endParaRPr lang="en-US" sz="15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413" marR="62413" marT="0" marB="0" anchor="ctr"/>
                </a:tc>
                <a:extLst>
                  <a:ext uri="{0D108BD9-81ED-4DB2-BD59-A6C34878D82A}">
                    <a16:rowId xmlns:a16="http://schemas.microsoft.com/office/drawing/2014/main" val="4181359103"/>
                  </a:ext>
                </a:extLst>
              </a:tr>
              <a:tr h="176776">
                <a:tc>
                  <a:txBody>
                    <a:bodyPr/>
                    <a:lstStyle/>
                    <a:p>
                      <a:pPr marL="0" marR="0">
                        <a:lnSpc>
                          <a:spcPct val="115000"/>
                        </a:lnSpc>
                        <a:spcBef>
                          <a:spcPts val="0"/>
                        </a:spcBef>
                        <a:spcAft>
                          <a:spcPts val="0"/>
                        </a:spcAft>
                      </a:pPr>
                      <a:r>
                        <a:rPr lang="en-US" sz="1500" dirty="0">
                          <a:effectLst/>
                        </a:rPr>
                        <a:t>Kraft cheese</a:t>
                      </a:r>
                      <a:endParaRPr lang="en-US"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413" marR="62413" marT="0" marB="0" anchor="ctr"/>
                </a:tc>
                <a:tc>
                  <a:txBody>
                    <a:bodyPr/>
                    <a:lstStyle/>
                    <a:p>
                      <a:pPr marL="0" marR="0">
                        <a:lnSpc>
                          <a:spcPct val="115000"/>
                        </a:lnSpc>
                        <a:spcBef>
                          <a:spcPts val="0"/>
                        </a:spcBef>
                        <a:spcAft>
                          <a:spcPts val="0"/>
                        </a:spcAft>
                      </a:pPr>
                      <a:r>
                        <a:rPr lang="en-US" sz="1500">
                          <a:effectLst/>
                        </a:rPr>
                        <a:t>7-UP (1929)</a:t>
                      </a:r>
                      <a:endParaRPr lang="en-US" sz="15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413" marR="62413" marT="0" marB="0" anchor="ctr"/>
                </a:tc>
                <a:extLst>
                  <a:ext uri="{0D108BD9-81ED-4DB2-BD59-A6C34878D82A}">
                    <a16:rowId xmlns:a16="http://schemas.microsoft.com/office/drawing/2014/main" val="38264309"/>
                  </a:ext>
                </a:extLst>
              </a:tr>
              <a:tr h="176776">
                <a:tc>
                  <a:txBody>
                    <a:bodyPr/>
                    <a:lstStyle/>
                    <a:p>
                      <a:pPr marL="0" marR="0">
                        <a:lnSpc>
                          <a:spcPct val="115000"/>
                        </a:lnSpc>
                        <a:spcBef>
                          <a:spcPts val="0"/>
                        </a:spcBef>
                        <a:spcAft>
                          <a:spcPts val="0"/>
                        </a:spcAft>
                      </a:pPr>
                      <a:r>
                        <a:rPr lang="en-US" sz="1500" dirty="0">
                          <a:effectLst/>
                        </a:rPr>
                        <a:t>Gold Medal Flour</a:t>
                      </a:r>
                      <a:endParaRPr lang="en-US"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413" marR="62413" marT="0" marB="0" anchor="ctr"/>
                </a:tc>
                <a:tc>
                  <a:txBody>
                    <a:bodyPr/>
                    <a:lstStyle/>
                    <a:p>
                      <a:pPr marL="0" marR="0">
                        <a:lnSpc>
                          <a:spcPct val="115000"/>
                        </a:lnSpc>
                        <a:spcBef>
                          <a:spcPts val="0"/>
                        </a:spcBef>
                        <a:spcAft>
                          <a:spcPts val="0"/>
                        </a:spcAft>
                      </a:pPr>
                      <a:r>
                        <a:rPr lang="en-US" sz="1500">
                          <a:effectLst/>
                        </a:rPr>
                        <a:t>Orange Crush</a:t>
                      </a:r>
                      <a:endParaRPr lang="en-US" sz="15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413" marR="62413" marT="0" marB="0" anchor="ctr"/>
                </a:tc>
                <a:extLst>
                  <a:ext uri="{0D108BD9-81ED-4DB2-BD59-A6C34878D82A}">
                    <a16:rowId xmlns:a16="http://schemas.microsoft.com/office/drawing/2014/main" val="1169614065"/>
                  </a:ext>
                </a:extLst>
              </a:tr>
              <a:tr h="176776">
                <a:tc>
                  <a:txBody>
                    <a:bodyPr/>
                    <a:lstStyle/>
                    <a:p>
                      <a:pPr marL="0" marR="0">
                        <a:lnSpc>
                          <a:spcPct val="115000"/>
                        </a:lnSpc>
                        <a:spcBef>
                          <a:spcPts val="0"/>
                        </a:spcBef>
                        <a:spcAft>
                          <a:spcPts val="0"/>
                        </a:spcAft>
                      </a:pPr>
                      <a:r>
                        <a:rPr lang="en-US" sz="1500" dirty="0">
                          <a:effectLst/>
                        </a:rPr>
                        <a:t>Kellogg's Corn Flakes</a:t>
                      </a:r>
                      <a:endParaRPr lang="en-US"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413" marR="62413" marT="0" marB="0" anchor="ctr"/>
                </a:tc>
                <a:tc>
                  <a:txBody>
                    <a:bodyPr/>
                    <a:lstStyle/>
                    <a:p>
                      <a:pPr marL="0" marR="0">
                        <a:lnSpc>
                          <a:spcPct val="115000"/>
                        </a:lnSpc>
                        <a:spcBef>
                          <a:spcPts val="0"/>
                        </a:spcBef>
                        <a:spcAft>
                          <a:spcPts val="0"/>
                        </a:spcAft>
                      </a:pPr>
                      <a:r>
                        <a:rPr lang="en-US" sz="1500">
                          <a:effectLst/>
                        </a:rPr>
                        <a:t>Coca-Cola</a:t>
                      </a:r>
                      <a:endParaRPr lang="en-US" sz="15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413" marR="62413" marT="0" marB="0" anchor="ctr"/>
                </a:tc>
                <a:extLst>
                  <a:ext uri="{0D108BD9-81ED-4DB2-BD59-A6C34878D82A}">
                    <a16:rowId xmlns:a16="http://schemas.microsoft.com/office/drawing/2014/main" val="1009911103"/>
                  </a:ext>
                </a:extLst>
              </a:tr>
              <a:tr h="176776">
                <a:tc>
                  <a:txBody>
                    <a:bodyPr/>
                    <a:lstStyle/>
                    <a:p>
                      <a:pPr marL="0" marR="0">
                        <a:lnSpc>
                          <a:spcPct val="115000"/>
                        </a:lnSpc>
                        <a:spcBef>
                          <a:spcPts val="0"/>
                        </a:spcBef>
                        <a:spcAft>
                          <a:spcPts val="0"/>
                        </a:spcAft>
                      </a:pPr>
                      <a:r>
                        <a:rPr lang="en-US" sz="1500" dirty="0">
                          <a:effectLst/>
                        </a:rPr>
                        <a:t>Oscar Mayer wieners (1929)</a:t>
                      </a:r>
                      <a:endParaRPr lang="en-US"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413" marR="62413" marT="0" marB="0" anchor="ctr"/>
                </a:tc>
                <a:tc>
                  <a:txBody>
                    <a:bodyPr/>
                    <a:lstStyle/>
                    <a:p>
                      <a:pPr marL="0" marR="0">
                        <a:lnSpc>
                          <a:spcPct val="115000"/>
                        </a:lnSpc>
                        <a:spcBef>
                          <a:spcPts val="0"/>
                        </a:spcBef>
                        <a:spcAft>
                          <a:spcPts val="0"/>
                        </a:spcAft>
                      </a:pPr>
                      <a:r>
                        <a:rPr lang="en-US" sz="1500">
                          <a:effectLst/>
                        </a:rPr>
                        <a:t>Dr. Pepper</a:t>
                      </a:r>
                      <a:endParaRPr lang="en-US" sz="15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413" marR="62413" marT="0" marB="0" anchor="ctr"/>
                </a:tc>
                <a:extLst>
                  <a:ext uri="{0D108BD9-81ED-4DB2-BD59-A6C34878D82A}">
                    <a16:rowId xmlns:a16="http://schemas.microsoft.com/office/drawing/2014/main" val="890736295"/>
                  </a:ext>
                </a:extLst>
              </a:tr>
              <a:tr h="364067">
                <a:tc>
                  <a:txBody>
                    <a:bodyPr/>
                    <a:lstStyle/>
                    <a:p>
                      <a:pPr marL="0" marR="0">
                        <a:lnSpc>
                          <a:spcPct val="115000"/>
                        </a:lnSpc>
                        <a:spcBef>
                          <a:spcPts val="0"/>
                        </a:spcBef>
                        <a:spcAft>
                          <a:spcPts val="0"/>
                        </a:spcAft>
                      </a:pPr>
                      <a:r>
                        <a:rPr lang="en-US" sz="1500" dirty="0">
                          <a:effectLst/>
                        </a:rPr>
                        <a:t>Birds-Eye frozen vegetables (1928)</a:t>
                      </a:r>
                      <a:endParaRPr lang="en-US"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413" marR="62413" marT="0" marB="0" anchor="ctr"/>
                </a:tc>
                <a:tc>
                  <a:txBody>
                    <a:bodyPr/>
                    <a:lstStyle/>
                    <a:p>
                      <a:pPr marL="0" marR="0">
                        <a:lnSpc>
                          <a:spcPct val="115000"/>
                        </a:lnSpc>
                        <a:spcBef>
                          <a:spcPts val="0"/>
                        </a:spcBef>
                        <a:spcAft>
                          <a:spcPts val="0"/>
                        </a:spcAft>
                      </a:pPr>
                      <a:r>
                        <a:rPr lang="en-US" sz="1500" dirty="0">
                          <a:effectLst/>
                        </a:rPr>
                        <a:t>Pepsi-Cola</a:t>
                      </a:r>
                      <a:endParaRPr lang="en-US"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413" marR="62413" marT="0" marB="0" anchor="ctr"/>
                </a:tc>
                <a:extLst>
                  <a:ext uri="{0D108BD9-81ED-4DB2-BD59-A6C34878D82A}">
                    <a16:rowId xmlns:a16="http://schemas.microsoft.com/office/drawing/2014/main" val="3961274528"/>
                  </a:ext>
                </a:extLst>
              </a:tr>
              <a:tr h="268231">
                <a:tc>
                  <a:txBody>
                    <a:bodyPr/>
                    <a:lstStyle/>
                    <a:p>
                      <a:pPr marL="0" marR="0">
                        <a:lnSpc>
                          <a:spcPct val="115000"/>
                        </a:lnSpc>
                        <a:spcBef>
                          <a:spcPts val="0"/>
                        </a:spcBef>
                        <a:spcAft>
                          <a:spcPts val="0"/>
                        </a:spcAft>
                      </a:pPr>
                      <a:r>
                        <a:rPr lang="en-US" sz="1500" dirty="0">
                          <a:effectLst/>
                        </a:rPr>
                        <a:t>Del Monte canned foods</a:t>
                      </a:r>
                      <a:endParaRPr lang="en-US"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413" marR="62413" marT="0" marB="0" anchor="ctr"/>
                </a:tc>
                <a:tc>
                  <a:txBody>
                    <a:bodyPr/>
                    <a:lstStyle/>
                    <a:p>
                      <a:pPr marL="0" marR="0">
                        <a:lnSpc>
                          <a:spcPct val="115000"/>
                        </a:lnSpc>
                        <a:spcBef>
                          <a:spcPts val="0"/>
                        </a:spcBef>
                        <a:spcAft>
                          <a:spcPts val="0"/>
                        </a:spcAft>
                      </a:pPr>
                      <a:r>
                        <a:rPr lang="en-US" sz="1500" dirty="0">
                          <a:effectLst/>
                        </a:rPr>
                        <a:t>Welch's grape juice</a:t>
                      </a:r>
                      <a:endParaRPr lang="en-US"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413" marR="62413" marT="0" marB="0" anchor="ctr"/>
                </a:tc>
                <a:extLst>
                  <a:ext uri="{0D108BD9-81ED-4DB2-BD59-A6C34878D82A}">
                    <a16:rowId xmlns:a16="http://schemas.microsoft.com/office/drawing/2014/main" val="237786057"/>
                  </a:ext>
                </a:extLst>
              </a:tr>
              <a:tr h="341972">
                <a:tc>
                  <a:txBody>
                    <a:bodyPr/>
                    <a:lstStyle/>
                    <a:p>
                      <a:pPr marL="0" marR="0">
                        <a:lnSpc>
                          <a:spcPct val="115000"/>
                        </a:lnSpc>
                        <a:spcBef>
                          <a:spcPts val="0"/>
                        </a:spcBef>
                        <a:spcAft>
                          <a:spcPts val="0"/>
                        </a:spcAft>
                      </a:pPr>
                      <a:r>
                        <a:rPr lang="en-US" sz="1500" dirty="0">
                          <a:effectLst/>
                        </a:rPr>
                        <a:t>Kellogg's Rice Krispies (1928) </a:t>
                      </a:r>
                      <a:endParaRPr lang="en-US"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413" marR="62413" marT="0" marB="0" anchor="ctr"/>
                </a:tc>
                <a:tc>
                  <a:txBody>
                    <a:bodyPr/>
                    <a:lstStyle/>
                    <a:p>
                      <a:pPr marL="0" marR="0">
                        <a:lnSpc>
                          <a:spcPct val="115000"/>
                        </a:lnSpc>
                        <a:spcBef>
                          <a:spcPts val="0"/>
                        </a:spcBef>
                        <a:spcAft>
                          <a:spcPts val="0"/>
                        </a:spcAft>
                      </a:pPr>
                      <a:r>
                        <a:rPr lang="en-US" sz="1500" dirty="0">
                          <a:effectLst/>
                        </a:rPr>
                        <a:t>Fruit Smack drink mix</a:t>
                      </a:r>
                      <a:endParaRPr lang="en-US"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413" marR="62413" marT="0" marB="0" anchor="ctr"/>
                </a:tc>
                <a:extLst>
                  <a:ext uri="{0D108BD9-81ED-4DB2-BD59-A6C34878D82A}">
                    <a16:rowId xmlns:a16="http://schemas.microsoft.com/office/drawing/2014/main" val="3390719689"/>
                  </a:ext>
                </a:extLst>
              </a:tr>
              <a:tr h="341972">
                <a:tc>
                  <a:txBody>
                    <a:bodyPr/>
                    <a:lstStyle/>
                    <a:p>
                      <a:pPr marL="0" marR="0">
                        <a:lnSpc>
                          <a:spcPct val="115000"/>
                        </a:lnSpc>
                        <a:spcBef>
                          <a:spcPts val="0"/>
                        </a:spcBef>
                        <a:spcAft>
                          <a:spcPts val="0"/>
                        </a:spcAft>
                      </a:pPr>
                      <a:r>
                        <a:rPr lang="en-US" sz="1500">
                          <a:effectLst/>
                        </a:rPr>
                        <a:t>Peter Pan peanut butter (1928)</a:t>
                      </a:r>
                      <a:endParaRPr lang="en-US" sz="15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413" marR="62413" marT="0" marB="0" anchor="ctr"/>
                </a:tc>
                <a:tc>
                  <a:txBody>
                    <a:bodyPr/>
                    <a:lstStyle/>
                    <a:p>
                      <a:pPr marL="0" marR="0">
                        <a:lnSpc>
                          <a:spcPct val="115000"/>
                        </a:lnSpc>
                        <a:spcBef>
                          <a:spcPts val="0"/>
                        </a:spcBef>
                        <a:spcAft>
                          <a:spcPts val="0"/>
                        </a:spcAft>
                      </a:pPr>
                      <a:r>
                        <a:rPr lang="en-US" sz="1500" dirty="0">
                          <a:effectLst/>
                        </a:rPr>
                        <a:t>Dixie Cups</a:t>
                      </a:r>
                      <a:endParaRPr lang="en-US"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413" marR="62413" marT="0" marB="0" anchor="ctr"/>
                </a:tc>
                <a:extLst>
                  <a:ext uri="{0D108BD9-81ED-4DB2-BD59-A6C34878D82A}">
                    <a16:rowId xmlns:a16="http://schemas.microsoft.com/office/drawing/2014/main" val="1288734127"/>
                  </a:ext>
                </a:extLst>
              </a:tr>
              <a:tr h="176776">
                <a:tc>
                  <a:txBody>
                    <a:bodyPr/>
                    <a:lstStyle/>
                    <a:p>
                      <a:pPr marL="0" marR="0">
                        <a:lnSpc>
                          <a:spcPct val="115000"/>
                        </a:lnSpc>
                        <a:spcBef>
                          <a:spcPts val="0"/>
                        </a:spcBef>
                        <a:spcAft>
                          <a:spcPts val="0"/>
                        </a:spcAft>
                      </a:pPr>
                      <a:r>
                        <a:rPr lang="en-US" sz="1500">
                          <a:effectLst/>
                        </a:rPr>
                        <a:t>Libby's canned tomato soup</a:t>
                      </a:r>
                      <a:endParaRPr lang="en-US" sz="15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413" marR="62413" marT="0" marB="0" anchor="ctr"/>
                </a:tc>
                <a:tc>
                  <a:txBody>
                    <a:bodyPr/>
                    <a:lstStyle/>
                    <a:p>
                      <a:pPr marL="0" marR="0">
                        <a:lnSpc>
                          <a:spcPct val="115000"/>
                        </a:lnSpc>
                        <a:spcBef>
                          <a:spcPts val="0"/>
                        </a:spcBef>
                        <a:spcAft>
                          <a:spcPts val="0"/>
                        </a:spcAft>
                      </a:pPr>
                      <a:r>
                        <a:rPr lang="en-US" sz="1500" dirty="0">
                          <a:effectLst/>
                        </a:rPr>
                        <a:t>Sani-Paper Towels</a:t>
                      </a:r>
                      <a:endParaRPr lang="en-US"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413" marR="62413" marT="0" marB="0" anchor="ctr"/>
                </a:tc>
                <a:extLst>
                  <a:ext uri="{0D108BD9-81ED-4DB2-BD59-A6C34878D82A}">
                    <a16:rowId xmlns:a16="http://schemas.microsoft.com/office/drawing/2014/main" val="1688401500"/>
                  </a:ext>
                </a:extLst>
              </a:tr>
              <a:tr h="341972">
                <a:tc>
                  <a:txBody>
                    <a:bodyPr/>
                    <a:lstStyle/>
                    <a:p>
                      <a:pPr marL="0" marR="0">
                        <a:lnSpc>
                          <a:spcPct val="115000"/>
                        </a:lnSpc>
                        <a:spcBef>
                          <a:spcPts val="0"/>
                        </a:spcBef>
                        <a:spcAft>
                          <a:spcPts val="0"/>
                        </a:spcAft>
                      </a:pPr>
                      <a:r>
                        <a:rPr lang="en-US" sz="1500">
                          <a:effectLst/>
                        </a:rPr>
                        <a:t>Green Giant canned peas (1925)</a:t>
                      </a:r>
                      <a:endParaRPr lang="en-US" sz="15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413" marR="62413" marT="0" marB="0" anchor="ctr"/>
                </a:tc>
                <a:tc>
                  <a:txBody>
                    <a:bodyPr/>
                    <a:lstStyle/>
                    <a:p>
                      <a:pPr marL="0" marR="0">
                        <a:lnSpc>
                          <a:spcPct val="115000"/>
                        </a:lnSpc>
                        <a:spcBef>
                          <a:spcPts val="0"/>
                        </a:spcBef>
                        <a:spcAft>
                          <a:spcPts val="0"/>
                        </a:spcAft>
                      </a:pPr>
                      <a:r>
                        <a:rPr lang="en-US" sz="1500" dirty="0">
                          <a:effectLst/>
                        </a:rPr>
                        <a:t>Cigarette Lighters</a:t>
                      </a:r>
                      <a:endParaRPr lang="en-US"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413" marR="62413" marT="0" marB="0" anchor="ctr"/>
                </a:tc>
                <a:extLst>
                  <a:ext uri="{0D108BD9-81ED-4DB2-BD59-A6C34878D82A}">
                    <a16:rowId xmlns:a16="http://schemas.microsoft.com/office/drawing/2014/main" val="967375637"/>
                  </a:ext>
                </a:extLst>
              </a:tr>
              <a:tr h="176776">
                <a:tc>
                  <a:txBody>
                    <a:bodyPr/>
                    <a:lstStyle/>
                    <a:p>
                      <a:pPr marL="0" marR="0">
                        <a:lnSpc>
                          <a:spcPct val="115000"/>
                        </a:lnSpc>
                        <a:spcBef>
                          <a:spcPts val="0"/>
                        </a:spcBef>
                        <a:spcAft>
                          <a:spcPts val="0"/>
                        </a:spcAft>
                      </a:pPr>
                      <a:r>
                        <a:rPr lang="en-US" sz="1500">
                          <a:effectLst/>
                        </a:rPr>
                        <a:t>Jell-O ice cream powder</a:t>
                      </a:r>
                      <a:endParaRPr lang="en-US" sz="15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413" marR="62413" marT="0" marB="0" anchor="ctr"/>
                </a:tc>
                <a:tc>
                  <a:txBody>
                    <a:bodyPr/>
                    <a:lstStyle/>
                    <a:p>
                      <a:pPr marL="0" marR="0">
                        <a:lnSpc>
                          <a:spcPct val="115000"/>
                        </a:lnSpc>
                        <a:spcBef>
                          <a:spcPts val="0"/>
                        </a:spcBef>
                        <a:spcAft>
                          <a:spcPts val="0"/>
                        </a:spcAft>
                      </a:pPr>
                      <a:r>
                        <a:rPr lang="en-US" sz="1500" dirty="0">
                          <a:effectLst/>
                        </a:rPr>
                        <a:t> </a:t>
                      </a:r>
                      <a:endParaRPr lang="en-US"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413" marR="62413" marT="0" marB="0" anchor="ctr"/>
                </a:tc>
                <a:extLst>
                  <a:ext uri="{0D108BD9-81ED-4DB2-BD59-A6C34878D82A}">
                    <a16:rowId xmlns:a16="http://schemas.microsoft.com/office/drawing/2014/main" val="3206543282"/>
                  </a:ext>
                </a:extLst>
              </a:tr>
              <a:tr h="176776">
                <a:tc>
                  <a:txBody>
                    <a:bodyPr/>
                    <a:lstStyle/>
                    <a:p>
                      <a:pPr marL="0" marR="0">
                        <a:lnSpc>
                          <a:spcPct val="115000"/>
                        </a:lnSpc>
                        <a:spcBef>
                          <a:spcPts val="0"/>
                        </a:spcBef>
                        <a:spcAft>
                          <a:spcPts val="0"/>
                        </a:spcAft>
                      </a:pPr>
                      <a:r>
                        <a:rPr lang="en-US" sz="1500">
                          <a:effectLst/>
                        </a:rPr>
                        <a:t>Cracker Jack</a:t>
                      </a:r>
                      <a:endParaRPr lang="en-US" sz="15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413" marR="62413" marT="0" marB="0" anchor="ctr"/>
                </a:tc>
                <a:tc>
                  <a:txBody>
                    <a:bodyPr/>
                    <a:lstStyle/>
                    <a:p>
                      <a:pPr marL="0" marR="0">
                        <a:lnSpc>
                          <a:spcPct val="115000"/>
                        </a:lnSpc>
                        <a:spcBef>
                          <a:spcPts val="0"/>
                        </a:spcBef>
                        <a:spcAft>
                          <a:spcPts val="0"/>
                        </a:spcAft>
                      </a:pPr>
                      <a:r>
                        <a:rPr lang="en-US" sz="1500" dirty="0">
                          <a:effectLst/>
                        </a:rPr>
                        <a:t> </a:t>
                      </a:r>
                      <a:endParaRPr lang="en-US"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413" marR="62413" marT="0" marB="0" anchor="ctr"/>
                </a:tc>
                <a:extLst>
                  <a:ext uri="{0D108BD9-81ED-4DB2-BD59-A6C34878D82A}">
                    <a16:rowId xmlns:a16="http://schemas.microsoft.com/office/drawing/2014/main" val="958129641"/>
                  </a:ext>
                </a:extLst>
              </a:tr>
              <a:tr h="176776">
                <a:tc>
                  <a:txBody>
                    <a:bodyPr/>
                    <a:lstStyle/>
                    <a:p>
                      <a:pPr marL="0" marR="0">
                        <a:lnSpc>
                          <a:spcPct val="115000"/>
                        </a:lnSpc>
                        <a:spcBef>
                          <a:spcPts val="0"/>
                        </a:spcBef>
                        <a:spcAft>
                          <a:spcPts val="0"/>
                        </a:spcAft>
                      </a:pPr>
                      <a:r>
                        <a:rPr lang="en-US" sz="1500">
                          <a:effectLst/>
                        </a:rPr>
                        <a:t>Cream Of Wheat</a:t>
                      </a:r>
                      <a:endParaRPr lang="en-US" sz="15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413" marR="62413" marT="0" marB="0" anchor="ctr"/>
                </a:tc>
                <a:tc>
                  <a:txBody>
                    <a:bodyPr/>
                    <a:lstStyle/>
                    <a:p>
                      <a:pPr marL="0" marR="0">
                        <a:lnSpc>
                          <a:spcPct val="115000"/>
                        </a:lnSpc>
                        <a:spcBef>
                          <a:spcPts val="0"/>
                        </a:spcBef>
                        <a:spcAft>
                          <a:spcPts val="0"/>
                        </a:spcAft>
                      </a:pPr>
                      <a:r>
                        <a:rPr lang="en-US" sz="1500" dirty="0">
                          <a:effectLst/>
                        </a:rPr>
                        <a:t> </a:t>
                      </a:r>
                      <a:endParaRPr lang="en-US"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413" marR="62413" marT="0" marB="0" anchor="ctr"/>
                </a:tc>
                <a:extLst>
                  <a:ext uri="{0D108BD9-81ED-4DB2-BD59-A6C34878D82A}">
                    <a16:rowId xmlns:a16="http://schemas.microsoft.com/office/drawing/2014/main" val="1578113439"/>
                  </a:ext>
                </a:extLst>
              </a:tr>
              <a:tr h="176776">
                <a:tc>
                  <a:txBody>
                    <a:bodyPr/>
                    <a:lstStyle/>
                    <a:p>
                      <a:pPr marL="0" marR="0">
                        <a:lnSpc>
                          <a:spcPct val="115000"/>
                        </a:lnSpc>
                        <a:spcBef>
                          <a:spcPts val="0"/>
                        </a:spcBef>
                        <a:spcAft>
                          <a:spcPts val="0"/>
                        </a:spcAft>
                      </a:pPr>
                      <a:r>
                        <a:rPr lang="en-US" sz="1500">
                          <a:effectLst/>
                        </a:rPr>
                        <a:t>Other Products:</a:t>
                      </a:r>
                      <a:endParaRPr lang="en-US" sz="15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413" marR="62413" marT="0" marB="0" anchor="ctr"/>
                </a:tc>
                <a:tc>
                  <a:txBody>
                    <a:bodyPr/>
                    <a:lstStyle/>
                    <a:p>
                      <a:pPr marL="0" marR="0">
                        <a:lnSpc>
                          <a:spcPct val="115000"/>
                        </a:lnSpc>
                        <a:spcBef>
                          <a:spcPts val="0"/>
                        </a:spcBef>
                        <a:spcAft>
                          <a:spcPts val="0"/>
                        </a:spcAft>
                      </a:pPr>
                      <a:r>
                        <a:rPr lang="en-US" sz="1500" dirty="0">
                          <a:effectLst/>
                        </a:rPr>
                        <a:t> </a:t>
                      </a:r>
                      <a:endParaRPr lang="en-US"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413" marR="62413" marT="0" marB="0" anchor="ctr"/>
                </a:tc>
                <a:extLst>
                  <a:ext uri="{0D108BD9-81ED-4DB2-BD59-A6C34878D82A}">
                    <a16:rowId xmlns:a16="http://schemas.microsoft.com/office/drawing/2014/main" val="2997393398"/>
                  </a:ext>
                </a:extLst>
              </a:tr>
              <a:tr h="176776">
                <a:tc>
                  <a:txBody>
                    <a:bodyPr/>
                    <a:lstStyle/>
                    <a:p>
                      <a:pPr marL="0" marR="0">
                        <a:lnSpc>
                          <a:spcPct val="115000"/>
                        </a:lnSpc>
                        <a:spcBef>
                          <a:spcPts val="0"/>
                        </a:spcBef>
                        <a:spcAft>
                          <a:spcPts val="0"/>
                        </a:spcAft>
                      </a:pPr>
                      <a:r>
                        <a:rPr lang="en-US" sz="1500">
                          <a:effectLst/>
                        </a:rPr>
                        <a:t>Fountain Pens</a:t>
                      </a:r>
                      <a:endParaRPr lang="en-US" sz="15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413" marR="62413" marT="0" marB="0" anchor="ctr"/>
                </a:tc>
                <a:tc>
                  <a:txBody>
                    <a:bodyPr/>
                    <a:lstStyle/>
                    <a:p>
                      <a:pPr marL="0" marR="0">
                        <a:lnSpc>
                          <a:spcPct val="115000"/>
                        </a:lnSpc>
                        <a:spcBef>
                          <a:spcPts val="0"/>
                        </a:spcBef>
                        <a:spcAft>
                          <a:spcPts val="0"/>
                        </a:spcAft>
                      </a:pPr>
                      <a:r>
                        <a:rPr lang="en-US" sz="1500" dirty="0">
                          <a:effectLst/>
                        </a:rPr>
                        <a:t> </a:t>
                      </a:r>
                      <a:endParaRPr lang="en-US"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413" marR="62413" marT="0" marB="0" anchor="ctr"/>
                </a:tc>
                <a:extLst>
                  <a:ext uri="{0D108BD9-81ED-4DB2-BD59-A6C34878D82A}">
                    <a16:rowId xmlns:a16="http://schemas.microsoft.com/office/drawing/2014/main" val="381369762"/>
                  </a:ext>
                </a:extLst>
              </a:tr>
              <a:tr h="176776">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500" dirty="0" smtClean="0">
                          <a:effectLst/>
                        </a:rPr>
                        <a:t> </a:t>
                      </a:r>
                      <a:r>
                        <a:rPr lang="en-US" sz="1500" dirty="0" smtClean="0">
                          <a:effectLst/>
                        </a:rPr>
                        <a:t>Hallmark Greeting Cards</a:t>
                      </a:r>
                      <a:endParaRPr lang="en-US" sz="15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413" marR="62413" marT="0" marB="0" anchor="ctr"/>
                </a:tc>
                <a:tc>
                  <a:txBody>
                    <a:bodyPr/>
                    <a:lstStyle/>
                    <a:p>
                      <a:pPr marL="0" marR="0">
                        <a:lnSpc>
                          <a:spcPct val="115000"/>
                        </a:lnSpc>
                        <a:spcBef>
                          <a:spcPts val="0"/>
                        </a:spcBef>
                        <a:spcAft>
                          <a:spcPts val="0"/>
                        </a:spcAft>
                      </a:pPr>
                      <a:r>
                        <a:rPr lang="en-US" sz="1500" dirty="0" smtClean="0">
                          <a:effectLst/>
                        </a:rPr>
                        <a:t> </a:t>
                      </a:r>
                      <a:endParaRPr lang="en-US"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413" marR="62413" marT="0" marB="0" anchor="ctr"/>
                </a:tc>
                <a:extLst>
                  <a:ext uri="{0D108BD9-81ED-4DB2-BD59-A6C34878D82A}">
                    <a16:rowId xmlns:a16="http://schemas.microsoft.com/office/drawing/2014/main" val="1888162413"/>
                  </a:ext>
                </a:extLst>
              </a:tr>
            </a:tbl>
          </a:graphicData>
        </a:graphic>
      </p:graphicFrame>
      <p:pic>
        <p:nvPicPr>
          <p:cNvPr id="3074" name="image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70092">
            <a:off x="6590418" y="487084"/>
            <a:ext cx="2016224" cy="1747394"/>
          </a:xfrm>
          <a:prstGeom prst="rect">
            <a:avLst/>
          </a:prstGeom>
          <a:noFill/>
          <a:extLst>
            <a:ext uri="{909E8E84-426E-40DD-AFC4-6F175D3DCCD1}">
              <a14:hiddenFill xmlns:a14="http://schemas.microsoft.com/office/drawing/2010/main">
                <a:solidFill>
                  <a:srgbClr val="FFFFFF"/>
                </a:solidFill>
              </a14:hiddenFill>
            </a:ext>
          </a:extLst>
        </p:spPr>
      </p:pic>
      <p:pic>
        <p:nvPicPr>
          <p:cNvPr id="3073" name="image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98876">
            <a:off x="3782517" y="5148881"/>
            <a:ext cx="1910107" cy="13014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rice krispies 19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3313282"/>
            <a:ext cx="310515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166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b="1" dirty="0" smtClean="0">
                <a:solidFill>
                  <a:schemeClr val="bg2">
                    <a:lumMod val="25000"/>
                  </a:schemeClr>
                </a:solidFill>
              </a:rPr>
              <a:t>Les Riches</a:t>
            </a:r>
            <a:endParaRPr lang="en-CA" b="1" dirty="0">
              <a:solidFill>
                <a:schemeClr val="bg2">
                  <a:lumMod val="25000"/>
                </a:schemeClr>
              </a:solidFill>
            </a:endParaRPr>
          </a:p>
        </p:txBody>
      </p:sp>
      <p:sp>
        <p:nvSpPr>
          <p:cNvPr id="5" name="Content Placeholder 4"/>
          <p:cNvSpPr>
            <a:spLocks noGrp="1"/>
          </p:cNvSpPr>
          <p:nvPr>
            <p:ph idx="1"/>
          </p:nvPr>
        </p:nvSpPr>
        <p:spPr/>
        <p:txBody>
          <a:bodyPr/>
          <a:lstStyle/>
          <a:p>
            <a:r>
              <a:rPr lang="fr-FR" dirty="0" smtClean="0">
                <a:solidFill>
                  <a:schemeClr val="accent3">
                    <a:lumMod val="50000"/>
                  </a:schemeClr>
                </a:solidFill>
              </a:rPr>
              <a:t>La Prospérité économique a apporté des changements importants.</a:t>
            </a:r>
          </a:p>
          <a:p>
            <a:pPr>
              <a:buNone/>
            </a:pPr>
            <a:endParaRPr lang="fr-FR" dirty="0" smtClean="0">
              <a:solidFill>
                <a:schemeClr val="accent3">
                  <a:lumMod val="50000"/>
                </a:schemeClr>
              </a:solidFill>
            </a:endParaRPr>
          </a:p>
          <a:p>
            <a:r>
              <a:rPr lang="fr-FR" dirty="0" smtClean="0">
                <a:solidFill>
                  <a:schemeClr val="accent3">
                    <a:lumMod val="50000"/>
                  </a:schemeClr>
                </a:solidFill>
              </a:rPr>
              <a:t>Les salaires augmentaient –&gt; Les travailleurs pouvaient acheter les nouveaux produits</a:t>
            </a:r>
            <a:r>
              <a:rPr lang="fr-FR" dirty="0" smtClean="0">
                <a:solidFill>
                  <a:schemeClr val="accent3">
                    <a:lumMod val="50000"/>
                  </a:schemeClr>
                </a:solidFill>
              </a:rPr>
              <a:t>.</a:t>
            </a:r>
          </a:p>
          <a:p>
            <a:r>
              <a:rPr lang="fr-FR" dirty="0">
                <a:solidFill>
                  <a:schemeClr val="accent3">
                    <a:lumMod val="50000"/>
                  </a:schemeClr>
                </a:solidFill>
              </a:rPr>
              <a:t>Le système de paiement par versements </a:t>
            </a:r>
          </a:p>
          <a:p>
            <a:pPr lvl="2"/>
            <a:r>
              <a:rPr lang="fr-FR" dirty="0">
                <a:solidFill>
                  <a:schemeClr val="accent3">
                    <a:lumMod val="50000"/>
                  </a:schemeClr>
                </a:solidFill>
              </a:rPr>
              <a:t>Acheter maintenant et payer plus tard	</a:t>
            </a:r>
          </a:p>
          <a:p>
            <a:pPr lvl="1">
              <a:buNone/>
            </a:pPr>
            <a:endParaRPr lang="fr-FR" dirty="0" smtClean="0">
              <a:solidFill>
                <a:schemeClr val="accent3">
                  <a:lumMod val="50000"/>
                </a:schemeClr>
              </a:solidFill>
            </a:endParaRPr>
          </a:p>
          <a:p>
            <a:pPr lvl="1">
              <a:buNone/>
            </a:pPr>
            <a:r>
              <a:rPr lang="fr-FR" dirty="0" smtClean="0">
                <a:solidFill>
                  <a:schemeClr val="accent3">
                    <a:lumMod val="50000"/>
                  </a:schemeClr>
                </a:solidFill>
              </a:rPr>
              <a:t>Est-ce que tu Devines </a:t>
            </a:r>
            <a:r>
              <a:rPr lang="fr-FR" dirty="0">
                <a:solidFill>
                  <a:schemeClr val="accent3">
                    <a:lumMod val="50000"/>
                  </a:schemeClr>
                </a:solidFill>
              </a:rPr>
              <a:t>l’objet à acheter pendant cette</a:t>
            </a:r>
            <a:r>
              <a:rPr lang="fr-FR" dirty="0">
                <a:solidFill>
                  <a:schemeClr val="accent5">
                    <a:lumMod val="50000"/>
                  </a:schemeClr>
                </a:solidFill>
              </a:rPr>
              <a:t> </a:t>
            </a:r>
            <a:r>
              <a:rPr lang="fr-FR" dirty="0" smtClean="0">
                <a:solidFill>
                  <a:schemeClr val="accent5">
                    <a:lumMod val="50000"/>
                  </a:schemeClr>
                </a:solidFill>
              </a:rPr>
              <a:t>époque</a:t>
            </a:r>
            <a:r>
              <a:rPr lang="en-CA" dirty="0" smtClean="0">
                <a:solidFill>
                  <a:schemeClr val="accent5">
                    <a:lumMod val="50000"/>
                  </a:schemeClr>
                </a:solidFill>
              </a:rPr>
              <a:t>???</a:t>
            </a:r>
            <a:endParaRPr lang="en-CA" dirty="0">
              <a:solidFill>
                <a:schemeClr val="accent5">
                  <a:lumMod val="50000"/>
                </a:schemeClr>
              </a:solidFill>
            </a:endParaRPr>
          </a:p>
          <a:p>
            <a:endParaRPr lang="fr-FR"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CA" b="1" dirty="0" smtClean="0">
                <a:solidFill>
                  <a:schemeClr val="bg2">
                    <a:lumMod val="25000"/>
                  </a:schemeClr>
                </a:solidFill>
              </a:rPr>
              <a:t>La  Voiture!</a:t>
            </a:r>
            <a:endParaRPr lang="en-CA" b="1" dirty="0">
              <a:solidFill>
                <a:schemeClr val="bg2">
                  <a:lumMod val="25000"/>
                </a:schemeClr>
              </a:solidFill>
            </a:endParaRPr>
          </a:p>
        </p:txBody>
      </p:sp>
      <p:pic>
        <p:nvPicPr>
          <p:cNvPr id="4" name="Content Placeholder 3" descr="cut your costs, buy a ford.jpg"/>
          <p:cNvPicPr>
            <a:picLocks noGrp="1" noChangeAspect="1"/>
          </p:cNvPicPr>
          <p:nvPr>
            <p:ph sz="half" idx="1"/>
          </p:nvPr>
        </p:nvPicPr>
        <p:blipFill>
          <a:blip r:embed="rId3" cstate="print"/>
          <a:stretch>
            <a:fillRect/>
          </a:stretch>
        </p:blipFill>
        <p:spPr>
          <a:xfrm>
            <a:off x="539552" y="1484784"/>
            <a:ext cx="3096344" cy="5049151"/>
          </a:xfrm>
        </p:spPr>
      </p:pic>
      <p:sp>
        <p:nvSpPr>
          <p:cNvPr id="14" name="Content Placeholder 13"/>
          <p:cNvSpPr>
            <a:spLocks noGrp="1"/>
          </p:cNvSpPr>
          <p:nvPr>
            <p:ph sz="half" idx="2"/>
          </p:nvPr>
        </p:nvSpPr>
        <p:spPr>
          <a:xfrm>
            <a:off x="4499992" y="1484784"/>
            <a:ext cx="4186808" cy="5112568"/>
          </a:xfrm>
        </p:spPr>
        <p:txBody>
          <a:bodyPr/>
          <a:lstStyle/>
          <a:p>
            <a:r>
              <a:rPr lang="fr-FR" sz="2600" dirty="0" smtClean="0">
                <a:solidFill>
                  <a:schemeClr val="accent3">
                    <a:lumMod val="50000"/>
                  </a:schemeClr>
                </a:solidFill>
              </a:rPr>
              <a:t>Il devient possible de posséder une voiture pour &lt;&lt;une dollar versé et un dollar par semaine &gt;&gt;</a:t>
            </a:r>
          </a:p>
          <a:p>
            <a:r>
              <a:rPr lang="fr-FR" sz="2600" dirty="0" smtClean="0">
                <a:solidFill>
                  <a:schemeClr val="accent3">
                    <a:lumMod val="50000"/>
                  </a:schemeClr>
                </a:solidFill>
              </a:rPr>
              <a:t>FYI: ca coutait 440$ d’acheter une voiture (5730$ aujourd'hui)</a:t>
            </a:r>
          </a:p>
          <a:p>
            <a:r>
              <a:rPr lang="fr-FR" sz="2600" dirty="0" smtClean="0">
                <a:solidFill>
                  <a:schemeClr val="accent3">
                    <a:lumMod val="50000"/>
                  </a:schemeClr>
                </a:solidFill>
              </a:rPr>
              <a:t>La voiture a changé les vies des personnes pendant cette époque. Pourquoi?</a:t>
            </a:r>
            <a:endParaRPr lang="fr-FR" sz="2600" dirty="0">
              <a:solidFill>
                <a:schemeClr val="accent3">
                  <a:lumMod val="5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772400" cy="1609344"/>
          </a:xfrm>
        </p:spPr>
        <p:txBody>
          <a:bodyPr/>
          <a:lstStyle/>
          <a:p>
            <a:r>
              <a:rPr lang="en-CA" b="1" dirty="0" smtClean="0">
                <a:solidFill>
                  <a:schemeClr val="bg2">
                    <a:lumMod val="25000"/>
                  </a:schemeClr>
                </a:solidFill>
              </a:rPr>
              <a:t>Les Démunis</a:t>
            </a:r>
            <a:endParaRPr lang="en-CA" b="1" dirty="0">
              <a:solidFill>
                <a:schemeClr val="bg2">
                  <a:lumMod val="25000"/>
                </a:schemeClr>
              </a:solidFill>
            </a:endParaRPr>
          </a:p>
        </p:txBody>
      </p:sp>
      <p:sp>
        <p:nvSpPr>
          <p:cNvPr id="5" name="Content Placeholder 4"/>
          <p:cNvSpPr>
            <a:spLocks noGrp="1"/>
          </p:cNvSpPr>
          <p:nvPr>
            <p:ph idx="1"/>
          </p:nvPr>
        </p:nvSpPr>
        <p:spPr>
          <a:xfrm>
            <a:off x="539552" y="1412776"/>
            <a:ext cx="7772400" cy="4050792"/>
          </a:xfrm>
        </p:spPr>
        <p:txBody>
          <a:bodyPr/>
          <a:lstStyle/>
          <a:p>
            <a:r>
              <a:rPr lang="fr-FR" dirty="0" smtClean="0">
                <a:solidFill>
                  <a:schemeClr val="accent3">
                    <a:lumMod val="50000"/>
                  </a:schemeClr>
                </a:solidFill>
              </a:rPr>
              <a:t>Les nouveaux produits et nouvelles technologies n’étaient pas que des rêves pour certaines </a:t>
            </a:r>
            <a:r>
              <a:rPr lang="fr-FR" dirty="0" smtClean="0">
                <a:solidFill>
                  <a:schemeClr val="accent3">
                    <a:lumMod val="50000"/>
                  </a:schemeClr>
                </a:solidFill>
              </a:rPr>
              <a:t>personnes</a:t>
            </a:r>
            <a:endParaRPr lang="fr-FR" dirty="0" smtClean="0">
              <a:solidFill>
                <a:schemeClr val="accent3">
                  <a:lumMod val="50000"/>
                </a:schemeClr>
              </a:solidFill>
            </a:endParaRPr>
          </a:p>
          <a:p>
            <a:r>
              <a:rPr lang="fr-FR" dirty="0" smtClean="0">
                <a:solidFill>
                  <a:schemeClr val="accent3">
                    <a:lumMod val="50000"/>
                  </a:schemeClr>
                </a:solidFill>
              </a:rPr>
              <a:t>Les familles pauvres échangeaient avec les commerçants ce qu’elles cultivaient contre des produits des produits de première </a:t>
            </a:r>
            <a:r>
              <a:rPr lang="fr-FR" dirty="0" smtClean="0">
                <a:solidFill>
                  <a:schemeClr val="accent3">
                    <a:lumMod val="50000"/>
                  </a:schemeClr>
                </a:solidFill>
              </a:rPr>
              <a:t>nécessité</a:t>
            </a:r>
          </a:p>
          <a:p>
            <a:r>
              <a:rPr lang="fr-FR" dirty="0">
                <a:solidFill>
                  <a:schemeClr val="accent3">
                    <a:lumMod val="50000"/>
                  </a:schemeClr>
                </a:solidFill>
              </a:rPr>
              <a:t>Dans les villes des familles de petits salaires luttaient pour survivre, elles n’avaient pas l’électricité nu les moyens pour acheter les nouveaux biens. </a:t>
            </a:r>
          </a:p>
          <a:p>
            <a:endParaRPr lang="fr-FR" dirty="0">
              <a:solidFill>
                <a:schemeClr val="accent3">
                  <a:lumMod val="50000"/>
                </a:schemeClr>
              </a:solidFill>
            </a:endParaRPr>
          </a:p>
        </p:txBody>
      </p:sp>
      <p:pic>
        <p:nvPicPr>
          <p:cNvPr id="4098" name="Picture 2" descr="Image result for poor families 1920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789040"/>
            <a:ext cx="4255021" cy="276381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bg2">
                    <a:lumMod val="25000"/>
                  </a:schemeClr>
                </a:solidFill>
              </a:rPr>
              <a:t>Les Femmes</a:t>
            </a:r>
            <a:endParaRPr lang="en-CA" b="1" dirty="0">
              <a:solidFill>
                <a:schemeClr val="bg2">
                  <a:lumMod val="25000"/>
                </a:schemeClr>
              </a:solidFill>
            </a:endParaRPr>
          </a:p>
        </p:txBody>
      </p:sp>
      <p:sp>
        <p:nvSpPr>
          <p:cNvPr id="3" name="Content Placeholder 2"/>
          <p:cNvSpPr>
            <a:spLocks noGrp="1"/>
          </p:cNvSpPr>
          <p:nvPr>
            <p:ph idx="1"/>
          </p:nvPr>
        </p:nvSpPr>
        <p:spPr/>
        <p:txBody>
          <a:bodyPr>
            <a:normAutofit fontScale="92500" lnSpcReduction="10000"/>
          </a:bodyPr>
          <a:lstStyle/>
          <a:p>
            <a:r>
              <a:rPr lang="fr-CA" sz="2800" dirty="0" smtClean="0">
                <a:solidFill>
                  <a:schemeClr val="accent3">
                    <a:lumMod val="50000"/>
                  </a:schemeClr>
                </a:solidFill>
              </a:rPr>
              <a:t>La plupart des filles quittaient l’école vers la 8e année.</a:t>
            </a:r>
          </a:p>
          <a:p>
            <a:r>
              <a:rPr lang="fr-CA" sz="2800" dirty="0" smtClean="0">
                <a:solidFill>
                  <a:schemeClr val="accent3">
                    <a:lumMod val="50000"/>
                  </a:schemeClr>
                </a:solidFill>
              </a:rPr>
              <a:t>Elles devraient devenir des épouses et des mères et abandonner le marché de travail une fois mariées. </a:t>
            </a:r>
          </a:p>
          <a:p>
            <a:r>
              <a:rPr lang="fr-CA" sz="2800" dirty="0" smtClean="0">
                <a:solidFill>
                  <a:schemeClr val="accent3">
                    <a:lumMod val="50000"/>
                  </a:schemeClr>
                </a:solidFill>
              </a:rPr>
              <a:t>Travail: Infirmières, secrétaires, institutrices </a:t>
            </a:r>
          </a:p>
          <a:p>
            <a:r>
              <a:rPr lang="fr-CA" sz="2800" dirty="0" smtClean="0">
                <a:solidFill>
                  <a:schemeClr val="accent3">
                    <a:lumMod val="50000"/>
                  </a:schemeClr>
                </a:solidFill>
              </a:rPr>
              <a:t>N’oublies pas que pendant la Première Guerre mondiale les femmes ont fait des progrès dans le monde du travail, mais la plupart ont cependant perdu leur emploi au retour des soldats.</a:t>
            </a:r>
            <a:endParaRPr lang="fr-CA" sz="2800"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bg2">
                    <a:lumMod val="25000"/>
                  </a:schemeClr>
                </a:solidFill>
              </a:rPr>
              <a:t>Les Femmes</a:t>
            </a:r>
            <a:endParaRPr lang="en-CA" b="1" dirty="0">
              <a:solidFill>
                <a:schemeClr val="bg2">
                  <a:lumMod val="25000"/>
                </a:schemeClr>
              </a:solidFill>
            </a:endParaRPr>
          </a:p>
        </p:txBody>
      </p:sp>
      <p:sp>
        <p:nvSpPr>
          <p:cNvPr id="3" name="Content Placeholder 2"/>
          <p:cNvSpPr>
            <a:spLocks noGrp="1"/>
          </p:cNvSpPr>
          <p:nvPr>
            <p:ph idx="1"/>
          </p:nvPr>
        </p:nvSpPr>
        <p:spPr/>
        <p:txBody>
          <a:bodyPr/>
          <a:lstStyle/>
          <a:p>
            <a:r>
              <a:rPr lang="fr-FR" dirty="0" smtClean="0">
                <a:solidFill>
                  <a:schemeClr val="accent3">
                    <a:lumMod val="50000"/>
                  </a:schemeClr>
                </a:solidFill>
              </a:rPr>
              <a:t>La mode féminine se voulait représentative d’une nouvelle liberté pour les femmes.</a:t>
            </a:r>
          </a:p>
          <a:p>
            <a:r>
              <a:rPr lang="fr-FR" dirty="0" smtClean="0">
                <a:solidFill>
                  <a:schemeClr val="accent3">
                    <a:lumMod val="50000"/>
                  </a:schemeClr>
                </a:solidFill>
              </a:rPr>
              <a:t>Les robes raccourcissaient et les cheveux était coupés à la garçonne. </a:t>
            </a:r>
            <a:endParaRPr lang="fr-FR" dirty="0">
              <a:solidFill>
                <a:schemeClr val="accent3">
                  <a:lumMod val="50000"/>
                </a:schemeClr>
              </a:solidFill>
            </a:endParaRPr>
          </a:p>
        </p:txBody>
      </p:sp>
      <p:pic>
        <p:nvPicPr>
          <p:cNvPr id="5122" name="Picture 2" descr="Image result for 1920s style wom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353047"/>
            <a:ext cx="4484119" cy="34796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65141"/>
            <a:ext cx="6589199" cy="1280890"/>
          </a:xfrm>
        </p:spPr>
        <p:txBody>
          <a:bodyPr/>
          <a:lstStyle/>
          <a:p>
            <a:r>
              <a:rPr lang="en-CA" b="1" dirty="0" smtClean="0">
                <a:solidFill>
                  <a:schemeClr val="bg2">
                    <a:lumMod val="25000"/>
                  </a:schemeClr>
                </a:solidFill>
              </a:rPr>
              <a:t>Les Premieres Nations</a:t>
            </a:r>
            <a:endParaRPr lang="en-CA" b="1" dirty="0">
              <a:solidFill>
                <a:schemeClr val="bg2">
                  <a:lumMod val="25000"/>
                </a:schemeClr>
              </a:solidFill>
            </a:endParaRPr>
          </a:p>
        </p:txBody>
      </p:sp>
      <p:sp>
        <p:nvSpPr>
          <p:cNvPr id="3" name="Content Placeholder 2"/>
          <p:cNvSpPr>
            <a:spLocks noGrp="1"/>
          </p:cNvSpPr>
          <p:nvPr>
            <p:ph idx="1"/>
          </p:nvPr>
        </p:nvSpPr>
        <p:spPr>
          <a:xfrm>
            <a:off x="290920" y="1340768"/>
            <a:ext cx="7772400" cy="4543400"/>
          </a:xfrm>
        </p:spPr>
        <p:txBody>
          <a:bodyPr/>
          <a:lstStyle/>
          <a:p>
            <a:r>
              <a:rPr lang="fr-FR" dirty="0" smtClean="0">
                <a:solidFill>
                  <a:schemeClr val="accent3">
                    <a:lumMod val="50000"/>
                  </a:schemeClr>
                </a:solidFill>
              </a:rPr>
              <a:t>Ils n'ont pas profité de la croissance économique.</a:t>
            </a:r>
          </a:p>
          <a:p>
            <a:r>
              <a:rPr lang="fr-FR" dirty="0" smtClean="0">
                <a:solidFill>
                  <a:schemeClr val="accent3">
                    <a:lumMod val="50000"/>
                  </a:schemeClr>
                </a:solidFill>
              </a:rPr>
              <a:t>Le gouvernement espérait assimiler les Autochtones à la culture dominante (pense à la croyance ethnocentrique!)</a:t>
            </a:r>
          </a:p>
          <a:p>
            <a:r>
              <a:rPr lang="fr-FR" dirty="0" smtClean="0">
                <a:solidFill>
                  <a:schemeClr val="accent3">
                    <a:lumMod val="50000"/>
                  </a:schemeClr>
                </a:solidFill>
              </a:rPr>
              <a:t>Le gouvernement fédérale a rendu l’école obligatoire pour tous les enfants autochtones. </a:t>
            </a:r>
            <a:endParaRPr lang="fr-FR" dirty="0">
              <a:solidFill>
                <a:schemeClr val="accent3">
                  <a:lumMod val="50000"/>
                </a:schemeClr>
              </a:solidFill>
            </a:endParaRPr>
          </a:p>
        </p:txBody>
      </p:sp>
      <p:pic>
        <p:nvPicPr>
          <p:cNvPr id="4" name="Picture 3" descr="Thomas Moore Resi School.jpg"/>
          <p:cNvPicPr>
            <a:picLocks noChangeAspect="1"/>
          </p:cNvPicPr>
          <p:nvPr/>
        </p:nvPicPr>
        <p:blipFill>
          <a:blip r:embed="rId2" cstate="print"/>
          <a:stretch>
            <a:fillRect/>
          </a:stretch>
        </p:blipFill>
        <p:spPr>
          <a:xfrm>
            <a:off x="2051720" y="3212976"/>
            <a:ext cx="5068915" cy="341350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29600" cy="1143000"/>
          </a:xfrm>
        </p:spPr>
        <p:txBody>
          <a:bodyPr/>
          <a:lstStyle/>
          <a:p>
            <a:r>
              <a:rPr lang="fr-CA" b="1" dirty="0" smtClean="0">
                <a:solidFill>
                  <a:schemeClr val="bg2">
                    <a:lumMod val="25000"/>
                  </a:schemeClr>
                </a:solidFill>
              </a:rPr>
              <a:t>La Prospérité des années 1920</a:t>
            </a:r>
            <a:endParaRPr lang="fr-CA" b="1" dirty="0">
              <a:solidFill>
                <a:schemeClr val="bg2">
                  <a:lumMod val="25000"/>
                </a:schemeClr>
              </a:solidFill>
            </a:endParaRPr>
          </a:p>
        </p:txBody>
      </p:sp>
      <p:sp>
        <p:nvSpPr>
          <p:cNvPr id="3" name="Content Placeholder 2"/>
          <p:cNvSpPr>
            <a:spLocks noGrp="1"/>
          </p:cNvSpPr>
          <p:nvPr>
            <p:ph idx="1"/>
          </p:nvPr>
        </p:nvSpPr>
        <p:spPr>
          <a:xfrm>
            <a:off x="1961143" y="2132856"/>
            <a:ext cx="6591985" cy="3777622"/>
          </a:xfrm>
        </p:spPr>
        <p:txBody>
          <a:bodyPr/>
          <a:lstStyle/>
          <a:p>
            <a:r>
              <a:rPr lang="fr-CA" dirty="0" smtClean="0">
                <a:solidFill>
                  <a:schemeClr val="accent3">
                    <a:lumMod val="50000"/>
                  </a:schemeClr>
                </a:solidFill>
              </a:rPr>
              <a:t>1918 = Fin de La Première Guerre mondiale </a:t>
            </a:r>
          </a:p>
          <a:p>
            <a:r>
              <a:rPr lang="fr-CA" dirty="0" smtClean="0">
                <a:solidFill>
                  <a:schemeClr val="accent3">
                    <a:lumMod val="50000"/>
                  </a:schemeClr>
                </a:solidFill>
              </a:rPr>
              <a:t>Les Canadiens espéraient que la vie reviendrait à la normale mais ce n’était pas facile – POURQUOI???</a:t>
            </a:r>
          </a:p>
          <a:p>
            <a:r>
              <a:rPr lang="fr-CA" dirty="0" smtClean="0">
                <a:solidFill>
                  <a:schemeClr val="accent3">
                    <a:lumMod val="50000"/>
                  </a:schemeClr>
                </a:solidFill>
              </a:rPr>
              <a:t>L’économie de guerre –&gt; économie de paix</a:t>
            </a:r>
          </a:p>
          <a:p>
            <a:endParaRPr lang="en-CA" dirty="0" smtClean="0">
              <a:solidFill>
                <a:schemeClr val="accent3">
                  <a:lumMod val="50000"/>
                </a:schemeClr>
              </a:solidFill>
            </a:endParaRPr>
          </a:p>
          <a:p>
            <a:endParaRPr lang="en-CA" dirty="0">
              <a:solidFill>
                <a:schemeClr val="accent3">
                  <a:lumMod val="50000"/>
                </a:schemeClr>
              </a:solidFill>
            </a:endParaRP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bg2">
                    <a:lumMod val="25000"/>
                  </a:schemeClr>
                </a:solidFill>
              </a:rPr>
              <a:t>Les </a:t>
            </a:r>
            <a:r>
              <a:rPr lang="en-CA" b="1" dirty="0" err="1" smtClean="0">
                <a:solidFill>
                  <a:schemeClr val="bg2">
                    <a:lumMod val="25000"/>
                  </a:schemeClr>
                </a:solidFill>
              </a:rPr>
              <a:t>Pensionnants</a:t>
            </a:r>
            <a:r>
              <a:rPr lang="en-CA" b="1" dirty="0" smtClean="0">
                <a:solidFill>
                  <a:schemeClr val="bg2">
                    <a:lumMod val="25000"/>
                  </a:schemeClr>
                </a:solidFill>
              </a:rPr>
              <a:t> (Residential schools )</a:t>
            </a:r>
            <a:endParaRPr lang="en-CA" b="1" dirty="0">
              <a:solidFill>
                <a:schemeClr val="bg2">
                  <a:lumMod val="25000"/>
                </a:schemeClr>
              </a:solidFill>
            </a:endParaRPr>
          </a:p>
        </p:txBody>
      </p:sp>
      <p:sp>
        <p:nvSpPr>
          <p:cNvPr id="3" name="Content Placeholder 2"/>
          <p:cNvSpPr>
            <a:spLocks noGrp="1"/>
          </p:cNvSpPr>
          <p:nvPr>
            <p:ph idx="1"/>
          </p:nvPr>
        </p:nvSpPr>
        <p:spPr/>
        <p:txBody>
          <a:bodyPr/>
          <a:lstStyle/>
          <a:p>
            <a:r>
              <a:rPr lang="fr-FR" dirty="0" smtClean="0">
                <a:solidFill>
                  <a:schemeClr val="accent3">
                    <a:lumMod val="50000"/>
                  </a:schemeClr>
                </a:solidFill>
              </a:rPr>
              <a:t>Les années 1920 ont vu le nombre  de pensionnats augmenter. </a:t>
            </a:r>
          </a:p>
          <a:p>
            <a:pPr>
              <a:buNone/>
            </a:pPr>
            <a:endParaRPr lang="fr-FR" dirty="0" smtClean="0">
              <a:solidFill>
                <a:schemeClr val="accent3">
                  <a:lumMod val="50000"/>
                </a:schemeClr>
              </a:solidFill>
            </a:endParaRPr>
          </a:p>
          <a:p>
            <a:r>
              <a:rPr lang="fr-FR" dirty="0" smtClean="0">
                <a:solidFill>
                  <a:schemeClr val="accent3">
                    <a:lumMod val="50000"/>
                  </a:schemeClr>
                </a:solidFill>
              </a:rPr>
              <a:t>Les enfants n’avaient plus le droit de parler leur langue ou porter les vêtements traditionnels ou participer à leurs fêtes culturelles</a:t>
            </a:r>
            <a:endParaRPr lang="fr-FR" dirty="0">
              <a:solidFill>
                <a:schemeClr val="accent3">
                  <a:lumMod val="50000"/>
                </a:schemeClr>
              </a:solidFill>
            </a:endParaRPr>
          </a:p>
        </p:txBody>
      </p:sp>
      <p:pic>
        <p:nvPicPr>
          <p:cNvPr id="4" name="Content Placeholder 3" descr="lejac Residential School.jpg"/>
          <p:cNvPicPr>
            <a:picLocks noChangeAspect="1"/>
          </p:cNvPicPr>
          <p:nvPr/>
        </p:nvPicPr>
        <p:blipFill>
          <a:blip r:embed="rId3" cstate="print"/>
          <a:stretch>
            <a:fillRect/>
          </a:stretch>
        </p:blipFill>
        <p:spPr>
          <a:xfrm>
            <a:off x="2567186" y="4005064"/>
            <a:ext cx="4009628" cy="2312219"/>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bg2">
                    <a:lumMod val="25000"/>
                  </a:schemeClr>
                </a:solidFill>
              </a:rPr>
              <a:t>Pourquoi?</a:t>
            </a:r>
            <a:endParaRPr lang="en-CA" b="1" dirty="0">
              <a:solidFill>
                <a:schemeClr val="bg2">
                  <a:lumMod val="25000"/>
                </a:schemeClr>
              </a:solidFill>
            </a:endParaRPr>
          </a:p>
        </p:txBody>
      </p:sp>
      <p:pic>
        <p:nvPicPr>
          <p:cNvPr id="4" name="Content Placeholder 3" descr="resi school.jpg"/>
          <p:cNvPicPr>
            <a:picLocks noGrp="1" noChangeAspect="1"/>
          </p:cNvPicPr>
          <p:nvPr>
            <p:ph idx="1"/>
          </p:nvPr>
        </p:nvPicPr>
        <p:blipFill>
          <a:blip r:embed="rId3" cstate="print"/>
          <a:stretch>
            <a:fillRect/>
          </a:stretch>
        </p:blipFill>
        <p:spPr>
          <a:xfrm>
            <a:off x="1115616" y="1700808"/>
            <a:ext cx="6799594" cy="4525963"/>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bg2">
                    <a:lumMod val="25000"/>
                  </a:schemeClr>
                </a:solidFill>
              </a:rPr>
              <a:t>Les Loisirs</a:t>
            </a:r>
            <a:endParaRPr lang="en-CA" b="1" dirty="0">
              <a:solidFill>
                <a:schemeClr val="bg2">
                  <a:lumMod val="25000"/>
                </a:schemeClr>
              </a:solidFill>
            </a:endParaRPr>
          </a:p>
        </p:txBody>
      </p:sp>
      <p:sp>
        <p:nvSpPr>
          <p:cNvPr id="3" name="Content Placeholder 2"/>
          <p:cNvSpPr>
            <a:spLocks noGrp="1"/>
          </p:cNvSpPr>
          <p:nvPr>
            <p:ph idx="1"/>
          </p:nvPr>
        </p:nvSpPr>
        <p:spPr>
          <a:xfrm>
            <a:off x="685800" y="1700808"/>
            <a:ext cx="7772400" cy="4050792"/>
          </a:xfrm>
        </p:spPr>
        <p:txBody>
          <a:bodyPr/>
          <a:lstStyle/>
          <a:p>
            <a:r>
              <a:rPr lang="fr-CA" dirty="0" smtClean="0">
                <a:solidFill>
                  <a:schemeClr val="accent3">
                    <a:lumMod val="50000"/>
                  </a:schemeClr>
                </a:solidFill>
              </a:rPr>
              <a:t>L’invention de la radio et celle du cinéma ont enrichi les loisirs des années 1920. </a:t>
            </a:r>
          </a:p>
          <a:p>
            <a:endParaRPr lang="fr-CA" dirty="0" smtClean="0">
              <a:solidFill>
                <a:schemeClr val="accent3">
                  <a:lumMod val="50000"/>
                </a:schemeClr>
              </a:solidFill>
            </a:endParaRPr>
          </a:p>
          <a:p>
            <a:r>
              <a:rPr lang="fr-CA" dirty="0" smtClean="0">
                <a:solidFill>
                  <a:schemeClr val="accent3">
                    <a:lumMod val="50000"/>
                  </a:schemeClr>
                </a:solidFill>
              </a:rPr>
              <a:t>Vers 1925 Ted Rogers, un ingénieur canadien, a inventé la radio électrique. </a:t>
            </a:r>
            <a:r>
              <a:rPr lang="fr-FR" dirty="0">
                <a:solidFill>
                  <a:schemeClr val="accent3">
                    <a:lumMod val="50000"/>
                  </a:schemeClr>
                </a:solidFill>
              </a:rPr>
              <a:t>Un moyen pour procurer une plus grande variété </a:t>
            </a:r>
            <a:r>
              <a:rPr lang="fr-FR" dirty="0" smtClean="0">
                <a:solidFill>
                  <a:schemeClr val="accent3">
                    <a:lumMod val="50000"/>
                  </a:schemeClr>
                </a:solidFill>
              </a:rPr>
              <a:t>d’informations. La </a:t>
            </a:r>
            <a:r>
              <a:rPr lang="fr-FR" dirty="0">
                <a:solidFill>
                  <a:schemeClr val="accent3">
                    <a:lumMod val="50000"/>
                  </a:schemeClr>
                </a:solidFill>
              </a:rPr>
              <a:t>radio a popularisé le jazz</a:t>
            </a:r>
          </a:p>
          <a:p>
            <a:endParaRPr lang="fr-CA" dirty="0">
              <a:solidFill>
                <a:schemeClr val="accent3">
                  <a:lumMod val="50000"/>
                </a:schemeClr>
              </a:solidFill>
            </a:endParaRPr>
          </a:p>
        </p:txBody>
      </p:sp>
      <p:pic>
        <p:nvPicPr>
          <p:cNvPr id="6146" name="Picture 2" descr="Image result for 1920s radi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3861048"/>
            <a:ext cx="4607223" cy="25915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bg2">
                    <a:lumMod val="25000"/>
                  </a:schemeClr>
                </a:solidFill>
              </a:rPr>
              <a:t>Les Sports</a:t>
            </a:r>
            <a:endParaRPr lang="en-CA" b="1" dirty="0">
              <a:solidFill>
                <a:schemeClr val="bg2">
                  <a:lumMod val="25000"/>
                </a:schemeClr>
              </a:solidFill>
            </a:endParaRPr>
          </a:p>
        </p:txBody>
      </p:sp>
      <p:sp>
        <p:nvSpPr>
          <p:cNvPr id="3" name="Content Placeholder 2"/>
          <p:cNvSpPr>
            <a:spLocks noGrp="1"/>
          </p:cNvSpPr>
          <p:nvPr>
            <p:ph idx="1"/>
          </p:nvPr>
        </p:nvSpPr>
        <p:spPr/>
        <p:txBody>
          <a:bodyPr/>
          <a:lstStyle/>
          <a:p>
            <a:r>
              <a:rPr lang="fr-CA" dirty="0" smtClean="0">
                <a:solidFill>
                  <a:schemeClr val="accent3">
                    <a:lumMod val="50000"/>
                  </a:schemeClr>
                </a:solidFill>
              </a:rPr>
              <a:t>Les années 1920 sont </a:t>
            </a:r>
            <a:r>
              <a:rPr lang="fr-CA" dirty="0" smtClean="0">
                <a:solidFill>
                  <a:schemeClr val="accent3">
                    <a:lumMod val="50000"/>
                  </a:schemeClr>
                </a:solidFill>
              </a:rPr>
              <a:t>reconnues</a:t>
            </a:r>
          </a:p>
          <a:p>
            <a:pPr marL="0" indent="0">
              <a:buNone/>
            </a:pPr>
            <a:r>
              <a:rPr lang="fr-CA" dirty="0" smtClean="0">
                <a:solidFill>
                  <a:schemeClr val="accent3">
                    <a:lumMod val="50000"/>
                  </a:schemeClr>
                </a:solidFill>
              </a:rPr>
              <a:t>c</a:t>
            </a:r>
            <a:r>
              <a:rPr lang="fr-CA" dirty="0" smtClean="0">
                <a:solidFill>
                  <a:schemeClr val="accent3">
                    <a:lumMod val="50000"/>
                  </a:schemeClr>
                </a:solidFill>
              </a:rPr>
              <a:t>omme </a:t>
            </a:r>
            <a:r>
              <a:rPr lang="fr-CA" dirty="0" smtClean="0">
                <a:solidFill>
                  <a:schemeClr val="accent3">
                    <a:lumMod val="50000"/>
                  </a:schemeClr>
                </a:solidFill>
              </a:rPr>
              <a:t>l’âge d’or du sport au </a:t>
            </a:r>
            <a:endParaRPr lang="fr-CA" dirty="0" smtClean="0">
              <a:solidFill>
                <a:schemeClr val="accent3">
                  <a:lumMod val="50000"/>
                </a:schemeClr>
              </a:solidFill>
            </a:endParaRPr>
          </a:p>
          <a:p>
            <a:pPr marL="0" indent="0">
              <a:buNone/>
            </a:pPr>
            <a:r>
              <a:rPr lang="fr-CA" dirty="0" smtClean="0">
                <a:solidFill>
                  <a:schemeClr val="accent3">
                    <a:lumMod val="50000"/>
                  </a:schemeClr>
                </a:solidFill>
              </a:rPr>
              <a:t>Canada</a:t>
            </a:r>
            <a:endParaRPr lang="fr-CA" dirty="0" smtClean="0">
              <a:solidFill>
                <a:schemeClr val="accent3">
                  <a:lumMod val="50000"/>
                </a:schemeClr>
              </a:solidFill>
            </a:endParaRPr>
          </a:p>
          <a:p>
            <a:endParaRPr lang="fr-CA" dirty="0" smtClean="0">
              <a:solidFill>
                <a:schemeClr val="accent3">
                  <a:lumMod val="50000"/>
                </a:schemeClr>
              </a:solidFill>
            </a:endParaRPr>
          </a:p>
          <a:p>
            <a:r>
              <a:rPr lang="fr-CA" dirty="0" smtClean="0">
                <a:solidFill>
                  <a:schemeClr val="accent3">
                    <a:lumMod val="50000"/>
                  </a:schemeClr>
                </a:solidFill>
              </a:rPr>
              <a:t>Pourquoi?</a:t>
            </a:r>
          </a:p>
          <a:p>
            <a:endParaRPr lang="fr-CA" dirty="0" smtClean="0">
              <a:solidFill>
                <a:schemeClr val="accent3">
                  <a:lumMod val="50000"/>
                </a:schemeClr>
              </a:solidFill>
            </a:endParaRPr>
          </a:p>
          <a:p>
            <a:r>
              <a:rPr lang="fr-CA" dirty="0" smtClean="0">
                <a:solidFill>
                  <a:schemeClr val="accent3">
                    <a:lumMod val="50000"/>
                  </a:schemeClr>
                </a:solidFill>
              </a:rPr>
              <a:t>Est ce que les femmes ont joué </a:t>
            </a:r>
            <a:endParaRPr lang="fr-CA" dirty="0" smtClean="0">
              <a:solidFill>
                <a:schemeClr val="accent3">
                  <a:lumMod val="50000"/>
                </a:schemeClr>
              </a:solidFill>
            </a:endParaRPr>
          </a:p>
          <a:p>
            <a:pPr marL="0" indent="0">
              <a:buNone/>
            </a:pPr>
            <a:r>
              <a:rPr lang="fr-CA" dirty="0" smtClean="0">
                <a:solidFill>
                  <a:schemeClr val="accent3">
                    <a:lumMod val="50000"/>
                  </a:schemeClr>
                </a:solidFill>
              </a:rPr>
              <a:t>un </a:t>
            </a:r>
            <a:r>
              <a:rPr lang="fr-CA" dirty="0" smtClean="0">
                <a:solidFill>
                  <a:schemeClr val="accent3">
                    <a:lumMod val="50000"/>
                  </a:schemeClr>
                </a:solidFill>
              </a:rPr>
              <a:t>rôle actif?</a:t>
            </a:r>
            <a:endParaRPr lang="fr-CA" dirty="0">
              <a:solidFill>
                <a:schemeClr val="accent3">
                  <a:lumMod val="50000"/>
                </a:schemeClr>
              </a:solidFill>
            </a:endParaRPr>
          </a:p>
        </p:txBody>
      </p:sp>
      <p:pic>
        <p:nvPicPr>
          <p:cNvPr id="7170" name="Picture 2" descr="Image result for 1920s sports ca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84632"/>
            <a:ext cx="4171950" cy="556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solidFill>
                  <a:schemeClr val="bg2">
                    <a:lumMod val="25000"/>
                  </a:schemeClr>
                </a:solidFill>
              </a:rPr>
              <a:t>la </a:t>
            </a:r>
            <a:r>
              <a:rPr lang="en-CA" dirty="0" err="1" smtClean="0">
                <a:solidFill>
                  <a:schemeClr val="bg2">
                    <a:lumMod val="25000"/>
                  </a:schemeClr>
                </a:solidFill>
              </a:rPr>
              <a:t>crise</a:t>
            </a:r>
            <a:r>
              <a:rPr lang="en-CA" dirty="0" smtClean="0">
                <a:solidFill>
                  <a:schemeClr val="bg2">
                    <a:lumMod val="25000"/>
                  </a:schemeClr>
                </a:solidFill>
              </a:rPr>
              <a:t> des </a:t>
            </a:r>
            <a:r>
              <a:rPr lang="en-CA" dirty="0" err="1" smtClean="0">
                <a:solidFill>
                  <a:schemeClr val="bg2">
                    <a:lumMod val="25000"/>
                  </a:schemeClr>
                </a:solidFill>
              </a:rPr>
              <a:t>années</a:t>
            </a:r>
            <a:r>
              <a:rPr lang="en-CA" dirty="0" smtClean="0">
                <a:solidFill>
                  <a:schemeClr val="bg2">
                    <a:lumMod val="25000"/>
                  </a:schemeClr>
                </a:solidFill>
              </a:rPr>
              <a:t> 1930</a:t>
            </a:r>
            <a:endParaRPr lang="en-CA" dirty="0"/>
          </a:p>
        </p:txBody>
      </p:sp>
      <p:sp>
        <p:nvSpPr>
          <p:cNvPr id="5" name="Text Placeholder 4"/>
          <p:cNvSpPr>
            <a:spLocks noGrp="1"/>
          </p:cNvSpPr>
          <p:nvPr>
            <p:ph type="body" idx="1"/>
          </p:nvPr>
        </p:nvSpPr>
        <p:spPr/>
        <p:txBody>
          <a:bodyPr/>
          <a:lstStyle/>
          <a:p>
            <a:endParaRPr lang="en-CA" dirty="0"/>
          </a:p>
        </p:txBody>
      </p:sp>
      <p:pic>
        <p:nvPicPr>
          <p:cNvPr id="8194" name="Picture 2" descr="Image result for stock market crash 19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149080"/>
            <a:ext cx="6725568" cy="21982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bg2">
                    <a:lumMod val="25000"/>
                  </a:schemeClr>
                </a:solidFill>
              </a:rPr>
              <a:t>Les causes de la crise des </a:t>
            </a:r>
            <a:r>
              <a:rPr lang="en-CA" dirty="0" err="1" smtClean="0">
                <a:solidFill>
                  <a:schemeClr val="bg2">
                    <a:lumMod val="25000"/>
                  </a:schemeClr>
                </a:solidFill>
              </a:rPr>
              <a:t>années</a:t>
            </a:r>
            <a:r>
              <a:rPr lang="en-CA" dirty="0" smtClean="0">
                <a:solidFill>
                  <a:schemeClr val="bg2">
                    <a:lumMod val="25000"/>
                  </a:schemeClr>
                </a:solidFill>
              </a:rPr>
              <a:t> 1930</a:t>
            </a:r>
            <a:endParaRPr lang="en-CA" dirty="0">
              <a:solidFill>
                <a:schemeClr val="bg2">
                  <a:lumMod val="25000"/>
                </a:schemeClr>
              </a:solidFill>
            </a:endParaRPr>
          </a:p>
        </p:txBody>
      </p:sp>
      <p:sp>
        <p:nvSpPr>
          <p:cNvPr id="3" name="Content Placeholder 2"/>
          <p:cNvSpPr>
            <a:spLocks noGrp="1"/>
          </p:cNvSpPr>
          <p:nvPr>
            <p:ph idx="1"/>
          </p:nvPr>
        </p:nvSpPr>
        <p:spPr/>
        <p:txBody>
          <a:bodyPr>
            <a:normAutofit lnSpcReduction="10000"/>
          </a:bodyPr>
          <a:lstStyle/>
          <a:p>
            <a:r>
              <a:rPr lang="fr-FR" dirty="0" smtClean="0">
                <a:solidFill>
                  <a:schemeClr val="accent3">
                    <a:lumMod val="50000"/>
                  </a:schemeClr>
                </a:solidFill>
              </a:rPr>
              <a:t>Une action est une part de propriété d’une société.  Des nombreuses sociétés ont vendu des actions pour avoir l’argent afin de développer de nouveaux produits ou d’agrandir leurs entreprises. </a:t>
            </a:r>
          </a:p>
          <a:p>
            <a:pPr>
              <a:buNone/>
            </a:pPr>
            <a:endParaRPr lang="fr-FR" dirty="0" smtClean="0">
              <a:solidFill>
                <a:schemeClr val="accent3">
                  <a:lumMod val="50000"/>
                </a:schemeClr>
              </a:solidFill>
            </a:endParaRPr>
          </a:p>
          <a:p>
            <a:r>
              <a:rPr lang="fr-FR" dirty="0" smtClean="0">
                <a:solidFill>
                  <a:schemeClr val="accent3">
                    <a:lumMod val="50000"/>
                  </a:schemeClr>
                </a:solidFill>
              </a:rPr>
              <a:t>On promettait la personne qui achetait l’action un  </a:t>
            </a:r>
            <a:r>
              <a:rPr lang="fr-FR" dirty="0" smtClean="0">
                <a:solidFill>
                  <a:schemeClr val="accent3">
                    <a:lumMod val="50000"/>
                  </a:schemeClr>
                </a:solidFill>
              </a:rPr>
              <a:t>dividende.</a:t>
            </a:r>
            <a:endParaRPr lang="en-CA" dirty="0" smtClean="0">
              <a:solidFill>
                <a:schemeClr val="accent3">
                  <a:lumMod val="50000"/>
                </a:schemeClr>
              </a:solidFill>
            </a:endParaRPr>
          </a:p>
          <a:p>
            <a:r>
              <a:rPr lang="en-CA" dirty="0" smtClean="0">
                <a:solidFill>
                  <a:schemeClr val="accent3">
                    <a:lumMod val="50000"/>
                  </a:schemeClr>
                </a:solidFill>
              </a:rPr>
              <a:t>L</a:t>
            </a:r>
            <a:r>
              <a:rPr lang="fr-FR" dirty="0">
                <a:solidFill>
                  <a:schemeClr val="accent3">
                    <a:lumMod val="50000"/>
                  </a:schemeClr>
                </a:solidFill>
              </a:rPr>
              <a:t>es gens a acheté beaucoup d’actions et ils ignoraient les risques associés. </a:t>
            </a:r>
          </a:p>
          <a:p>
            <a:endParaRPr lang="fr-FR" dirty="0">
              <a:solidFill>
                <a:schemeClr val="accent3">
                  <a:lumMod val="50000"/>
                </a:schemeClr>
              </a:solidFill>
            </a:endParaRPr>
          </a:p>
          <a:p>
            <a:r>
              <a:rPr lang="fr-FR" dirty="0">
                <a:solidFill>
                  <a:schemeClr val="accent3">
                    <a:lumMod val="50000"/>
                  </a:schemeClr>
                </a:solidFill>
              </a:rPr>
              <a:t>Le jeudi 24 octobre 1929 le cours des actions a commencé à chuter à la New York Stock Exchange. Tout le monde a essayé de vendre leur actions avant de perdre trop d’argent mais personne ne voulait les acheter. </a:t>
            </a:r>
          </a:p>
          <a:p>
            <a:endParaRPr lang="fr-FR"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great depression.jpg"/>
          <p:cNvPicPr>
            <a:picLocks noChangeAspect="1"/>
          </p:cNvPicPr>
          <p:nvPr/>
        </p:nvPicPr>
        <p:blipFill>
          <a:blip r:embed="rId2" cstate="print"/>
          <a:stretch>
            <a:fillRect/>
          </a:stretch>
        </p:blipFill>
        <p:spPr>
          <a:xfrm>
            <a:off x="0" y="0"/>
            <a:ext cx="9144000"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bg2">
                    <a:lumMod val="25000"/>
                  </a:schemeClr>
                </a:solidFill>
              </a:rPr>
              <a:t>Les causes...</a:t>
            </a:r>
            <a:endParaRPr lang="en-CA" b="1" dirty="0">
              <a:solidFill>
                <a:schemeClr val="bg2">
                  <a:lumMod val="25000"/>
                </a:schemeClr>
              </a:solidFill>
            </a:endParaRPr>
          </a:p>
        </p:txBody>
      </p:sp>
      <p:sp>
        <p:nvSpPr>
          <p:cNvPr id="3" name="Content Placeholder 2"/>
          <p:cNvSpPr>
            <a:spLocks noGrp="1"/>
          </p:cNvSpPr>
          <p:nvPr>
            <p:ph idx="1"/>
          </p:nvPr>
        </p:nvSpPr>
        <p:spPr/>
        <p:txBody>
          <a:bodyPr/>
          <a:lstStyle/>
          <a:p>
            <a:r>
              <a:rPr lang="fr-FR" sz="2600" dirty="0" smtClean="0">
                <a:ln w="10160">
                  <a:solidFill>
                    <a:srgbClr val="FF0000"/>
                  </a:solidFill>
                  <a:prstDash val="solid"/>
                </a:ln>
                <a:solidFill>
                  <a:schemeClr val="accent2"/>
                </a:solidFill>
              </a:rPr>
              <a:t>Le Crédit</a:t>
            </a:r>
          </a:p>
          <a:p>
            <a:pPr>
              <a:lnSpc>
                <a:spcPct val="100000"/>
              </a:lnSpc>
              <a:spcBef>
                <a:spcPts val="0"/>
              </a:spcBef>
            </a:pPr>
            <a:r>
              <a:rPr lang="fr-FR" dirty="0" smtClean="0">
                <a:solidFill>
                  <a:schemeClr val="accent3">
                    <a:lumMod val="50000"/>
                  </a:schemeClr>
                </a:solidFill>
              </a:rPr>
              <a:t>Le krach boursier (stock </a:t>
            </a:r>
            <a:r>
              <a:rPr lang="fr-FR" dirty="0" err="1" smtClean="0">
                <a:solidFill>
                  <a:schemeClr val="accent3">
                    <a:lumMod val="50000"/>
                  </a:schemeClr>
                </a:solidFill>
              </a:rPr>
              <a:t>market</a:t>
            </a:r>
            <a:r>
              <a:rPr lang="fr-FR" dirty="0" smtClean="0">
                <a:solidFill>
                  <a:schemeClr val="accent3">
                    <a:lumMod val="50000"/>
                  </a:schemeClr>
                </a:solidFill>
              </a:rPr>
              <a:t> crash</a:t>
            </a:r>
            <a:r>
              <a:rPr lang="fr-FR" dirty="0" smtClean="0">
                <a:solidFill>
                  <a:schemeClr val="accent3">
                    <a:lumMod val="50000"/>
                  </a:schemeClr>
                </a:solidFill>
              </a:rPr>
              <a:t>)</a:t>
            </a:r>
          </a:p>
          <a:p>
            <a:pPr marL="0" indent="0">
              <a:lnSpc>
                <a:spcPct val="100000"/>
              </a:lnSpc>
              <a:spcBef>
                <a:spcPts val="0"/>
              </a:spcBef>
              <a:buNone/>
            </a:pPr>
            <a:r>
              <a:rPr lang="fr-FR" dirty="0" smtClean="0">
                <a:solidFill>
                  <a:schemeClr val="accent3">
                    <a:lumMod val="50000"/>
                  </a:schemeClr>
                </a:solidFill>
              </a:rPr>
              <a:t>n’a </a:t>
            </a:r>
            <a:r>
              <a:rPr lang="fr-FR" dirty="0" smtClean="0">
                <a:solidFill>
                  <a:schemeClr val="accent3">
                    <a:lumMod val="50000"/>
                  </a:schemeClr>
                </a:solidFill>
              </a:rPr>
              <a:t>été que la cause immédiate de la </a:t>
            </a:r>
            <a:endParaRPr lang="fr-FR" dirty="0" smtClean="0">
              <a:solidFill>
                <a:schemeClr val="accent3">
                  <a:lumMod val="50000"/>
                </a:schemeClr>
              </a:solidFill>
            </a:endParaRPr>
          </a:p>
          <a:p>
            <a:pPr marL="0" indent="0">
              <a:lnSpc>
                <a:spcPct val="100000"/>
              </a:lnSpc>
              <a:spcBef>
                <a:spcPts val="0"/>
              </a:spcBef>
              <a:buNone/>
            </a:pPr>
            <a:r>
              <a:rPr lang="fr-FR" dirty="0" smtClean="0">
                <a:solidFill>
                  <a:schemeClr val="accent3">
                    <a:lumMod val="50000"/>
                  </a:schemeClr>
                </a:solidFill>
              </a:rPr>
              <a:t>Crise</a:t>
            </a:r>
            <a:r>
              <a:rPr lang="fr-FR" dirty="0" smtClean="0">
                <a:solidFill>
                  <a:schemeClr val="accent3">
                    <a:lumMod val="50000"/>
                  </a:schemeClr>
                </a:solidFill>
              </a:rPr>
              <a:t>. Les origines de la crise des </a:t>
            </a:r>
            <a:r>
              <a:rPr lang="fr-FR" dirty="0" smtClean="0">
                <a:solidFill>
                  <a:schemeClr val="accent3">
                    <a:lumMod val="50000"/>
                  </a:schemeClr>
                </a:solidFill>
              </a:rPr>
              <a:t>années</a:t>
            </a:r>
          </a:p>
          <a:p>
            <a:pPr marL="0" indent="0">
              <a:lnSpc>
                <a:spcPct val="100000"/>
              </a:lnSpc>
              <a:spcBef>
                <a:spcPts val="0"/>
              </a:spcBef>
              <a:buNone/>
            </a:pPr>
            <a:r>
              <a:rPr lang="fr-FR" dirty="0" smtClean="0">
                <a:solidFill>
                  <a:schemeClr val="accent3">
                    <a:lumMod val="50000"/>
                  </a:schemeClr>
                </a:solidFill>
              </a:rPr>
              <a:t>1920.</a:t>
            </a:r>
          </a:p>
          <a:p>
            <a:pPr marL="0" indent="0">
              <a:lnSpc>
                <a:spcPct val="100000"/>
              </a:lnSpc>
              <a:spcBef>
                <a:spcPts val="0"/>
              </a:spcBef>
              <a:buNone/>
            </a:pPr>
            <a:endParaRPr lang="fr-FR" dirty="0" smtClean="0">
              <a:solidFill>
                <a:schemeClr val="accent3">
                  <a:lumMod val="50000"/>
                </a:schemeClr>
              </a:solidFill>
            </a:endParaRPr>
          </a:p>
          <a:p>
            <a:pPr>
              <a:lnSpc>
                <a:spcPct val="100000"/>
              </a:lnSpc>
              <a:spcBef>
                <a:spcPts val="0"/>
              </a:spcBef>
            </a:pPr>
            <a:r>
              <a:rPr lang="fr-FR" dirty="0" smtClean="0">
                <a:solidFill>
                  <a:schemeClr val="accent3">
                    <a:lumMod val="50000"/>
                  </a:schemeClr>
                </a:solidFill>
              </a:rPr>
              <a:t>Les Canadiens ont pu acheter de plus </a:t>
            </a:r>
            <a:endParaRPr lang="fr-FR" dirty="0" smtClean="0">
              <a:solidFill>
                <a:schemeClr val="accent3">
                  <a:lumMod val="50000"/>
                </a:schemeClr>
              </a:solidFill>
            </a:endParaRPr>
          </a:p>
          <a:p>
            <a:pPr marL="0" indent="0">
              <a:lnSpc>
                <a:spcPct val="100000"/>
              </a:lnSpc>
              <a:spcBef>
                <a:spcPts val="0"/>
              </a:spcBef>
              <a:buNone/>
            </a:pPr>
            <a:r>
              <a:rPr lang="fr-FR" dirty="0" smtClean="0">
                <a:solidFill>
                  <a:schemeClr val="accent3">
                    <a:lumMod val="50000"/>
                  </a:schemeClr>
                </a:solidFill>
              </a:rPr>
              <a:t>en </a:t>
            </a:r>
            <a:r>
              <a:rPr lang="fr-FR" dirty="0" smtClean="0">
                <a:solidFill>
                  <a:schemeClr val="accent3">
                    <a:lumMod val="50000"/>
                  </a:schemeClr>
                </a:solidFill>
              </a:rPr>
              <a:t>plus de bien matériels grâce au crédit. </a:t>
            </a:r>
            <a:endParaRPr lang="fr-FR" dirty="0">
              <a:solidFill>
                <a:schemeClr val="accent3">
                  <a:lumMod val="50000"/>
                </a:schemeClr>
              </a:solidFill>
            </a:endParaRPr>
          </a:p>
        </p:txBody>
      </p:sp>
      <p:pic>
        <p:nvPicPr>
          <p:cNvPr id="9218" name="Picture 2" descr="Image result for 1920s cred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908720"/>
            <a:ext cx="3371850" cy="50387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bg2">
                    <a:lumMod val="25000"/>
                  </a:schemeClr>
                </a:solidFill>
              </a:rPr>
              <a:t>Les causes…</a:t>
            </a:r>
            <a:endParaRPr lang="en-CA" b="1" dirty="0">
              <a:solidFill>
                <a:schemeClr val="bg2">
                  <a:lumMod val="25000"/>
                </a:schemeClr>
              </a:solidFill>
            </a:endParaRPr>
          </a:p>
        </p:txBody>
      </p:sp>
      <p:sp>
        <p:nvSpPr>
          <p:cNvPr id="3" name="Content Placeholder 2"/>
          <p:cNvSpPr>
            <a:spLocks noGrp="1"/>
          </p:cNvSpPr>
          <p:nvPr>
            <p:ph idx="1"/>
          </p:nvPr>
        </p:nvSpPr>
        <p:spPr/>
        <p:txBody>
          <a:bodyPr/>
          <a:lstStyle/>
          <a:p>
            <a:r>
              <a:rPr lang="en-CA" dirty="0" smtClean="0">
                <a:ln w="12700">
                  <a:solidFill>
                    <a:srgbClr val="FF0000"/>
                  </a:solidFill>
                  <a:prstDash val="solid"/>
                </a:ln>
                <a:solidFill>
                  <a:schemeClr val="accent2"/>
                </a:solidFill>
              </a:rPr>
              <a:t>Les pratiques de production </a:t>
            </a:r>
          </a:p>
          <a:p>
            <a:r>
              <a:rPr lang="fr-CA" dirty="0" smtClean="0">
                <a:ln w="12700">
                  <a:noFill/>
                  <a:prstDash val="solid"/>
                </a:ln>
                <a:solidFill>
                  <a:schemeClr val="accent3">
                    <a:lumMod val="50000"/>
                  </a:schemeClr>
                </a:solidFill>
              </a:rPr>
              <a:t>Les entreprises ont produit plus que la demande parce qu’elles croyaient que la période de prospérité </a:t>
            </a:r>
            <a:r>
              <a:rPr lang="fr-CA" dirty="0" smtClean="0">
                <a:ln w="12700">
                  <a:noFill/>
                  <a:prstDash val="solid"/>
                </a:ln>
                <a:solidFill>
                  <a:schemeClr val="accent3">
                    <a:lumMod val="50000"/>
                  </a:schemeClr>
                </a:solidFill>
              </a:rPr>
              <a:t>durerait.</a:t>
            </a:r>
            <a:r>
              <a:rPr lang="fr-CA" dirty="0" smtClean="0">
                <a:ln w="12700">
                  <a:noFill/>
                  <a:prstDash val="solid"/>
                </a:ln>
                <a:solidFill>
                  <a:schemeClr val="bg1">
                    <a:lumMod val="95000"/>
                  </a:schemeClr>
                </a:solidFill>
              </a:rPr>
              <a:t>. </a:t>
            </a:r>
            <a:endParaRPr lang="fr-CA" dirty="0">
              <a:ln w="12700">
                <a:noFill/>
                <a:prstDash val="solid"/>
              </a:ln>
              <a:solidFill>
                <a:schemeClr val="bg1">
                  <a:lumMod val="95000"/>
                </a:schemeClr>
              </a:solidFill>
            </a:endParaRPr>
          </a:p>
        </p:txBody>
      </p:sp>
      <p:pic>
        <p:nvPicPr>
          <p:cNvPr id="10242" name="Picture 2" descr="Image result for supply higher than dema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188640"/>
            <a:ext cx="1975790" cy="20685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1920s cra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3717032"/>
            <a:ext cx="4762500" cy="28479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bg2">
                    <a:lumMod val="25000"/>
                  </a:schemeClr>
                </a:solidFill>
              </a:rPr>
              <a:t>Les causes...</a:t>
            </a:r>
            <a:endParaRPr lang="en-CA" b="1" dirty="0">
              <a:solidFill>
                <a:schemeClr val="bg2">
                  <a:lumMod val="25000"/>
                </a:schemeClr>
              </a:solidFill>
            </a:endParaRPr>
          </a:p>
        </p:txBody>
      </p:sp>
      <p:sp>
        <p:nvSpPr>
          <p:cNvPr id="3" name="Content Placeholder 2"/>
          <p:cNvSpPr>
            <a:spLocks noGrp="1"/>
          </p:cNvSpPr>
          <p:nvPr>
            <p:ph idx="1"/>
          </p:nvPr>
        </p:nvSpPr>
        <p:spPr/>
        <p:txBody>
          <a:bodyPr/>
          <a:lstStyle/>
          <a:p>
            <a:r>
              <a:rPr lang="en-CA" dirty="0" smtClean="0">
                <a:ln>
                  <a:solidFill>
                    <a:srgbClr val="FF0000"/>
                  </a:solidFill>
                </a:ln>
                <a:solidFill>
                  <a:schemeClr val="accent2"/>
                </a:solidFill>
              </a:rPr>
              <a:t>Dependance economique </a:t>
            </a:r>
          </a:p>
          <a:p>
            <a:endParaRPr lang="en-CA" dirty="0" smtClean="0"/>
          </a:p>
          <a:p>
            <a:r>
              <a:rPr lang="fr-FR" dirty="0" smtClean="0">
                <a:solidFill>
                  <a:schemeClr val="accent3">
                    <a:lumMod val="50000"/>
                  </a:schemeClr>
                </a:solidFill>
              </a:rPr>
              <a:t>Le Canada comptait également beaucoup sur ses autres ventes dans le monde. Mais en 1932 les échanges internationaux ont chuté 50% par rapport à ceux des années 1920. </a:t>
            </a:r>
            <a:endParaRPr lang="fr-FR" dirty="0">
              <a:solidFill>
                <a:schemeClr val="accent3">
                  <a:lumMod val="50000"/>
                </a:schemeClr>
              </a:solidFill>
            </a:endParaRPr>
          </a:p>
        </p:txBody>
      </p:sp>
      <p:pic>
        <p:nvPicPr>
          <p:cNvPr id="11266" name="Picture 2" descr="Image result for 1920s cr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933056"/>
            <a:ext cx="3654574" cy="27376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63600" y="1125538"/>
            <a:ext cx="8280400" cy="5256212"/>
          </a:xfrm>
        </p:spPr>
        <p:txBody>
          <a:bodyPr/>
          <a:lstStyle/>
          <a:p>
            <a:r>
              <a:rPr lang="fr-FR" dirty="0" smtClean="0">
                <a:solidFill>
                  <a:schemeClr val="accent3">
                    <a:lumMod val="50000"/>
                  </a:schemeClr>
                </a:solidFill>
              </a:rPr>
              <a:t>Les industries ont produit des biens militaires mais après la guerre ils avaient besoin de produire des biens de consommation. (les femmes) </a:t>
            </a:r>
          </a:p>
          <a:p>
            <a:pPr>
              <a:buNone/>
            </a:pPr>
            <a:endParaRPr lang="fr-FR" dirty="0" smtClean="0">
              <a:solidFill>
                <a:schemeClr val="accent3">
                  <a:lumMod val="50000"/>
                </a:schemeClr>
              </a:solidFill>
            </a:endParaRPr>
          </a:p>
          <a:p>
            <a:r>
              <a:rPr lang="fr-FR" dirty="0" smtClean="0">
                <a:solidFill>
                  <a:schemeClr val="accent3">
                    <a:lumMod val="50000"/>
                  </a:schemeClr>
                </a:solidFill>
              </a:rPr>
              <a:t>Les biens coutaient deux fois plus cher qu’avant la guerre alors les travailleurs ne pouvaient plus acheter le nécessaire.</a:t>
            </a:r>
          </a:p>
          <a:p>
            <a:pPr lvl="3"/>
            <a:r>
              <a:rPr lang="fr-FR" sz="2800" dirty="0" smtClean="0">
                <a:solidFill>
                  <a:schemeClr val="bg2">
                    <a:lumMod val="25000"/>
                  </a:schemeClr>
                </a:solidFill>
              </a:rPr>
              <a:t>Pourquoi?</a:t>
            </a:r>
            <a:endParaRPr lang="fr-FR" sz="2800" dirty="0">
              <a:solidFill>
                <a:schemeClr val="bg2">
                  <a:lumMod val="25000"/>
                </a:schemeClr>
              </a:solidFill>
            </a:endParaRPr>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bg2">
                    <a:lumMod val="25000"/>
                  </a:schemeClr>
                </a:solidFill>
              </a:rPr>
              <a:t>Les causes...</a:t>
            </a:r>
            <a:endParaRPr lang="en-CA" b="1" dirty="0">
              <a:solidFill>
                <a:schemeClr val="bg2">
                  <a:lumMod val="25000"/>
                </a:schemeClr>
              </a:solidFill>
            </a:endParaRPr>
          </a:p>
        </p:txBody>
      </p:sp>
      <p:sp>
        <p:nvSpPr>
          <p:cNvPr id="3" name="Content Placeholder 2"/>
          <p:cNvSpPr>
            <a:spLocks noGrp="1"/>
          </p:cNvSpPr>
          <p:nvPr>
            <p:ph idx="1"/>
          </p:nvPr>
        </p:nvSpPr>
        <p:spPr/>
        <p:txBody>
          <a:bodyPr/>
          <a:lstStyle/>
          <a:p>
            <a:r>
              <a:rPr lang="fr-CA" dirty="0" smtClean="0">
                <a:solidFill>
                  <a:schemeClr val="accent3">
                    <a:lumMod val="50000"/>
                  </a:schemeClr>
                </a:solidFill>
              </a:rPr>
              <a:t>Des centaines de milliers de personnes ont perdu leur emploi. </a:t>
            </a:r>
          </a:p>
          <a:p>
            <a:r>
              <a:rPr lang="fr-CA" dirty="0" smtClean="0">
                <a:solidFill>
                  <a:schemeClr val="accent3">
                    <a:lumMod val="50000"/>
                  </a:schemeClr>
                </a:solidFill>
              </a:rPr>
              <a:t>Un peu comme aujourd’hui</a:t>
            </a:r>
            <a:endParaRPr lang="fr-CA" dirty="0">
              <a:solidFill>
                <a:schemeClr val="accent3">
                  <a:lumMod val="50000"/>
                </a:schemeClr>
              </a:solidFill>
            </a:endParaRPr>
          </a:p>
        </p:txBody>
      </p:sp>
      <p:pic>
        <p:nvPicPr>
          <p:cNvPr id="12290" name="Picture 2" descr="Image result for 1920s cr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45595">
            <a:off x="489768" y="3492580"/>
            <a:ext cx="3331822"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e result for great depress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69915">
            <a:off x="4558097" y="3017232"/>
            <a:ext cx="3968957" cy="29767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bg2">
                    <a:lumMod val="25000"/>
                  </a:schemeClr>
                </a:solidFill>
              </a:rPr>
              <a:t>Les consequences de la crise</a:t>
            </a:r>
            <a:endParaRPr lang="en-CA" b="1" dirty="0">
              <a:solidFill>
                <a:schemeClr val="bg2">
                  <a:lumMod val="25000"/>
                </a:schemeClr>
              </a:solidFill>
            </a:endParaRPr>
          </a:p>
        </p:txBody>
      </p:sp>
      <p:sp>
        <p:nvSpPr>
          <p:cNvPr id="4" name="Content Placeholder 3"/>
          <p:cNvSpPr>
            <a:spLocks noGrp="1"/>
          </p:cNvSpPr>
          <p:nvPr>
            <p:ph sz="half" idx="1"/>
          </p:nvPr>
        </p:nvSpPr>
        <p:spPr/>
        <p:txBody>
          <a:bodyPr/>
          <a:lstStyle/>
          <a:p>
            <a:r>
              <a:rPr lang="fr-FR" dirty="0" smtClean="0">
                <a:solidFill>
                  <a:schemeClr val="accent3">
                    <a:lumMod val="50000"/>
                  </a:schemeClr>
                </a:solidFill>
              </a:rPr>
              <a:t>Richard Bedford Bennet (le premier ministre) ont donné 20 millions de dollars pour aider les provinces. </a:t>
            </a:r>
          </a:p>
          <a:p>
            <a:pPr lvl="1"/>
            <a:r>
              <a:rPr lang="fr-FR" dirty="0" smtClean="0">
                <a:solidFill>
                  <a:schemeClr val="accent3">
                    <a:lumMod val="50000"/>
                  </a:schemeClr>
                </a:solidFill>
              </a:rPr>
              <a:t>Aide sociale</a:t>
            </a:r>
          </a:p>
          <a:p>
            <a:pPr lvl="1"/>
            <a:r>
              <a:rPr lang="fr-FR" dirty="0" smtClean="0">
                <a:solidFill>
                  <a:schemeClr val="accent3">
                    <a:lumMod val="50000"/>
                  </a:schemeClr>
                </a:solidFill>
              </a:rPr>
              <a:t>Travaux publics</a:t>
            </a:r>
          </a:p>
          <a:p>
            <a:pPr lvl="1"/>
            <a:endParaRPr lang="en-CA" dirty="0" smtClean="0"/>
          </a:p>
          <a:p>
            <a:endParaRPr lang="en-CA" dirty="0"/>
          </a:p>
        </p:txBody>
      </p:sp>
      <p:sp>
        <p:nvSpPr>
          <p:cNvPr id="5" name="Content Placeholder 4"/>
          <p:cNvSpPr>
            <a:spLocks noGrp="1"/>
          </p:cNvSpPr>
          <p:nvPr>
            <p:ph sz="half" idx="2"/>
          </p:nvPr>
        </p:nvSpPr>
        <p:spPr/>
        <p:txBody>
          <a:bodyPr/>
          <a:lstStyle/>
          <a:p>
            <a:endParaRPr lang="en-CA" dirty="0"/>
          </a:p>
        </p:txBody>
      </p:sp>
      <p:pic>
        <p:nvPicPr>
          <p:cNvPr id="7170" name="Picture 2" descr="https://tce-live.s3.amazonaws.com/media/media/b31ca29f-26f7-4622-a011-31d66b4c1d33.jpg"/>
          <p:cNvPicPr>
            <a:picLocks noChangeAspect="1" noChangeArrowheads="1"/>
          </p:cNvPicPr>
          <p:nvPr/>
        </p:nvPicPr>
        <p:blipFill>
          <a:blip r:embed="rId3" cstate="print"/>
          <a:srcRect/>
          <a:stretch>
            <a:fillRect/>
          </a:stretch>
        </p:blipFill>
        <p:spPr bwMode="auto">
          <a:xfrm>
            <a:off x="4932040" y="1988840"/>
            <a:ext cx="3191447" cy="4080046"/>
          </a:xfrm>
          <a:prstGeom prst="ellipse">
            <a:avLst/>
          </a:prstGeom>
          <a:ln>
            <a:noFill/>
          </a:ln>
          <a:effectLst>
            <a:softEdge rad="112500"/>
          </a:effectLst>
        </p:spPr>
        <p:style>
          <a:lnRef idx="2">
            <a:schemeClr val="accent4">
              <a:shade val="50000"/>
            </a:schemeClr>
          </a:lnRef>
          <a:fillRef idx="1">
            <a:schemeClr val="accent4"/>
          </a:fillRef>
          <a:effectRef idx="0">
            <a:schemeClr val="accent4"/>
          </a:effectRef>
          <a:fontRef idx="minor">
            <a:schemeClr val="lt1"/>
          </a:fontRef>
        </p:style>
      </p:pic>
      <p:pic>
        <p:nvPicPr>
          <p:cNvPr id="13314" name="Picture 2" descr="Image result for prosperity dollars albert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398" y="4213861"/>
            <a:ext cx="4062364" cy="21963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bg2">
                    <a:lumMod val="25000"/>
                  </a:schemeClr>
                </a:solidFill>
              </a:rPr>
              <a:t>Des conditions de vie</a:t>
            </a:r>
            <a:endParaRPr lang="en-CA" b="1" dirty="0">
              <a:solidFill>
                <a:schemeClr val="bg2">
                  <a:lumMod val="25000"/>
                </a:schemeClr>
              </a:solidFill>
            </a:endParaRPr>
          </a:p>
        </p:txBody>
      </p:sp>
      <p:sp>
        <p:nvSpPr>
          <p:cNvPr id="5" name="Content Placeholder 4"/>
          <p:cNvSpPr>
            <a:spLocks noGrp="1"/>
          </p:cNvSpPr>
          <p:nvPr>
            <p:ph idx="1"/>
          </p:nvPr>
        </p:nvSpPr>
        <p:spPr/>
        <p:txBody>
          <a:bodyPr/>
          <a:lstStyle/>
          <a:p>
            <a:r>
              <a:rPr lang="fr-FR" dirty="0" smtClean="0">
                <a:solidFill>
                  <a:schemeClr val="accent3">
                    <a:lumMod val="50000"/>
                  </a:schemeClr>
                </a:solidFill>
              </a:rPr>
              <a:t>La vie était difficile pour les groupes déjà défavorisés.</a:t>
            </a:r>
          </a:p>
          <a:p>
            <a:r>
              <a:rPr lang="fr-FR" dirty="0" smtClean="0">
                <a:solidFill>
                  <a:schemeClr val="accent3">
                    <a:lumMod val="50000"/>
                  </a:schemeClr>
                </a:solidFill>
              </a:rPr>
              <a:t>Des gens ne pouvaient pas s’acheter le nécessaire </a:t>
            </a:r>
          </a:p>
          <a:p>
            <a:r>
              <a:rPr lang="fr-FR" dirty="0" smtClean="0">
                <a:solidFill>
                  <a:schemeClr val="accent3">
                    <a:lumMod val="50000"/>
                  </a:schemeClr>
                </a:solidFill>
              </a:rPr>
              <a:t>La malnutrition, les maladies (le scorbut)</a:t>
            </a:r>
          </a:p>
          <a:p>
            <a:r>
              <a:rPr lang="fr-FR" dirty="0" smtClean="0">
                <a:solidFill>
                  <a:schemeClr val="accent3">
                    <a:lumMod val="50000"/>
                  </a:schemeClr>
                </a:solidFill>
              </a:rPr>
              <a:t>Les gens portaient des vêtements usagés</a:t>
            </a:r>
            <a:endParaRPr lang="fr-FR" dirty="0">
              <a:solidFill>
                <a:schemeClr val="accent3">
                  <a:lumMod val="50000"/>
                </a:schemeClr>
              </a:solidFill>
            </a:endParaRPr>
          </a:p>
        </p:txBody>
      </p:sp>
      <p:pic>
        <p:nvPicPr>
          <p:cNvPr id="14338" name="Picture 2" descr="Image result for living conditions great 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61048"/>
            <a:ext cx="2810371" cy="281037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mage result for living conditions great depre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3069551"/>
            <a:ext cx="2120214" cy="31592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bg2">
                    <a:lumMod val="25000"/>
                  </a:schemeClr>
                </a:solidFill>
              </a:rPr>
              <a:t>Oublier les temps difficiles</a:t>
            </a:r>
            <a:endParaRPr lang="en-CA" b="1" dirty="0">
              <a:solidFill>
                <a:schemeClr val="bg2">
                  <a:lumMod val="25000"/>
                </a:schemeClr>
              </a:solidFill>
            </a:endParaRPr>
          </a:p>
        </p:txBody>
      </p:sp>
      <p:sp>
        <p:nvSpPr>
          <p:cNvPr id="3" name="Content Placeholder 2"/>
          <p:cNvSpPr>
            <a:spLocks noGrp="1"/>
          </p:cNvSpPr>
          <p:nvPr>
            <p:ph idx="1"/>
          </p:nvPr>
        </p:nvSpPr>
        <p:spPr/>
        <p:txBody>
          <a:bodyPr/>
          <a:lstStyle/>
          <a:p>
            <a:r>
              <a:rPr lang="fr-CA" dirty="0" smtClean="0">
                <a:solidFill>
                  <a:schemeClr val="accent3">
                    <a:lumMod val="50000"/>
                  </a:schemeClr>
                </a:solidFill>
              </a:rPr>
              <a:t>Les gens cherchaient des moyens pour s’évader de ces temps difficiles. Les enfants utilisaient des jeux simples. </a:t>
            </a:r>
          </a:p>
          <a:p>
            <a:r>
              <a:rPr lang="fr-CA" dirty="0" smtClean="0">
                <a:solidFill>
                  <a:schemeClr val="accent3">
                    <a:lumMod val="50000"/>
                  </a:schemeClr>
                </a:solidFill>
              </a:rPr>
              <a:t>Ils ont écouté la radio pour oublier les problèmes</a:t>
            </a:r>
          </a:p>
          <a:p>
            <a:r>
              <a:rPr lang="fr-CA" dirty="0" smtClean="0">
                <a:solidFill>
                  <a:schemeClr val="accent3">
                    <a:lumMod val="50000"/>
                  </a:schemeClr>
                </a:solidFill>
              </a:rPr>
              <a:t>La musique de Big Band</a:t>
            </a:r>
          </a:p>
          <a:p>
            <a:r>
              <a:rPr lang="fr-CA" dirty="0" smtClean="0">
                <a:solidFill>
                  <a:schemeClr val="accent3">
                    <a:lumMod val="50000"/>
                  </a:schemeClr>
                </a:solidFill>
              </a:rPr>
              <a:t>Ils sont allés au cinéma </a:t>
            </a:r>
            <a:endParaRPr lang="fr-CA" dirty="0">
              <a:solidFill>
                <a:schemeClr val="accent3">
                  <a:lumMod val="50000"/>
                </a:schemeClr>
              </a:solidFill>
            </a:endParaRPr>
          </a:p>
        </p:txBody>
      </p:sp>
      <p:pic>
        <p:nvPicPr>
          <p:cNvPr id="15362" name="Picture 2" descr="Image result for big band 1930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294" y="4304591"/>
            <a:ext cx="3674020" cy="214874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Image result for 1930s activit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66264">
            <a:off x="4212469" y="3393562"/>
            <a:ext cx="4403284" cy="27300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smtClean="0">
                <a:solidFill>
                  <a:schemeClr val="bg2">
                    <a:lumMod val="25000"/>
                  </a:schemeClr>
                </a:solidFill>
              </a:rPr>
              <a:t>Changements politiques</a:t>
            </a:r>
            <a:endParaRPr lang="fr-FR" b="1" dirty="0">
              <a:solidFill>
                <a:schemeClr val="bg2">
                  <a:lumMod val="25000"/>
                </a:schemeClr>
              </a:solidFill>
            </a:endParaRPr>
          </a:p>
        </p:txBody>
      </p:sp>
      <p:sp>
        <p:nvSpPr>
          <p:cNvPr id="3" name="Content Placeholder 2"/>
          <p:cNvSpPr>
            <a:spLocks noGrp="1"/>
          </p:cNvSpPr>
          <p:nvPr>
            <p:ph idx="1"/>
          </p:nvPr>
        </p:nvSpPr>
        <p:spPr/>
        <p:txBody>
          <a:bodyPr/>
          <a:lstStyle/>
          <a:p>
            <a:r>
              <a:rPr lang="fr-FR" dirty="0" smtClean="0">
                <a:solidFill>
                  <a:schemeClr val="accent3">
                    <a:lumMod val="50000"/>
                  </a:schemeClr>
                </a:solidFill>
              </a:rPr>
              <a:t>Nouveaux partis politiques </a:t>
            </a:r>
          </a:p>
          <a:p>
            <a:pPr lvl="1"/>
            <a:r>
              <a:rPr lang="fr-FR" dirty="0" smtClean="0">
                <a:solidFill>
                  <a:schemeClr val="accent3">
                    <a:lumMod val="50000"/>
                  </a:schemeClr>
                </a:solidFill>
              </a:rPr>
              <a:t>Le Parti communiste</a:t>
            </a:r>
          </a:p>
          <a:p>
            <a:pPr lvl="1"/>
            <a:r>
              <a:rPr lang="fr-FR" dirty="0" smtClean="0">
                <a:solidFill>
                  <a:schemeClr val="accent3">
                    <a:lumMod val="50000"/>
                  </a:schemeClr>
                </a:solidFill>
              </a:rPr>
              <a:t>La Fédération du commonwealth coopératif </a:t>
            </a:r>
          </a:p>
          <a:p>
            <a:pPr lvl="1"/>
            <a:r>
              <a:rPr lang="fr-FR" dirty="0" smtClean="0">
                <a:solidFill>
                  <a:schemeClr val="accent3">
                    <a:lumMod val="50000"/>
                  </a:schemeClr>
                </a:solidFill>
              </a:rPr>
              <a:t>Le crédit social du Canada</a:t>
            </a:r>
          </a:p>
          <a:p>
            <a:pPr lvl="1"/>
            <a:r>
              <a:rPr lang="fr-FR" dirty="0" smtClean="0">
                <a:solidFill>
                  <a:schemeClr val="accent3">
                    <a:lumMod val="50000"/>
                  </a:schemeClr>
                </a:solidFill>
              </a:rPr>
              <a:t>Le parti de </a:t>
            </a:r>
            <a:r>
              <a:rPr lang="en-CA" dirty="0" smtClean="0">
                <a:solidFill>
                  <a:schemeClr val="accent3">
                    <a:lumMod val="50000"/>
                  </a:schemeClr>
                </a:solidFill>
              </a:rPr>
              <a:t>l’Union nationale</a:t>
            </a:r>
          </a:p>
          <a:p>
            <a:pPr lvl="1"/>
            <a:endParaRPr lang="en-CA" dirty="0" smtClean="0">
              <a:solidFill>
                <a:schemeClr val="bg1">
                  <a:lumMod val="85000"/>
                </a:schemeClr>
              </a:solidFill>
            </a:endParaRPr>
          </a:p>
          <a:p>
            <a:pPr lvl="1"/>
            <a:endParaRPr lang="fr-FR" dirty="0">
              <a:solidFill>
                <a:schemeClr val="bg1">
                  <a:lumMod val="85000"/>
                </a:schemeClr>
              </a:solidFill>
            </a:endParaRPr>
          </a:p>
        </p:txBody>
      </p:sp>
      <p:pic>
        <p:nvPicPr>
          <p:cNvPr id="16386" name="Picture 2" descr="Image result for political parties in canada 1930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07113">
            <a:off x="571866" y="4124984"/>
            <a:ext cx="3278138" cy="2338406"/>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Image result for communist party of ca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5000" y="3356992"/>
            <a:ext cx="3810000" cy="25812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bg2">
                    <a:lumMod val="25000"/>
                  </a:schemeClr>
                </a:solidFill>
              </a:rPr>
              <a:t>Changements...</a:t>
            </a:r>
            <a:endParaRPr lang="en-CA" b="1" dirty="0">
              <a:solidFill>
                <a:schemeClr val="bg2">
                  <a:lumMod val="25000"/>
                </a:schemeClr>
              </a:solidFill>
            </a:endParaRPr>
          </a:p>
        </p:txBody>
      </p:sp>
      <p:sp>
        <p:nvSpPr>
          <p:cNvPr id="3" name="Content Placeholder 2"/>
          <p:cNvSpPr>
            <a:spLocks noGrp="1"/>
          </p:cNvSpPr>
          <p:nvPr>
            <p:ph idx="1"/>
          </p:nvPr>
        </p:nvSpPr>
        <p:spPr/>
        <p:txBody>
          <a:bodyPr/>
          <a:lstStyle/>
          <a:p>
            <a:r>
              <a:rPr lang="fr-FR" dirty="0" smtClean="0">
                <a:solidFill>
                  <a:schemeClr val="accent3">
                    <a:lumMod val="50000"/>
                  </a:schemeClr>
                </a:solidFill>
              </a:rPr>
              <a:t>La crise ne s’est pas terminé grâce à une action politique. </a:t>
            </a:r>
          </a:p>
          <a:p>
            <a:pPr>
              <a:buFont typeface="Arial" charset="0"/>
              <a:buChar char="•"/>
            </a:pPr>
            <a:r>
              <a:rPr lang="fr-FR" dirty="0" smtClean="0">
                <a:solidFill>
                  <a:schemeClr val="accent3">
                    <a:lumMod val="50000"/>
                  </a:schemeClr>
                </a:solidFill>
              </a:rPr>
              <a:t>Les conditions économiques </a:t>
            </a:r>
            <a:r>
              <a:rPr lang="fr-FR" dirty="0" smtClean="0">
                <a:solidFill>
                  <a:schemeClr val="accent3">
                    <a:lumMod val="50000"/>
                  </a:schemeClr>
                </a:solidFill>
              </a:rPr>
              <a:t>ont amélioré.</a:t>
            </a:r>
          </a:p>
          <a:p>
            <a:pPr marL="0" indent="0">
              <a:buNone/>
            </a:pPr>
            <a:r>
              <a:rPr lang="fr-FR" dirty="0" smtClean="0">
                <a:solidFill>
                  <a:schemeClr val="accent3">
                    <a:lumMod val="50000"/>
                  </a:schemeClr>
                </a:solidFill>
              </a:rPr>
              <a:t> </a:t>
            </a:r>
            <a:endParaRPr lang="fr-FR" dirty="0" smtClean="0">
              <a:solidFill>
                <a:schemeClr val="accent3">
                  <a:lumMod val="50000"/>
                </a:schemeClr>
              </a:solidFill>
            </a:endParaRPr>
          </a:p>
          <a:p>
            <a:pPr>
              <a:lnSpc>
                <a:spcPct val="100000"/>
              </a:lnSpc>
              <a:spcBef>
                <a:spcPts val="0"/>
              </a:spcBef>
              <a:buFont typeface="Arial" charset="0"/>
              <a:buChar char="•"/>
            </a:pPr>
            <a:r>
              <a:rPr lang="fr-FR" dirty="0" smtClean="0">
                <a:solidFill>
                  <a:schemeClr val="accent3">
                    <a:lumMod val="50000"/>
                  </a:schemeClr>
                </a:solidFill>
              </a:rPr>
              <a:t>Le taux de chômage au Canada en 1938 </a:t>
            </a:r>
            <a:endParaRPr lang="fr-FR" dirty="0" smtClean="0">
              <a:solidFill>
                <a:schemeClr val="accent3">
                  <a:lumMod val="50000"/>
                </a:schemeClr>
              </a:solidFill>
            </a:endParaRPr>
          </a:p>
          <a:p>
            <a:pPr marL="0" indent="0">
              <a:lnSpc>
                <a:spcPct val="100000"/>
              </a:lnSpc>
              <a:spcBef>
                <a:spcPts val="0"/>
              </a:spcBef>
              <a:buNone/>
            </a:pPr>
            <a:r>
              <a:rPr lang="fr-FR" dirty="0" smtClean="0">
                <a:solidFill>
                  <a:schemeClr val="accent3">
                    <a:lumMod val="50000"/>
                  </a:schemeClr>
                </a:solidFill>
              </a:rPr>
              <a:t>était </a:t>
            </a:r>
            <a:r>
              <a:rPr lang="fr-FR" dirty="0" smtClean="0">
                <a:solidFill>
                  <a:schemeClr val="accent3">
                    <a:lumMod val="50000"/>
                  </a:schemeClr>
                </a:solidFill>
              </a:rPr>
              <a:t>12-13%. Il a fallu une guerre pour </a:t>
            </a:r>
            <a:endParaRPr lang="fr-FR" dirty="0" smtClean="0">
              <a:solidFill>
                <a:schemeClr val="accent3">
                  <a:lumMod val="50000"/>
                </a:schemeClr>
              </a:solidFill>
            </a:endParaRPr>
          </a:p>
          <a:p>
            <a:pPr marL="0" indent="0">
              <a:lnSpc>
                <a:spcPct val="100000"/>
              </a:lnSpc>
              <a:spcBef>
                <a:spcPts val="0"/>
              </a:spcBef>
              <a:buNone/>
            </a:pPr>
            <a:r>
              <a:rPr lang="fr-FR" dirty="0" smtClean="0">
                <a:solidFill>
                  <a:schemeClr val="accent3">
                    <a:lumMod val="50000"/>
                  </a:schemeClr>
                </a:solidFill>
              </a:rPr>
              <a:t>changer </a:t>
            </a:r>
            <a:r>
              <a:rPr lang="fr-FR" dirty="0" smtClean="0">
                <a:solidFill>
                  <a:schemeClr val="accent5">
                    <a:lumMod val="50000"/>
                  </a:schemeClr>
                </a:solidFill>
              </a:rPr>
              <a:t>ce taux. </a:t>
            </a:r>
            <a:endParaRPr lang="fr-FR" dirty="0">
              <a:solidFill>
                <a:schemeClr val="accent5">
                  <a:lumMod val="50000"/>
                </a:schemeClr>
              </a:solidFill>
            </a:endParaRPr>
          </a:p>
        </p:txBody>
      </p:sp>
      <p:pic>
        <p:nvPicPr>
          <p:cNvPr id="17410" name="Picture 2" descr="Image result for canadian ww2 propaganda pos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420888"/>
            <a:ext cx="2780733" cy="40693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340768"/>
            <a:ext cx="3600400" cy="4893647"/>
          </a:xfrm>
          <a:prstGeom prst="rect">
            <a:avLst/>
          </a:prstGeom>
          <a:noFill/>
        </p:spPr>
        <p:txBody>
          <a:bodyPr wrap="square" rtlCol="0">
            <a:spAutoFit/>
          </a:bodyPr>
          <a:lstStyle/>
          <a:p>
            <a:r>
              <a:rPr lang="fr-CA" sz="2400" dirty="0" smtClean="0">
                <a:solidFill>
                  <a:schemeClr val="accent3">
                    <a:lumMod val="50000"/>
                  </a:schemeClr>
                </a:solidFill>
              </a:rPr>
              <a:t>Les soldats ne pouvaient pas trouvé un emplois </a:t>
            </a:r>
          </a:p>
          <a:p>
            <a:r>
              <a:rPr lang="fr-CA" sz="2400" dirty="0" smtClean="0">
                <a:solidFill>
                  <a:schemeClr val="accent3">
                    <a:lumMod val="50000"/>
                  </a:schemeClr>
                </a:solidFill>
              </a:rPr>
              <a:t>après la guerre. </a:t>
            </a:r>
            <a:endParaRPr lang="fr-CA" sz="2400" dirty="0" smtClean="0">
              <a:solidFill>
                <a:schemeClr val="accent3">
                  <a:lumMod val="50000"/>
                </a:schemeClr>
              </a:solidFill>
            </a:endParaRPr>
          </a:p>
          <a:p>
            <a:endParaRPr lang="fr-CA" sz="2400" dirty="0">
              <a:solidFill>
                <a:schemeClr val="accent3">
                  <a:lumMod val="50000"/>
                </a:schemeClr>
              </a:solidFill>
            </a:endParaRPr>
          </a:p>
          <a:p>
            <a:endParaRPr lang="fr-CA" sz="2400" dirty="0" smtClean="0">
              <a:solidFill>
                <a:schemeClr val="accent3">
                  <a:lumMod val="50000"/>
                </a:schemeClr>
              </a:solidFill>
            </a:endParaRPr>
          </a:p>
          <a:p>
            <a:endParaRPr lang="fr-CA" sz="2400" dirty="0">
              <a:solidFill>
                <a:schemeClr val="accent3">
                  <a:lumMod val="50000"/>
                </a:schemeClr>
              </a:solidFill>
            </a:endParaRPr>
          </a:p>
          <a:p>
            <a:endParaRPr lang="fr-CA" sz="2400" dirty="0" smtClean="0">
              <a:solidFill>
                <a:schemeClr val="accent3">
                  <a:lumMod val="50000"/>
                </a:schemeClr>
              </a:solidFill>
            </a:endParaRPr>
          </a:p>
          <a:p>
            <a:r>
              <a:rPr lang="en-CA" sz="2000" dirty="0">
                <a:solidFill>
                  <a:schemeClr val="accent2"/>
                </a:solidFill>
              </a:rPr>
              <a:t>Comment </a:t>
            </a:r>
            <a:r>
              <a:rPr lang="en-CA" sz="2000" dirty="0" err="1">
                <a:solidFill>
                  <a:schemeClr val="accent2"/>
                </a:solidFill>
              </a:rPr>
              <a:t>vous</a:t>
            </a:r>
            <a:r>
              <a:rPr lang="en-CA" sz="2000" dirty="0">
                <a:solidFill>
                  <a:schemeClr val="accent2"/>
                </a:solidFill>
              </a:rPr>
              <a:t> </a:t>
            </a:r>
            <a:r>
              <a:rPr lang="en-CA" sz="2000" dirty="0" err="1">
                <a:solidFill>
                  <a:schemeClr val="accent2"/>
                </a:solidFill>
              </a:rPr>
              <a:t>seriez-vous</a:t>
            </a:r>
            <a:r>
              <a:rPr lang="en-CA" sz="2000" dirty="0">
                <a:solidFill>
                  <a:schemeClr val="accent2"/>
                </a:solidFill>
              </a:rPr>
              <a:t> </a:t>
            </a:r>
            <a:r>
              <a:rPr lang="en-CA" sz="2000" dirty="0" err="1">
                <a:solidFill>
                  <a:schemeClr val="accent2"/>
                </a:solidFill>
              </a:rPr>
              <a:t>senti</a:t>
            </a:r>
            <a:r>
              <a:rPr lang="en-CA" sz="2000" dirty="0">
                <a:solidFill>
                  <a:schemeClr val="accent2"/>
                </a:solidFill>
              </a:rPr>
              <a:t> </a:t>
            </a:r>
            <a:r>
              <a:rPr lang="en-CA" sz="2000" dirty="0" err="1">
                <a:solidFill>
                  <a:schemeClr val="accent2"/>
                </a:solidFill>
              </a:rPr>
              <a:t>si</a:t>
            </a:r>
            <a:r>
              <a:rPr lang="en-CA" sz="2000" dirty="0">
                <a:solidFill>
                  <a:schemeClr val="accent2"/>
                </a:solidFill>
              </a:rPr>
              <a:t> </a:t>
            </a:r>
            <a:r>
              <a:rPr lang="en-CA" sz="2000" dirty="0" err="1">
                <a:solidFill>
                  <a:schemeClr val="accent2"/>
                </a:solidFill>
              </a:rPr>
              <a:t>vous</a:t>
            </a:r>
            <a:r>
              <a:rPr lang="en-CA" sz="2000" dirty="0">
                <a:solidFill>
                  <a:schemeClr val="accent2"/>
                </a:solidFill>
              </a:rPr>
              <a:t> </a:t>
            </a:r>
            <a:r>
              <a:rPr lang="en-CA" sz="2000" dirty="0" err="1">
                <a:solidFill>
                  <a:schemeClr val="accent2"/>
                </a:solidFill>
              </a:rPr>
              <a:t>aviez</a:t>
            </a:r>
            <a:r>
              <a:rPr lang="en-CA" sz="2000" dirty="0">
                <a:solidFill>
                  <a:schemeClr val="accent2"/>
                </a:solidFill>
              </a:rPr>
              <a:t> </a:t>
            </a:r>
            <a:r>
              <a:rPr lang="en-CA" sz="2000" dirty="0" err="1">
                <a:solidFill>
                  <a:schemeClr val="accent2"/>
                </a:solidFill>
              </a:rPr>
              <a:t>combattu</a:t>
            </a:r>
            <a:r>
              <a:rPr lang="en-CA" sz="2000" dirty="0">
                <a:solidFill>
                  <a:schemeClr val="accent2"/>
                </a:solidFill>
              </a:rPr>
              <a:t> </a:t>
            </a:r>
            <a:r>
              <a:rPr lang="en-CA" sz="2000" dirty="0" err="1">
                <a:solidFill>
                  <a:schemeClr val="accent2"/>
                </a:solidFill>
              </a:rPr>
              <a:t>lors</a:t>
            </a:r>
            <a:r>
              <a:rPr lang="en-CA" sz="2000" dirty="0">
                <a:solidFill>
                  <a:schemeClr val="accent2"/>
                </a:solidFill>
              </a:rPr>
              <a:t> de la Premiere Guerre </a:t>
            </a:r>
            <a:r>
              <a:rPr lang="en-CA" sz="2000" dirty="0" err="1">
                <a:solidFill>
                  <a:schemeClr val="accent2"/>
                </a:solidFill>
              </a:rPr>
              <a:t>mondiale</a:t>
            </a:r>
            <a:r>
              <a:rPr lang="en-CA" sz="2000" dirty="0">
                <a:solidFill>
                  <a:schemeClr val="accent2"/>
                </a:solidFill>
              </a:rPr>
              <a:t> et que </a:t>
            </a:r>
            <a:r>
              <a:rPr lang="en-CA" sz="2000" dirty="0" err="1">
                <a:solidFill>
                  <a:schemeClr val="accent2"/>
                </a:solidFill>
              </a:rPr>
              <a:t>vous</a:t>
            </a:r>
            <a:r>
              <a:rPr lang="en-CA" sz="2000" dirty="0">
                <a:solidFill>
                  <a:schemeClr val="accent2"/>
                </a:solidFill>
              </a:rPr>
              <a:t> </a:t>
            </a:r>
            <a:r>
              <a:rPr lang="en-CA" sz="2000" dirty="0" err="1">
                <a:solidFill>
                  <a:schemeClr val="accent2"/>
                </a:solidFill>
              </a:rPr>
              <a:t>n’aviez</a:t>
            </a:r>
            <a:r>
              <a:rPr lang="en-CA" sz="2000" dirty="0">
                <a:solidFill>
                  <a:schemeClr val="accent2"/>
                </a:solidFill>
              </a:rPr>
              <a:t> pas </a:t>
            </a:r>
            <a:r>
              <a:rPr lang="en-CA" sz="2000" dirty="0" err="1">
                <a:solidFill>
                  <a:schemeClr val="accent2"/>
                </a:solidFill>
              </a:rPr>
              <a:t>trouvé</a:t>
            </a:r>
            <a:r>
              <a:rPr lang="en-CA" sz="2000" dirty="0">
                <a:solidFill>
                  <a:schemeClr val="accent2"/>
                </a:solidFill>
              </a:rPr>
              <a:t> de travail de retour au Canada</a:t>
            </a:r>
            <a:r>
              <a:rPr lang="en-CA" sz="2000" dirty="0" smtClean="0">
                <a:solidFill>
                  <a:schemeClr val="accent2"/>
                </a:solidFill>
              </a:rPr>
              <a:t>?</a:t>
            </a:r>
            <a:endParaRPr lang="en-CA" sz="2000" dirty="0">
              <a:solidFill>
                <a:schemeClr val="accent2"/>
              </a:solidFill>
            </a:endParaRPr>
          </a:p>
        </p:txBody>
      </p:sp>
      <p:pic>
        <p:nvPicPr>
          <p:cNvPr id="3" name="Picture 2" descr="Homelessman.jpg"/>
          <p:cNvPicPr>
            <a:picLocks noChangeAspect="1"/>
          </p:cNvPicPr>
          <p:nvPr/>
        </p:nvPicPr>
        <p:blipFill>
          <a:blip r:embed="rId3" cstate="print"/>
          <a:stretch>
            <a:fillRect/>
          </a:stretch>
        </p:blipFill>
        <p:spPr>
          <a:xfrm>
            <a:off x="4211960" y="640571"/>
            <a:ext cx="4455205" cy="5668749"/>
          </a:xfrm>
          <a:prstGeom prst="rect">
            <a:avLst/>
          </a:prstGeom>
        </p:spPr>
      </p:pic>
    </p:spTree>
  </p:cSld>
  <p:clrMapOvr>
    <a:masterClrMapping/>
  </p:clrMapOvr>
  <p:transition>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2296296"/>
          </a:xfrm>
        </p:spPr>
        <p:txBody>
          <a:bodyPr>
            <a:normAutofit/>
          </a:bodyPr>
          <a:lstStyle/>
          <a:p>
            <a:r>
              <a:rPr lang="en-CA" dirty="0" err="1" smtClean="0"/>
              <a:t>L’Ouest</a:t>
            </a:r>
            <a:r>
              <a:rPr lang="en-CA" dirty="0" smtClean="0"/>
              <a:t> </a:t>
            </a:r>
            <a:r>
              <a:rPr lang="en-CA" dirty="0" err="1" smtClean="0"/>
              <a:t>connaissait</a:t>
            </a:r>
            <a:r>
              <a:rPr lang="en-CA" dirty="0" smtClean="0"/>
              <a:t> </a:t>
            </a:r>
            <a:br>
              <a:rPr lang="en-CA" dirty="0" smtClean="0"/>
            </a:br>
            <a:r>
              <a:rPr lang="en-CA" dirty="0" err="1" smtClean="0"/>
              <a:t>une</a:t>
            </a:r>
            <a:r>
              <a:rPr lang="en-CA" dirty="0" smtClean="0"/>
              <a:t> </a:t>
            </a:r>
            <a:r>
              <a:rPr lang="fr-CA" sz="4400" dirty="0">
                <a:solidFill>
                  <a:schemeClr val="accent3">
                    <a:lumMod val="50000"/>
                  </a:schemeClr>
                </a:solidFill>
              </a:rPr>
              <a:t>période de </a:t>
            </a:r>
            <a:r>
              <a:rPr lang="fr-CA" sz="4400" dirty="0" smtClean="0">
                <a:solidFill>
                  <a:schemeClr val="accent3">
                    <a:lumMod val="50000"/>
                  </a:schemeClr>
                </a:solidFill>
              </a:rPr>
              <a:t/>
            </a:r>
            <a:br>
              <a:rPr lang="fr-CA" sz="4400" dirty="0" smtClean="0">
                <a:solidFill>
                  <a:schemeClr val="accent3">
                    <a:lumMod val="50000"/>
                  </a:schemeClr>
                </a:solidFill>
              </a:rPr>
            </a:br>
            <a:r>
              <a:rPr lang="fr-CA" sz="4400" dirty="0" smtClean="0">
                <a:solidFill>
                  <a:schemeClr val="accent3">
                    <a:lumMod val="50000"/>
                  </a:schemeClr>
                </a:solidFill>
              </a:rPr>
              <a:t>croissance</a:t>
            </a:r>
            <a:endParaRPr lang="en-CA" dirty="0"/>
          </a:p>
        </p:txBody>
      </p:sp>
      <p:sp>
        <p:nvSpPr>
          <p:cNvPr id="3" name="Content Placeholder 2"/>
          <p:cNvSpPr>
            <a:spLocks noGrp="1"/>
          </p:cNvSpPr>
          <p:nvPr>
            <p:ph idx="1"/>
          </p:nvPr>
        </p:nvSpPr>
        <p:spPr>
          <a:xfrm>
            <a:off x="685800" y="3645024"/>
            <a:ext cx="7772400" cy="4050792"/>
          </a:xfrm>
        </p:spPr>
        <p:txBody>
          <a:bodyPr/>
          <a:lstStyle/>
          <a:p>
            <a:r>
              <a:rPr lang="fr-CA" sz="2800" dirty="0" smtClean="0">
                <a:solidFill>
                  <a:schemeClr val="accent3">
                    <a:lumMod val="50000"/>
                  </a:schemeClr>
                </a:solidFill>
              </a:rPr>
              <a:t>1923 – Le Canada centrale, la Colombie-Britannique et les Praries ont commencé à sortir de la récession pour entrer dans une période de croissance</a:t>
            </a:r>
          </a:p>
          <a:p>
            <a:pPr lvl="2"/>
            <a:r>
              <a:rPr lang="fr-CA" dirty="0" smtClean="0">
                <a:solidFill>
                  <a:schemeClr val="accent3">
                    <a:lumMod val="50000"/>
                  </a:schemeClr>
                </a:solidFill>
              </a:rPr>
              <a:t>La production agricole a augmenté parce que le blé était un nouveau demande</a:t>
            </a:r>
          </a:p>
          <a:p>
            <a:pPr lvl="2"/>
            <a:r>
              <a:rPr lang="fr-CA" dirty="0" smtClean="0">
                <a:solidFill>
                  <a:schemeClr val="accent3">
                    <a:lumMod val="50000"/>
                  </a:schemeClr>
                </a:solidFill>
              </a:rPr>
              <a:t>Les activités minières se sont accrues grâce à la demande en minerais divers (fer, nickel, zinc, etc.) </a:t>
            </a:r>
          </a:p>
          <a:p>
            <a:pPr lvl="2">
              <a:buNone/>
            </a:pPr>
            <a:endParaRPr lang="en-CA" dirty="0" smtClean="0">
              <a:solidFill>
                <a:schemeClr val="bg1">
                  <a:lumMod val="85000"/>
                </a:schemeClr>
              </a:solidFill>
            </a:endParaRPr>
          </a:p>
          <a:p>
            <a:pPr lvl="2">
              <a:buNone/>
            </a:pPr>
            <a:endParaRPr lang="en-CA" dirty="0">
              <a:solidFill>
                <a:schemeClr val="bg1">
                  <a:lumMod val="85000"/>
                </a:schemeClr>
              </a:solidFill>
            </a:endParaRPr>
          </a:p>
        </p:txBody>
      </p:sp>
      <p:pic>
        <p:nvPicPr>
          <p:cNvPr id="1026" name="Picture 2" descr="Image result for farmers 1920's ca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64847">
            <a:off x="4814643" y="489597"/>
            <a:ext cx="3877965" cy="24057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b="1" dirty="0" smtClean="0">
                <a:solidFill>
                  <a:schemeClr val="bg2">
                    <a:lumMod val="25000"/>
                  </a:schemeClr>
                </a:solidFill>
              </a:rPr>
              <a:t>Ford et General Motors</a:t>
            </a:r>
            <a:endParaRPr lang="en-CA" b="1" dirty="0">
              <a:solidFill>
                <a:schemeClr val="bg2">
                  <a:lumMod val="25000"/>
                </a:schemeClr>
              </a:solidFill>
            </a:endParaRPr>
          </a:p>
        </p:txBody>
      </p:sp>
      <p:sp>
        <p:nvSpPr>
          <p:cNvPr id="6" name="Content Placeholder 5"/>
          <p:cNvSpPr>
            <a:spLocks noGrp="1"/>
          </p:cNvSpPr>
          <p:nvPr>
            <p:ph sz="half" idx="1"/>
          </p:nvPr>
        </p:nvSpPr>
        <p:spPr>
          <a:xfrm>
            <a:off x="395536" y="1484784"/>
            <a:ext cx="4038600" cy="4525963"/>
          </a:xfrm>
        </p:spPr>
        <p:txBody>
          <a:bodyPr/>
          <a:lstStyle/>
          <a:p>
            <a:r>
              <a:rPr lang="fr-CA" dirty="0" smtClean="0">
                <a:solidFill>
                  <a:schemeClr val="accent3">
                    <a:lumMod val="50000"/>
                  </a:schemeClr>
                </a:solidFill>
              </a:rPr>
              <a:t>Les compagnies comme Ford et General Motors ont construit </a:t>
            </a:r>
            <a:r>
              <a:rPr lang="fr-CA" b="1" dirty="0" smtClean="0">
                <a:solidFill>
                  <a:schemeClr val="accent3">
                    <a:lumMod val="50000"/>
                  </a:schemeClr>
                </a:solidFill>
              </a:rPr>
              <a:t>des succursales</a:t>
            </a:r>
            <a:r>
              <a:rPr lang="fr-CA" dirty="0" smtClean="0">
                <a:solidFill>
                  <a:schemeClr val="accent3">
                    <a:lumMod val="50000"/>
                  </a:schemeClr>
                </a:solidFill>
              </a:rPr>
              <a:t> au Canada afin d’éviter les droits de douane ou les taxes sur les </a:t>
            </a:r>
            <a:r>
              <a:rPr lang="fr-CA" dirty="0">
                <a:solidFill>
                  <a:schemeClr val="accent3">
                    <a:lumMod val="50000"/>
                  </a:schemeClr>
                </a:solidFill>
              </a:rPr>
              <a:t>produits </a:t>
            </a:r>
            <a:r>
              <a:rPr lang="fr-CA" dirty="0" smtClean="0">
                <a:solidFill>
                  <a:schemeClr val="accent3">
                    <a:lumMod val="50000"/>
                  </a:schemeClr>
                </a:solidFill>
              </a:rPr>
              <a:t>importés au Canada.</a:t>
            </a:r>
            <a:endParaRPr lang="fr-CA" dirty="0">
              <a:solidFill>
                <a:schemeClr val="accent3">
                  <a:lumMod val="50000"/>
                </a:schemeClr>
              </a:solidFill>
            </a:endParaRPr>
          </a:p>
        </p:txBody>
      </p:sp>
      <p:pic>
        <p:nvPicPr>
          <p:cNvPr id="8" name="Content Placeholder 7" descr="firstfordfactory.jpg"/>
          <p:cNvPicPr>
            <a:picLocks noGrp="1" noChangeAspect="1"/>
          </p:cNvPicPr>
          <p:nvPr>
            <p:ph sz="half" idx="2"/>
          </p:nvPr>
        </p:nvPicPr>
        <p:blipFill>
          <a:blip r:embed="rId2" cstate="print"/>
          <a:stretch>
            <a:fillRect/>
          </a:stretch>
        </p:blipFill>
        <p:spPr>
          <a:xfrm>
            <a:off x="4139952" y="1340768"/>
            <a:ext cx="4464496" cy="4437470"/>
          </a:xfrm>
          <a:prstGeom prst="ellipse">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0" y="274638"/>
            <a:ext cx="8229600" cy="1143000"/>
          </a:xfrm>
        </p:spPr>
        <p:txBody>
          <a:bodyPr/>
          <a:lstStyle/>
          <a:p>
            <a:r>
              <a:rPr lang="fr-CA" sz="3200" b="1" dirty="0" smtClean="0">
                <a:solidFill>
                  <a:schemeClr val="bg2">
                    <a:lumMod val="25000"/>
                  </a:schemeClr>
                </a:solidFill>
              </a:rPr>
              <a:t>La Chaîne de montage</a:t>
            </a:r>
            <a:endParaRPr lang="fr-CA" sz="3200" b="1" dirty="0">
              <a:solidFill>
                <a:schemeClr val="bg2">
                  <a:lumMod val="25000"/>
                </a:schemeClr>
              </a:solidFill>
            </a:endParaRPr>
          </a:p>
        </p:txBody>
      </p:sp>
      <p:pic>
        <p:nvPicPr>
          <p:cNvPr id="9" name="Content Placeholder 8" descr="chrysler assemly line 1920s.jpg"/>
          <p:cNvPicPr>
            <a:picLocks noGrp="1" noChangeAspect="1"/>
          </p:cNvPicPr>
          <p:nvPr>
            <p:ph sz="half" idx="4294967295"/>
          </p:nvPr>
        </p:nvPicPr>
        <p:blipFill>
          <a:blip r:embed="rId2" cstate="print"/>
          <a:stretch>
            <a:fillRect/>
          </a:stretch>
        </p:blipFill>
        <p:spPr>
          <a:xfrm>
            <a:off x="1835696" y="2708920"/>
            <a:ext cx="6223000" cy="3735388"/>
          </a:xfrm>
        </p:spPr>
      </p:pic>
      <p:sp>
        <p:nvSpPr>
          <p:cNvPr id="13" name="TextBox 12"/>
          <p:cNvSpPr txBox="1"/>
          <p:nvPr/>
        </p:nvSpPr>
        <p:spPr>
          <a:xfrm>
            <a:off x="899592" y="1196752"/>
            <a:ext cx="7488832" cy="2092881"/>
          </a:xfrm>
          <a:prstGeom prst="rect">
            <a:avLst/>
          </a:prstGeom>
          <a:noFill/>
        </p:spPr>
        <p:txBody>
          <a:bodyPr wrap="square" rtlCol="0">
            <a:spAutoFit/>
          </a:bodyPr>
          <a:lstStyle/>
          <a:p>
            <a:r>
              <a:rPr lang="fr-CA" sz="2800" dirty="0" smtClean="0">
                <a:solidFill>
                  <a:schemeClr val="accent3">
                    <a:lumMod val="50000"/>
                  </a:schemeClr>
                </a:solidFill>
              </a:rPr>
              <a:t>L’introduction de </a:t>
            </a:r>
            <a:r>
              <a:rPr lang="fr-CA" sz="2800" b="1" dirty="0" smtClean="0">
                <a:solidFill>
                  <a:schemeClr val="accent2"/>
                </a:solidFill>
              </a:rPr>
              <a:t>la chaîne de montage</a:t>
            </a:r>
            <a:r>
              <a:rPr lang="fr-CA" sz="2800" dirty="0" smtClean="0">
                <a:solidFill>
                  <a:schemeClr val="accent3">
                    <a:lumMod val="50000"/>
                  </a:schemeClr>
                </a:solidFill>
              </a:rPr>
              <a:t> a augmenté la productivité au travail. Pourquoi?</a:t>
            </a:r>
          </a:p>
          <a:p>
            <a:pPr>
              <a:buNone/>
            </a:pPr>
            <a:endParaRPr lang="fr-CA" sz="2800" dirty="0" smtClean="0">
              <a:solidFill>
                <a:schemeClr val="bg2">
                  <a:lumMod val="60000"/>
                  <a:lumOff val="40000"/>
                </a:schemeClr>
              </a:solidFill>
            </a:endParaRPr>
          </a:p>
          <a:p>
            <a:endParaRPr lang="en-CA" dirty="0"/>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fr-CA" sz="4000" b="1" dirty="0" smtClean="0">
                <a:solidFill>
                  <a:schemeClr val="bg2">
                    <a:lumMod val="25000"/>
                  </a:schemeClr>
                </a:solidFill>
              </a:rPr>
              <a:t>Une économie en perte de vitesse pour d’autres personnes</a:t>
            </a:r>
            <a:endParaRPr lang="fr-CA" sz="4000" b="1" dirty="0">
              <a:solidFill>
                <a:schemeClr val="bg2">
                  <a:lumMod val="25000"/>
                </a:schemeClr>
              </a:solidFill>
            </a:endParaRP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1973142" y="2636912"/>
                <a:ext cx="6591985" cy="3777622"/>
              </a:xfrm>
            </p:spPr>
            <p:txBody>
              <a:bodyPr/>
              <a:lstStyle/>
              <a:p>
                <a:r>
                  <a:rPr lang="fr-CA" dirty="0" smtClean="0">
                    <a:solidFill>
                      <a:schemeClr val="accent3">
                        <a:lumMod val="50000"/>
                      </a:schemeClr>
                    </a:solidFill>
                  </a:rPr>
                  <a:t>Le boom économique des années 1920 n’a pas atteint les Maritimes où l’économie ralentissait ou déclinait. </a:t>
                </a:r>
              </a:p>
              <a:p>
                <a:r>
                  <a:rPr lang="fr-CA" dirty="0" smtClean="0">
                    <a:solidFill>
                      <a:schemeClr val="accent3">
                        <a:lumMod val="50000"/>
                      </a:schemeClr>
                    </a:solidFill>
                  </a:rPr>
                  <a:t>La construction navale, avait déjà commencé </a:t>
                </a:r>
                <a14:m>
                  <m:oMath xmlns:m="http://schemas.openxmlformats.org/officeDocument/2006/math">
                    <m:r>
                      <a:rPr lang="fr-CA" i="1" smtClean="0">
                        <a:solidFill>
                          <a:schemeClr val="accent3">
                            <a:lumMod val="50000"/>
                          </a:schemeClr>
                        </a:solidFill>
                        <a:latin typeface="Cambria Math" panose="02040503050406030204" pitchFamily="18" charset="0"/>
                      </a:rPr>
                      <m:t>à</m:t>
                    </m:r>
                  </m:oMath>
                </a14:m>
                <a:r>
                  <a:rPr lang="fr-CA" dirty="0" smtClean="0">
                    <a:solidFill>
                      <a:schemeClr val="accent3">
                        <a:lumMod val="50000"/>
                      </a:schemeClr>
                    </a:solidFill>
                  </a:rPr>
                  <a:t> perdre de l’importance avant même </a:t>
                </a:r>
                <a:r>
                  <a:rPr lang="fr-CA" dirty="0">
                    <a:solidFill>
                      <a:schemeClr val="accent3">
                        <a:lumMod val="50000"/>
                      </a:schemeClr>
                    </a:solidFill>
                  </a:rPr>
                  <a:t>la </a:t>
                </a:r>
                <a:r>
                  <a:rPr lang="fr-CA" dirty="0" smtClean="0">
                    <a:solidFill>
                      <a:schemeClr val="accent3">
                        <a:lumMod val="50000"/>
                      </a:schemeClr>
                    </a:solidFill>
                  </a:rPr>
                  <a:t>Première Guerre mondiale.</a:t>
                </a:r>
                <a:endParaRPr lang="fr-CA" dirty="0">
                  <a:solidFill>
                    <a:schemeClr val="accent3">
                      <a:lumMod val="50000"/>
                    </a:schemeClr>
                  </a:solidFill>
                </a:endParaRPr>
              </a:p>
              <a:p>
                <a:r>
                  <a:rPr lang="fr-CA" dirty="0" smtClean="0">
                    <a:solidFill>
                      <a:schemeClr val="accent3">
                        <a:lumMod val="50000"/>
                      </a:schemeClr>
                    </a:solidFill>
                  </a:rPr>
                  <a:t>Les ports de St. John et Halifax ne pouvaient pas se moderniser assez rapidement.</a:t>
                </a:r>
              </a:p>
              <a:p>
                <a:r>
                  <a:rPr lang="fr-CA" dirty="0" err="1" smtClean="0">
                    <a:solidFill>
                      <a:schemeClr val="accent3">
                        <a:lumMod val="50000"/>
                      </a:schemeClr>
                    </a:solidFill>
                  </a:rPr>
                  <a:t>Pg</a:t>
                </a:r>
                <a:r>
                  <a:rPr lang="fr-CA" dirty="0" smtClean="0">
                    <a:solidFill>
                      <a:schemeClr val="accent3">
                        <a:lumMod val="50000"/>
                      </a:schemeClr>
                    </a:solidFill>
                  </a:rPr>
                  <a:t>. 79</a:t>
                </a:r>
                <a:endParaRPr lang="fr-CA" dirty="0">
                  <a:solidFill>
                    <a:schemeClr val="accent3">
                      <a:lumMod val="50000"/>
                    </a:schemeClr>
                  </a:solidFill>
                </a:endParaRP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1973142" y="2636912"/>
                <a:ext cx="6591985" cy="3777622"/>
              </a:xfrm>
              <a:blipFill rotWithShape="0">
                <a:blip r:embed="rId2" cstate="print"/>
                <a:stretch>
                  <a:fillRect l="-648" t="-969"/>
                </a:stretch>
              </a:blipFill>
            </p:spPr>
            <p:txBody>
              <a:bodyPr/>
              <a:lstStyle/>
              <a:p>
                <a:r>
                  <a:rPr lang="fr-CA">
                    <a:noFill/>
                  </a:rPr>
                  <a:t> </a:t>
                </a:r>
              </a:p>
            </p:txBody>
          </p:sp>
        </mc:Fallback>
      </mc:AlternateContent>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bg2">
                    <a:lumMod val="25000"/>
                  </a:schemeClr>
                </a:solidFill>
              </a:rPr>
              <a:t>L’économie de Terre-Neuve</a:t>
            </a:r>
            <a:endParaRPr lang="en-CA" b="1" dirty="0">
              <a:solidFill>
                <a:schemeClr val="bg2">
                  <a:lumMod val="25000"/>
                </a:schemeClr>
              </a:solidFill>
            </a:endParaRPr>
          </a:p>
        </p:txBody>
      </p:sp>
      <p:sp>
        <p:nvSpPr>
          <p:cNvPr id="3" name="Content Placeholder 2"/>
          <p:cNvSpPr>
            <a:spLocks noGrp="1"/>
          </p:cNvSpPr>
          <p:nvPr>
            <p:ph idx="1"/>
          </p:nvPr>
        </p:nvSpPr>
        <p:spPr/>
        <p:txBody>
          <a:bodyPr>
            <a:normAutofit fontScale="92500" lnSpcReduction="10000"/>
          </a:bodyPr>
          <a:lstStyle/>
          <a:p>
            <a:r>
              <a:rPr lang="fr-CA" sz="2800" dirty="0" smtClean="0">
                <a:solidFill>
                  <a:schemeClr val="accent3">
                    <a:lumMod val="50000"/>
                  </a:schemeClr>
                </a:solidFill>
              </a:rPr>
              <a:t>Plus de la moitié de la main-d'œuvre travaillait pour l’industrie de la pèche dont la rentabilité variait d’une année à l’autre.</a:t>
            </a:r>
          </a:p>
          <a:p>
            <a:r>
              <a:rPr lang="fr-CA" sz="2800" dirty="0">
                <a:solidFill>
                  <a:schemeClr val="accent3">
                    <a:lumMod val="50000"/>
                  </a:schemeClr>
                </a:solidFill>
              </a:rPr>
              <a:t>Le secteur forestier a connu un essor important.</a:t>
            </a:r>
          </a:p>
          <a:p>
            <a:r>
              <a:rPr lang="fr-CA" sz="2800" dirty="0">
                <a:solidFill>
                  <a:schemeClr val="accent3">
                    <a:lumMod val="50000"/>
                  </a:schemeClr>
                </a:solidFill>
              </a:rPr>
              <a:t>Une deuxième usine de papier journal s’est implantée à Corner Brook.</a:t>
            </a:r>
          </a:p>
          <a:p>
            <a:r>
              <a:rPr lang="fr-CA" sz="2800" dirty="0" smtClean="0">
                <a:solidFill>
                  <a:schemeClr val="accent3">
                    <a:lumMod val="50000"/>
                  </a:schemeClr>
                </a:solidFill>
              </a:rPr>
              <a:t>Bien que la croissance des secteurs minier et des pates et papiers ait créé plus d’emplois, de nombreuses personnes sont parties travailler sur le continent.  </a:t>
            </a:r>
          </a:p>
        </p:txBody>
      </p:sp>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2144</TotalTime>
  <Words>1410</Words>
  <Application>Microsoft Office PowerPoint</Application>
  <PresentationFormat>On-screen Show (4:3)</PresentationFormat>
  <Paragraphs>207</Paragraphs>
  <Slides>35</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Bradley Hand ITC</vt:lpstr>
      <vt:lpstr>Calibri</vt:lpstr>
      <vt:lpstr>Cambria Math</vt:lpstr>
      <vt:lpstr>MS PMincho</vt:lpstr>
      <vt:lpstr>Rockwell</vt:lpstr>
      <vt:lpstr>Rockwell Condensed</vt:lpstr>
      <vt:lpstr>Wingdings</vt:lpstr>
      <vt:lpstr>Wood Type</vt:lpstr>
      <vt:lpstr>Chapitre 5</vt:lpstr>
      <vt:lpstr>La Prospérité des années 1920</vt:lpstr>
      <vt:lpstr>PowerPoint Presentation</vt:lpstr>
      <vt:lpstr>PowerPoint Presentation</vt:lpstr>
      <vt:lpstr>L’Ouest connaissait  une période de  croissance</vt:lpstr>
      <vt:lpstr>Ford et General Motors</vt:lpstr>
      <vt:lpstr>La Chaîne de montage</vt:lpstr>
      <vt:lpstr>Une économie en perte de vitesse pour d’autres personnes</vt:lpstr>
      <vt:lpstr>L’économie de Terre-Neuve</vt:lpstr>
      <vt:lpstr>PowerPoint Presentation</vt:lpstr>
      <vt:lpstr>PowerPoint Presentation</vt:lpstr>
      <vt:lpstr>Projet: Mode de vie et technologies</vt:lpstr>
      <vt:lpstr>Les inventions!</vt:lpstr>
      <vt:lpstr>Les Riches</vt:lpstr>
      <vt:lpstr>La  Voiture!</vt:lpstr>
      <vt:lpstr>Les Démunis</vt:lpstr>
      <vt:lpstr>Les Femmes</vt:lpstr>
      <vt:lpstr>Les Femmes</vt:lpstr>
      <vt:lpstr>Les Premieres Nations</vt:lpstr>
      <vt:lpstr>Les Pensionnants (Residential schools )</vt:lpstr>
      <vt:lpstr>Pourquoi?</vt:lpstr>
      <vt:lpstr>Les Loisirs</vt:lpstr>
      <vt:lpstr>Les Sports</vt:lpstr>
      <vt:lpstr>la crise des années 1930</vt:lpstr>
      <vt:lpstr>Les causes de la crise des années 1930</vt:lpstr>
      <vt:lpstr>PowerPoint Presentation</vt:lpstr>
      <vt:lpstr>Les causes...</vt:lpstr>
      <vt:lpstr>Les causes…</vt:lpstr>
      <vt:lpstr>Les causes...</vt:lpstr>
      <vt:lpstr>Les causes...</vt:lpstr>
      <vt:lpstr>Les consequences de la crise</vt:lpstr>
      <vt:lpstr>Des conditions de vie</vt:lpstr>
      <vt:lpstr>Oublier les temps difficiles</vt:lpstr>
      <vt:lpstr>Changements politiques</vt:lpstr>
      <vt:lpstr>Changements...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5</dc:title>
  <dc:creator>User</dc:creator>
  <cp:lastModifiedBy>Christine Adey</cp:lastModifiedBy>
  <cp:revision>48</cp:revision>
  <cp:lastPrinted>2017-02-24T12:43:13Z</cp:lastPrinted>
  <dcterms:created xsi:type="dcterms:W3CDTF">2012-01-11T13:37:32Z</dcterms:created>
  <dcterms:modified xsi:type="dcterms:W3CDTF">2017-02-24T17:48:35Z</dcterms:modified>
</cp:coreProperties>
</file>