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0" r:id="rId7"/>
    <p:sldId id="280" r:id="rId8"/>
    <p:sldId id="261" r:id="rId9"/>
    <p:sldId id="263" r:id="rId10"/>
    <p:sldId id="279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82" r:id="rId19"/>
    <p:sldId id="275" r:id="rId20"/>
    <p:sldId id="273" r:id="rId21"/>
    <p:sldId id="274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0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/>
          <a:lstStyle>
            <a:lvl1pPr algn="r">
              <a:defRPr sz="1200"/>
            </a:lvl1pPr>
          </a:lstStyle>
          <a:p>
            <a:fld id="{E81045CD-04BA-4668-BF48-1B96061A662D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685552"/>
            <a:ext cx="2971697" cy="456889"/>
          </a:xfrm>
          <a:prstGeom prst="rect">
            <a:avLst/>
          </a:prstGeom>
        </p:spPr>
        <p:txBody>
          <a:bodyPr vert="horz" lIns="89584" tIns="44792" rIns="89584" bIns="44792" rtlCol="0" anchor="b"/>
          <a:lstStyle>
            <a:lvl1pPr algn="r">
              <a:defRPr sz="1200"/>
            </a:lvl1pPr>
          </a:lstStyle>
          <a:p>
            <a:fld id="{54BD3D5E-E784-4D3F-81AD-52967E0E9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E5C75C3-61AB-4626-BA91-05C712D88D8A}" type="datetimeFigureOut">
              <a:rPr lang="fr-CA" smtClean="0"/>
              <a:pPr/>
              <a:t>2018-01-11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4D348B2-1AED-41D7-9881-8B21FB0633C3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17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87A-D99B-48CF-932F-E3AB3E164287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BA4B-9967-4C9D-B71E-9D76E935063A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0641-4AA7-4210-988B-769764162B34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2704-96F1-429D-ADE5-7346E934C34D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26B9-8A45-46A6-8E78-CCB67490EC4A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C73A-5FDC-4678-A518-6DE0F0520144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D47-4738-4487-B1E5-4BFD3A2EED99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26DB-835E-4B34-8344-6E7305143B56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5198-6C7C-4C6C-ABF8-C6818232810D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33DC-FBAE-4430-8E35-DA8E24012E98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7920-996D-431A-828C-78D0DB6082C2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8F3176-0846-470E-8785-CD9933D28EEF}" type="datetime1">
              <a:rPr lang="en-US" smtClean="0"/>
              <a:pPr/>
              <a:t>1/11/2018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9A46434-F3DD-49CD-88A3-8A3C690D492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://www.youtube.com/watch?feature=fvwp&amp;v=gwIgF24l1Ik&amp;NR=1&amp;safety_mode=true&amp;persist_safety_mode=1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DITY2rXYU-I&amp;safety_mode=true&amp;persist_safety_mode=1&amp;safe=activ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4800" dirty="0" smtClean="0"/>
              <a:t>Chapitre 3:</a:t>
            </a:r>
            <a:r>
              <a:rPr lang="fr-CA" dirty="0" smtClean="0"/>
              <a:t> </a:t>
            </a:r>
            <a:r>
              <a:rPr lang="fr-CA" sz="4800" i="1" dirty="0" smtClean="0"/>
              <a:t>la combinaison d’éléments fait des composés</a:t>
            </a:r>
            <a:endParaRPr lang="fr-CA" sz="48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Sciences 9: </a:t>
            </a:r>
            <a:br>
              <a:rPr lang="fr-CA" dirty="0" smtClean="0"/>
            </a:br>
            <a:r>
              <a:rPr lang="fr-CA" dirty="0" smtClean="0"/>
              <a:t>Unité 1: Atomes, Éléments, et Composés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Exemples</a:t>
            </a:r>
            <a:r>
              <a:rPr lang="en-US" sz="4800" dirty="0" smtClean="0"/>
              <a:t> de </a:t>
            </a:r>
            <a:r>
              <a:rPr lang="en-US" sz="4800" dirty="0" err="1" smtClean="0"/>
              <a:t>Composés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3587239"/>
              </p:ext>
            </p:extLst>
          </p:nvPr>
        </p:nvGraphicFramePr>
        <p:xfrm>
          <a:off x="714348" y="1447800"/>
          <a:ext cx="7972452" cy="341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5543560"/>
              </a:tblGrid>
              <a:tr h="1138242">
                <a:tc>
                  <a:txBody>
                    <a:bodyPr/>
                    <a:lstStyle/>
                    <a:p>
                      <a:r>
                        <a:rPr lang="en-US" sz="4800" dirty="0" err="1" smtClean="0"/>
                        <a:t>NaCl</a:t>
                      </a:r>
                      <a:endParaRPr lang="en-US" sz="48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err="1" smtClean="0"/>
                        <a:t>Chlorure</a:t>
                      </a:r>
                      <a:r>
                        <a:rPr lang="en-US" sz="4800" dirty="0" smtClean="0"/>
                        <a:t> de Sodium</a:t>
                      </a:r>
                      <a:endParaRPr lang="en-US" sz="48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1138242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CaCO</a:t>
                      </a:r>
                      <a:r>
                        <a:rPr lang="en-US" sz="4800" baseline="-25000" dirty="0" smtClean="0"/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Carbonate de Calcium</a:t>
                      </a:r>
                      <a:endParaRPr lang="en-US" sz="4800" dirty="0"/>
                    </a:p>
                  </a:txBody>
                  <a:tcPr/>
                </a:tc>
              </a:tr>
              <a:tr h="1138242">
                <a:tc>
                  <a:txBody>
                    <a:bodyPr/>
                    <a:lstStyle/>
                    <a:p>
                      <a:r>
                        <a:rPr lang="en-US" sz="4800" dirty="0" err="1" smtClean="0"/>
                        <a:t>NaOH</a:t>
                      </a:r>
                      <a:endParaRPr lang="en-US" sz="4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Sodium Hydroxide</a:t>
                      </a:r>
                      <a:endParaRPr lang="en-US" sz="4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Le nom d’un </a:t>
            </a:r>
            <a:r>
              <a:rPr lang="en-CA" sz="4800" dirty="0" err="1" smtClean="0"/>
              <a:t>Composé</a:t>
            </a:r>
            <a:endParaRPr lang="en-CA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4800" dirty="0" err="1" smtClean="0"/>
              <a:t>Chaque</a:t>
            </a:r>
            <a:r>
              <a:rPr lang="en-CA" sz="4800" dirty="0" smtClean="0"/>
              <a:t> compose a un...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dirty="0" smtClean="0">
                <a:solidFill>
                  <a:srgbClr val="FF0000"/>
                </a:solidFill>
              </a:rPr>
              <a:t>Nom</a:t>
            </a:r>
            <a:r>
              <a:rPr lang="en-CA" sz="4800" dirty="0" smtClean="0"/>
              <a:t>: </a:t>
            </a:r>
            <a:r>
              <a:rPr lang="en-CA" sz="4800" dirty="0" err="1" smtClean="0"/>
              <a:t>indique</a:t>
            </a:r>
            <a:r>
              <a:rPr lang="en-CA" sz="4800" dirty="0" smtClean="0"/>
              <a:t> les </a:t>
            </a:r>
            <a:r>
              <a:rPr lang="en-CA" sz="4800" dirty="0" err="1" smtClean="0"/>
              <a:t>élements</a:t>
            </a:r>
            <a:r>
              <a:rPr lang="en-CA" sz="4800" dirty="0" smtClean="0"/>
              <a:t> </a:t>
            </a:r>
            <a:r>
              <a:rPr lang="en-CA" sz="4800" dirty="0" err="1" smtClean="0"/>
              <a:t>présent</a:t>
            </a:r>
            <a:r>
              <a:rPr lang="en-CA" sz="4800" dirty="0" smtClean="0"/>
              <a:t> </a:t>
            </a:r>
            <a:r>
              <a:rPr lang="en-CA" sz="4800" dirty="0" err="1" smtClean="0"/>
              <a:t>dans</a:t>
            </a:r>
            <a:r>
              <a:rPr lang="en-CA" sz="4800" dirty="0" smtClean="0"/>
              <a:t> le </a:t>
            </a:r>
            <a:r>
              <a:rPr lang="en-CA" sz="4800" dirty="0" err="1" smtClean="0"/>
              <a:t>composé</a:t>
            </a:r>
            <a:endParaRPr lang="en-CA" sz="4800" dirty="0" smtClean="0"/>
          </a:p>
          <a:p>
            <a:pPr marL="914400" indent="-914400">
              <a:buFont typeface="+mj-lt"/>
              <a:buAutoNum type="arabicPeriod"/>
            </a:pPr>
            <a:r>
              <a:rPr lang="en-CA" sz="4800" dirty="0" err="1" smtClean="0">
                <a:solidFill>
                  <a:srgbClr val="FF0000"/>
                </a:solidFill>
              </a:rPr>
              <a:t>Formule</a:t>
            </a:r>
            <a:r>
              <a:rPr lang="en-CA" sz="4800" dirty="0" smtClean="0"/>
              <a:t>: </a:t>
            </a:r>
            <a:r>
              <a:rPr lang="en-CA" sz="4800" dirty="0" err="1" smtClean="0"/>
              <a:t>indique</a:t>
            </a:r>
            <a:r>
              <a:rPr lang="en-CA" sz="4800" dirty="0" smtClean="0"/>
              <a:t> les </a:t>
            </a:r>
            <a:r>
              <a:rPr lang="en-CA" sz="4800" dirty="0" err="1" smtClean="0"/>
              <a:t>symboles</a:t>
            </a:r>
            <a:r>
              <a:rPr lang="en-CA" sz="4800" dirty="0" smtClean="0"/>
              <a:t> et le ratio de </a:t>
            </a:r>
            <a:r>
              <a:rPr lang="en-CA" sz="4800" dirty="0" err="1" smtClean="0"/>
              <a:t>chaque</a:t>
            </a:r>
            <a:r>
              <a:rPr lang="en-CA" sz="4800" dirty="0" smtClean="0"/>
              <a:t> </a:t>
            </a:r>
            <a:r>
              <a:rPr lang="en-CA" sz="4800" dirty="0" err="1" smtClean="0"/>
              <a:t>élement</a:t>
            </a:r>
            <a:r>
              <a:rPr lang="en-CA" sz="4800" dirty="0" smtClean="0"/>
              <a:t> </a:t>
            </a:r>
            <a:r>
              <a:rPr lang="en-CA" sz="4800" dirty="0" err="1" smtClean="0"/>
              <a:t>présent</a:t>
            </a:r>
            <a:r>
              <a:rPr lang="en-CA" sz="4800" dirty="0" smtClean="0"/>
              <a:t> </a:t>
            </a:r>
            <a:r>
              <a:rPr lang="en-CA" sz="4800" dirty="0" err="1" smtClean="0"/>
              <a:t>dans</a:t>
            </a:r>
            <a:r>
              <a:rPr lang="en-CA" sz="4800" dirty="0" smtClean="0"/>
              <a:t> le </a:t>
            </a:r>
            <a:r>
              <a:rPr lang="en-CA" sz="4800" dirty="0" err="1" smtClean="0"/>
              <a:t>composé</a:t>
            </a:r>
            <a:r>
              <a:rPr lang="en-CA" sz="4800" dirty="0" smtClean="0"/>
              <a:t>.</a:t>
            </a:r>
          </a:p>
          <a:p>
            <a:pPr marL="914400" indent="-914400">
              <a:buNone/>
            </a:pPr>
            <a:endParaRPr lang="en-CA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en-CA" sz="4800" dirty="0" err="1" smtClean="0"/>
              <a:t>Règles</a:t>
            </a:r>
            <a:r>
              <a:rPr lang="en-CA" sz="4800" dirty="0" smtClean="0"/>
              <a:t> pour </a:t>
            </a:r>
            <a:r>
              <a:rPr lang="en-CA" sz="4800" dirty="0" err="1" smtClean="0"/>
              <a:t>nommer</a:t>
            </a:r>
            <a:r>
              <a:rPr lang="en-CA" sz="4800" dirty="0" smtClean="0"/>
              <a:t> les </a:t>
            </a:r>
            <a:r>
              <a:rPr lang="en-CA" sz="4800" dirty="0" err="1" smtClean="0"/>
              <a:t>composés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4800" dirty="0" err="1" smtClean="0"/>
              <a:t>ioniques</a:t>
            </a:r>
            <a:endParaRPr lang="en-CA" sz="4800" dirty="0" smtClean="0"/>
          </a:p>
          <a:p>
            <a:pPr>
              <a:buNone/>
            </a:pPr>
            <a:r>
              <a:rPr lang="en-CA" sz="4800" i="1" dirty="0" smtClean="0"/>
              <a:t>page 81-2</a:t>
            </a:r>
          </a:p>
          <a:p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4800" dirty="0" err="1" smtClean="0"/>
              <a:t>covalents</a:t>
            </a:r>
            <a:endParaRPr lang="en-CA" sz="4800" dirty="0" smtClean="0"/>
          </a:p>
          <a:p>
            <a:pPr>
              <a:buNone/>
            </a:pPr>
            <a:r>
              <a:rPr lang="en-CA" sz="4800" i="1" dirty="0" smtClean="0"/>
              <a:t>page 83</a:t>
            </a:r>
          </a:p>
          <a:p>
            <a:pPr algn="ctr">
              <a:buNone/>
            </a:pPr>
            <a:r>
              <a:rPr lang="en-CA" sz="4800" i="1" dirty="0" err="1" smtClean="0">
                <a:solidFill>
                  <a:srgbClr val="FF0000"/>
                </a:solidFill>
              </a:rPr>
              <a:t>Compléter</a:t>
            </a:r>
            <a:r>
              <a:rPr lang="en-CA" sz="4800" i="1" dirty="0" smtClean="0">
                <a:solidFill>
                  <a:srgbClr val="FF0000"/>
                </a:solidFill>
              </a:rPr>
              <a:t> les </a:t>
            </a:r>
            <a:r>
              <a:rPr lang="en-CA" sz="4800" i="1" dirty="0" err="1" smtClean="0">
                <a:solidFill>
                  <a:srgbClr val="FF0000"/>
                </a:solidFill>
              </a:rPr>
              <a:t>problèmes</a:t>
            </a:r>
            <a:r>
              <a:rPr lang="en-CA" sz="4800" i="1" dirty="0" smtClean="0">
                <a:solidFill>
                  <a:srgbClr val="FF0000"/>
                </a:solidFill>
              </a:rPr>
              <a:t> à la page 82 &amp;83</a:t>
            </a:r>
            <a:endParaRPr lang="en-CA" sz="48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86756" cy="1143000"/>
          </a:xfrm>
        </p:spPr>
        <p:txBody>
          <a:bodyPr>
            <a:normAutofit fontScale="90000"/>
          </a:bodyPr>
          <a:lstStyle/>
          <a:p>
            <a:r>
              <a:rPr lang="en-CA" sz="5400" dirty="0" err="1" smtClean="0"/>
              <a:t>Changements</a:t>
            </a:r>
            <a:r>
              <a:rPr lang="en-CA" sz="5400" dirty="0" smtClean="0"/>
              <a:t> Physiques &amp; </a:t>
            </a:r>
            <a:r>
              <a:rPr lang="en-CA" sz="5400" dirty="0" err="1" smtClean="0"/>
              <a:t>Chimiques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876404"/>
            <a:ext cx="7772400" cy="4360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sz="3600" b="1" dirty="0" err="1" smtClean="0">
                <a:latin typeface="+mj-lt"/>
              </a:rPr>
              <a:t>Changement</a:t>
            </a:r>
            <a:r>
              <a:rPr lang="en-CA" sz="3600" b="1" dirty="0" smtClean="0">
                <a:latin typeface="+mj-lt"/>
              </a:rPr>
              <a:t> physique: </a:t>
            </a:r>
          </a:p>
          <a:p>
            <a:r>
              <a:rPr lang="fr-CA" sz="3600" dirty="0" smtClean="0">
                <a:latin typeface="+mj-lt"/>
              </a:rPr>
              <a:t>L’apparence d’une substance peut changer.</a:t>
            </a:r>
          </a:p>
          <a:p>
            <a:r>
              <a:rPr lang="fr-CA" sz="3600" dirty="0" smtClean="0">
                <a:latin typeface="+mj-lt"/>
              </a:rPr>
              <a:t>Les liaisons retiennent les atomes ensemble dans les molécules.</a:t>
            </a:r>
          </a:p>
          <a:p>
            <a:r>
              <a:rPr lang="fr-CA" sz="3600" dirty="0" smtClean="0">
                <a:latin typeface="+mj-lt"/>
              </a:rPr>
              <a:t>Les ions n’ont pas été brisés.</a:t>
            </a:r>
          </a:p>
          <a:p>
            <a:r>
              <a:rPr lang="fr-CA" sz="3600" dirty="0" smtClean="0">
                <a:latin typeface="+mj-lt"/>
              </a:rPr>
              <a:t>Il n’y a pas formation de </a:t>
            </a:r>
            <a:r>
              <a:rPr lang="fr-CA" sz="3400" dirty="0" smtClean="0">
                <a:latin typeface="+mj-lt"/>
              </a:rPr>
              <a:t>nouvelles liaisons.</a:t>
            </a:r>
          </a:p>
          <a:p>
            <a:pPr lvl="1"/>
            <a:r>
              <a:rPr lang="fr-CA" sz="3200" i="1" dirty="0" smtClean="0">
                <a:latin typeface="+mj-lt"/>
              </a:rPr>
              <a:t>Toujours la même substance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nowman_mel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852936"/>
            <a:ext cx="2376487" cy="2111375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5591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4800" b="1" dirty="0" smtClean="0"/>
              <a:t>Les changements physiques comprennent: </a:t>
            </a:r>
          </a:p>
          <a:p>
            <a:r>
              <a:rPr lang="fr-CA" sz="3600" dirty="0" smtClean="0"/>
              <a:t>Tous les changement de la matière (fusion, évaporation, condensation, congélation)</a:t>
            </a:r>
          </a:p>
          <a:p>
            <a:r>
              <a:rPr lang="fr-CA" sz="3600" dirty="0" smtClean="0"/>
              <a:t>Dissoudre</a:t>
            </a:r>
          </a:p>
          <a:p>
            <a:r>
              <a:rPr lang="fr-CA" sz="3600" dirty="0" smtClean="0"/>
              <a:t>Couper </a:t>
            </a:r>
          </a:p>
          <a:p>
            <a:endParaRPr lang="fr-CA" sz="1000" dirty="0" smtClean="0"/>
          </a:p>
          <a:p>
            <a:pPr>
              <a:buNone/>
            </a:pPr>
            <a:r>
              <a:rPr lang="fr-CA" sz="3600" i="1" dirty="0" smtClean="0">
                <a:solidFill>
                  <a:srgbClr val="FF0000"/>
                </a:solidFill>
              </a:rPr>
              <a:t>	Facile à revenir </a:t>
            </a:r>
          </a:p>
          <a:p>
            <a:pPr>
              <a:buNone/>
            </a:pPr>
            <a:r>
              <a:rPr lang="fr-CA" sz="3600" i="1" dirty="0" smtClean="0">
                <a:solidFill>
                  <a:srgbClr val="FF0000"/>
                </a:solidFill>
              </a:rPr>
              <a:t>	vers l’arrière...</a:t>
            </a:r>
          </a:p>
          <a:p>
            <a:endParaRPr lang="fr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6" name="Picture 5" descr="evapo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3140968"/>
            <a:ext cx="2086744" cy="1604696"/>
          </a:xfrm>
          <a:prstGeom prst="rect">
            <a:avLst/>
          </a:prstGeom>
          <a:noFill/>
          <a:ln/>
        </p:spPr>
      </p:pic>
      <p:pic>
        <p:nvPicPr>
          <p:cNvPr id="10242" name="Picture 2" descr="http://ak8.picdn.net/shutterstock/videos/2460674/preview/stock-footage-woman-s-hands-cutting-tom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157192"/>
            <a:ext cx="2513856" cy="140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59527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4800" b="1" dirty="0" err="1" smtClean="0"/>
              <a:t>Changements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chimiques</a:t>
            </a:r>
            <a:r>
              <a:rPr lang="en-CA" sz="4800" b="1" dirty="0" smtClean="0"/>
              <a:t>:</a:t>
            </a:r>
          </a:p>
          <a:p>
            <a:pPr>
              <a:buNone/>
            </a:pPr>
            <a:endParaRPr lang="en-CA" sz="900" b="1" dirty="0" smtClean="0"/>
          </a:p>
          <a:p>
            <a:r>
              <a:rPr lang="en-CA" sz="4000" dirty="0" err="1" smtClean="0"/>
              <a:t>Produit</a:t>
            </a:r>
            <a:r>
              <a:rPr lang="en-CA" sz="4000" dirty="0" smtClean="0"/>
              <a:t> des </a:t>
            </a:r>
            <a:r>
              <a:rPr lang="en-CA" sz="4000" dirty="0" err="1" smtClean="0"/>
              <a:t>nouvelles</a:t>
            </a:r>
            <a:r>
              <a:rPr lang="en-CA" sz="4000" dirty="0" smtClean="0"/>
              <a:t> substances avec des </a:t>
            </a:r>
            <a:r>
              <a:rPr lang="en-CA" sz="4000" dirty="0" err="1" smtClean="0"/>
              <a:t>nouvelles</a:t>
            </a:r>
            <a:r>
              <a:rPr lang="en-CA" sz="4000" dirty="0" smtClean="0"/>
              <a:t> </a:t>
            </a:r>
            <a:r>
              <a:rPr lang="en-CA" sz="4000" dirty="0" err="1" smtClean="0"/>
              <a:t>propriétés</a:t>
            </a:r>
            <a:r>
              <a:rPr lang="en-CA" sz="4000" dirty="0" smtClean="0"/>
              <a:t>; on </a:t>
            </a:r>
            <a:r>
              <a:rPr lang="en-CA" sz="4000" dirty="0" err="1" smtClean="0"/>
              <a:t>peut</a:t>
            </a:r>
            <a:r>
              <a:rPr lang="en-CA" sz="4000" dirty="0" smtClean="0"/>
              <a:t> les </a:t>
            </a:r>
            <a:r>
              <a:rPr lang="en-CA" sz="4000" dirty="0" err="1" smtClean="0"/>
              <a:t>appercevoirs</a:t>
            </a:r>
            <a:r>
              <a:rPr lang="en-CA" sz="4000" dirty="0" smtClean="0"/>
              <a:t> </a:t>
            </a:r>
            <a:r>
              <a:rPr lang="en-CA" sz="4000" dirty="0" err="1" smtClean="0"/>
              <a:t>ou</a:t>
            </a:r>
            <a:r>
              <a:rPr lang="en-CA" sz="4000" dirty="0" smtClean="0"/>
              <a:t> non.</a:t>
            </a:r>
          </a:p>
          <a:p>
            <a:endParaRPr lang="en-CA" sz="900" dirty="0" smtClean="0"/>
          </a:p>
          <a:p>
            <a:r>
              <a:rPr lang="en-CA" sz="4000" dirty="0" smtClean="0"/>
              <a:t>De </a:t>
            </a:r>
            <a:r>
              <a:rPr lang="en-CA" sz="4000" dirty="0" err="1" smtClean="0"/>
              <a:t>nouvelles</a:t>
            </a:r>
            <a:r>
              <a:rPr lang="en-CA" sz="4000" dirty="0" smtClean="0"/>
              <a:t> liaisons </a:t>
            </a:r>
            <a:r>
              <a:rPr lang="en-CA" sz="4000" dirty="0" err="1" smtClean="0"/>
              <a:t>sont</a:t>
            </a:r>
            <a:r>
              <a:rPr lang="en-CA" sz="4000" dirty="0" smtClean="0"/>
              <a:t> </a:t>
            </a:r>
            <a:r>
              <a:rPr lang="en-CA" sz="4000" dirty="0" err="1" smtClean="0"/>
              <a:t>formées</a:t>
            </a:r>
            <a:r>
              <a:rPr lang="en-CA" sz="4000" dirty="0" smtClean="0"/>
              <a:t>, </a:t>
            </a:r>
            <a:r>
              <a:rPr lang="en-CA" sz="4000" dirty="0" err="1" smtClean="0"/>
              <a:t>tandis</a:t>
            </a:r>
            <a:r>
              <a:rPr lang="en-CA" sz="4000" dirty="0" smtClean="0"/>
              <a:t> </a:t>
            </a:r>
            <a:r>
              <a:rPr lang="en-CA" sz="4000" dirty="0" err="1" smtClean="0"/>
              <a:t>que</a:t>
            </a:r>
            <a:r>
              <a:rPr lang="en-CA" sz="4000" dirty="0" smtClean="0"/>
              <a:t> </a:t>
            </a:r>
            <a:r>
              <a:rPr lang="en-CA" sz="4000" dirty="0" err="1" smtClean="0"/>
              <a:t>d’autres</a:t>
            </a:r>
            <a:r>
              <a:rPr lang="en-CA" sz="4000" dirty="0" smtClean="0"/>
              <a:t> </a:t>
            </a:r>
            <a:r>
              <a:rPr lang="en-CA" sz="4000" dirty="0" err="1" smtClean="0"/>
              <a:t>sont</a:t>
            </a:r>
            <a:r>
              <a:rPr lang="en-CA" sz="4000" dirty="0" smtClean="0"/>
              <a:t> </a:t>
            </a:r>
            <a:r>
              <a:rPr lang="en-CA" sz="4000" dirty="0" err="1" smtClean="0"/>
              <a:t>brisées</a:t>
            </a:r>
            <a:r>
              <a:rPr lang="en-CA" sz="4000" dirty="0" smtClean="0"/>
              <a:t>.</a:t>
            </a:r>
          </a:p>
          <a:p>
            <a:endParaRPr lang="en-CA" sz="900" dirty="0" smtClean="0"/>
          </a:p>
          <a:p>
            <a:r>
              <a:rPr lang="en-CA" sz="4000" dirty="0" smtClean="0"/>
              <a:t>Pendant </a:t>
            </a:r>
            <a:r>
              <a:rPr lang="en-CA" sz="4000" dirty="0" err="1" smtClean="0"/>
              <a:t>une</a:t>
            </a:r>
            <a:r>
              <a:rPr lang="en-CA" sz="4000" dirty="0" smtClean="0"/>
              <a:t> </a:t>
            </a:r>
            <a:r>
              <a:rPr lang="en-CA" sz="4000" dirty="0" err="1" smtClean="0"/>
              <a:t>réaction</a:t>
            </a:r>
            <a:r>
              <a:rPr lang="en-CA" sz="4000" dirty="0" smtClean="0"/>
              <a:t> </a:t>
            </a:r>
            <a:r>
              <a:rPr lang="en-CA" sz="4000" dirty="0" err="1" smtClean="0"/>
              <a:t>chimique</a:t>
            </a:r>
            <a:endParaRPr lang="en-CA" sz="4000" dirty="0" smtClean="0"/>
          </a:p>
          <a:p>
            <a:pPr lvl="1"/>
            <a:r>
              <a:rPr lang="en-CA" sz="3800" dirty="0" smtClean="0"/>
              <a:t>Les </a:t>
            </a:r>
            <a:r>
              <a:rPr lang="en-CA" sz="3800" dirty="0" err="1" smtClean="0"/>
              <a:t>éléments</a:t>
            </a:r>
            <a:r>
              <a:rPr lang="en-CA" sz="3800" dirty="0" smtClean="0"/>
              <a:t> </a:t>
            </a:r>
            <a:r>
              <a:rPr lang="en-CA" sz="3800" dirty="0" err="1" smtClean="0"/>
              <a:t>sont</a:t>
            </a:r>
            <a:r>
              <a:rPr lang="en-CA" sz="3800" dirty="0" smtClean="0"/>
              <a:t> </a:t>
            </a:r>
            <a:r>
              <a:rPr lang="en-CA" sz="3800" dirty="0" err="1" smtClean="0"/>
              <a:t>conservés</a:t>
            </a:r>
            <a:r>
              <a:rPr lang="en-CA" sz="3800" dirty="0" smtClean="0"/>
              <a:t> </a:t>
            </a:r>
            <a:r>
              <a:rPr lang="en-CA" sz="3800" dirty="0" err="1" smtClean="0"/>
              <a:t>mais</a:t>
            </a:r>
            <a:r>
              <a:rPr lang="en-CA" sz="3800" dirty="0" smtClean="0"/>
              <a:t> pas les </a:t>
            </a:r>
            <a:r>
              <a:rPr lang="en-CA" sz="3800" dirty="0" err="1" smtClean="0"/>
              <a:t>composés</a:t>
            </a:r>
            <a:r>
              <a:rPr lang="en-CA" sz="3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285728"/>
            <a:ext cx="8388424" cy="5734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CA" sz="4800" b="1" dirty="0" smtClean="0"/>
              <a:t>Évidences de changement chimiques:</a:t>
            </a:r>
          </a:p>
          <a:p>
            <a:pPr marL="914400" indent="-914400">
              <a:buFont typeface="+mj-lt"/>
              <a:buAutoNum type="arabicPeriod"/>
            </a:pPr>
            <a:r>
              <a:rPr lang="fr-CA" sz="4800" dirty="0" smtClean="0"/>
              <a:t>Changement de couleur</a:t>
            </a:r>
          </a:p>
          <a:p>
            <a:pPr marL="914400" indent="-914400">
              <a:buFont typeface="+mj-lt"/>
              <a:buAutoNum type="arabicPeriod"/>
            </a:pPr>
            <a:r>
              <a:rPr lang="fr-CA" sz="4800" dirty="0" smtClean="0"/>
              <a:t>Chaleur et/ou lumière, sont produites ou consommées</a:t>
            </a:r>
          </a:p>
          <a:p>
            <a:pPr marL="914400" indent="-914400">
              <a:buFont typeface="+mj-lt"/>
              <a:buAutoNum type="arabicPeriod"/>
            </a:pPr>
            <a:r>
              <a:rPr lang="fr-CA" sz="4800" dirty="0" smtClean="0"/>
              <a:t>Formation de bulles de gaz</a:t>
            </a:r>
          </a:p>
          <a:p>
            <a:pPr marL="914400" indent="-914400">
              <a:buFont typeface="+mj-lt"/>
              <a:buAutoNum type="arabicPeriod"/>
            </a:pPr>
            <a:r>
              <a:rPr lang="fr-CA" sz="4800" dirty="0" smtClean="0"/>
              <a:t>Formation de précipité </a:t>
            </a:r>
            <a:r>
              <a:rPr lang="fr-CA" i="1" dirty="0" smtClean="0"/>
              <a:t>(</a:t>
            </a:r>
            <a:r>
              <a:rPr lang="fr-CA" i="1" dirty="0" err="1" smtClean="0"/>
              <a:t>solid</a:t>
            </a:r>
            <a:r>
              <a:rPr lang="fr-CA" i="1" dirty="0" smtClean="0"/>
              <a:t> </a:t>
            </a:r>
            <a:r>
              <a:rPr lang="fr-CA" i="1" dirty="0" err="1" smtClean="0"/>
              <a:t>forming</a:t>
            </a:r>
            <a:r>
              <a:rPr lang="fr-CA" i="1" dirty="0" smtClean="0"/>
              <a:t> in a </a:t>
            </a:r>
            <a:r>
              <a:rPr lang="fr-CA" i="1" dirty="0" err="1" smtClean="0"/>
              <a:t>liquid</a:t>
            </a:r>
            <a:r>
              <a:rPr lang="fr-CA" i="1" dirty="0" smtClean="0"/>
              <a:t>)</a:t>
            </a:r>
            <a:endParaRPr lang="fr-CA" sz="4800" i="1" dirty="0" smtClean="0"/>
          </a:p>
          <a:p>
            <a:pPr marL="914400" indent="-914400">
              <a:buFont typeface="+mj-lt"/>
              <a:buAutoNum type="arabicPeriod"/>
            </a:pPr>
            <a:r>
              <a:rPr lang="fr-CA" sz="4800" i="1" dirty="0" smtClean="0">
                <a:solidFill>
                  <a:srgbClr val="FF0000"/>
                </a:solidFill>
              </a:rPr>
              <a:t>Difficulté à revenir vers l’arrière…</a:t>
            </a:r>
            <a:endParaRPr lang="fr-CA" sz="48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2640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4800" b="1" dirty="0" smtClean="0"/>
              <a:t>Changements chimiques</a:t>
            </a:r>
          </a:p>
          <a:p>
            <a:r>
              <a:rPr lang="fr-CA" sz="4800" dirty="0" smtClean="0"/>
              <a:t>Ex. Corrosion, un fruit qui devient mûr, combustion</a:t>
            </a:r>
            <a:endParaRPr lang="fr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282057" cy="28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2588605" cy="19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1187522" cy="15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4889" y="3928889"/>
            <a:ext cx="2929111" cy="29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708920"/>
            <a:ext cx="2088232" cy="32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3"/>
            <a:ext cx="3888432" cy="33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088232" cy="203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1944216" cy="30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26553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us 9"/>
          <p:cNvSpPr/>
          <p:nvPr/>
        </p:nvSpPr>
        <p:spPr>
          <a:xfrm>
            <a:off x="4644008" y="1844824"/>
            <a:ext cx="936104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Plus 10"/>
          <p:cNvSpPr/>
          <p:nvPr/>
        </p:nvSpPr>
        <p:spPr>
          <a:xfrm>
            <a:off x="4355976" y="4725144"/>
            <a:ext cx="936104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qual 11"/>
          <p:cNvSpPr/>
          <p:nvPr/>
        </p:nvSpPr>
        <p:spPr>
          <a:xfrm>
            <a:off x="899592" y="4869160"/>
            <a:ext cx="1224136" cy="8640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4900550"/>
            <a:ext cx="8643998" cy="522288"/>
          </a:xfrm>
        </p:spPr>
        <p:txBody>
          <a:bodyPr/>
          <a:lstStyle/>
          <a:p>
            <a:r>
              <a:rPr lang="en-CA" sz="4800" dirty="0" err="1" smtClean="0"/>
              <a:t>Laboratoire</a:t>
            </a:r>
            <a:r>
              <a:rPr lang="en-CA" sz="4800" dirty="0" smtClean="0"/>
              <a:t> 3-3C pg. 92-3</a:t>
            </a:r>
            <a:endParaRPr lang="en-CA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CA" sz="4800" i="1" dirty="0" smtClean="0"/>
              <a:t>Observation des </a:t>
            </a:r>
            <a:r>
              <a:rPr lang="en-CA" sz="4800" i="1" dirty="0" err="1" smtClean="0"/>
              <a:t>changements</a:t>
            </a:r>
            <a:r>
              <a:rPr lang="en-CA" sz="4800" i="1" dirty="0" smtClean="0"/>
              <a:t> de la </a:t>
            </a:r>
            <a:r>
              <a:rPr lang="en-CA" sz="4800" i="1" dirty="0" err="1" smtClean="0"/>
              <a:t>matière</a:t>
            </a:r>
            <a:endParaRPr lang="en-CA" sz="4800" i="1" dirty="0"/>
          </a:p>
        </p:txBody>
      </p:sp>
      <p:pic>
        <p:nvPicPr>
          <p:cNvPr id="24578" name="Picture 2" descr="http://www.wcs.edu/InFocus/Issue_3/photo_gallery/woodland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842" b="1684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err="1" smtClean="0"/>
              <a:t>Composés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643966" cy="5410200"/>
          </a:xfrm>
        </p:spPr>
        <p:txBody>
          <a:bodyPr>
            <a:normAutofit fontScale="92500"/>
          </a:bodyPr>
          <a:lstStyle/>
          <a:p>
            <a:r>
              <a:rPr lang="fr-CA" sz="4800" dirty="0" smtClean="0"/>
              <a:t>Une substance pure fait de 2 (ou plusieurs) éléments combinés dans des proportions fixes.</a:t>
            </a:r>
          </a:p>
          <a:p>
            <a:r>
              <a:rPr lang="fr-CA" sz="4800" dirty="0" smtClean="0"/>
              <a:t>Représenté par une formule chimique.</a:t>
            </a:r>
          </a:p>
          <a:p>
            <a:r>
              <a:rPr lang="fr-CA" sz="4800" dirty="0" smtClean="0"/>
              <a:t>Les éléments sont liés par des liaisons chimique.</a:t>
            </a:r>
          </a:p>
          <a:p>
            <a:r>
              <a:rPr lang="fr-CA" sz="4800" dirty="0" smtClean="0"/>
              <a:t>Liaison chimique: </a:t>
            </a:r>
            <a:r>
              <a:rPr lang="fr-CA" sz="4800" dirty="0" smtClean="0">
                <a:solidFill>
                  <a:srgbClr val="FF0000"/>
                </a:solidFill>
              </a:rPr>
              <a:t>ionique</a:t>
            </a:r>
            <a:r>
              <a:rPr lang="fr-CA" sz="4800" dirty="0" smtClean="0"/>
              <a:t> ou </a:t>
            </a:r>
            <a:r>
              <a:rPr lang="fr-CA" sz="4800" dirty="0" smtClean="0">
                <a:solidFill>
                  <a:srgbClr val="FF0000"/>
                </a:solidFill>
              </a:rPr>
              <a:t>covalente</a:t>
            </a:r>
            <a:r>
              <a:rPr lang="fr-CA" sz="4800" dirty="0" smtClean="0"/>
              <a:t>.</a:t>
            </a:r>
            <a:endParaRPr lang="fr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868478"/>
          </a:xfrm>
        </p:spPr>
        <p:txBody>
          <a:bodyPr>
            <a:normAutofit/>
          </a:bodyPr>
          <a:lstStyle/>
          <a:p>
            <a:pPr algn="ctr"/>
            <a:r>
              <a:rPr lang="fr-CA" sz="4800" dirty="0" smtClean="0"/>
              <a:t>Applications des changements chimiques</a:t>
            </a:r>
            <a:endParaRPr lang="fr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2286000"/>
            <a:ext cx="7772400" cy="4357710"/>
          </a:xfrm>
        </p:spPr>
        <p:txBody>
          <a:bodyPr>
            <a:normAutofit/>
          </a:bodyPr>
          <a:lstStyle/>
          <a:p>
            <a:r>
              <a:rPr lang="fr-CA" sz="4800" dirty="0" smtClean="0"/>
              <a:t>Utilisation de la combustion:</a:t>
            </a:r>
          </a:p>
          <a:p>
            <a:pPr lvl="1"/>
            <a:r>
              <a:rPr lang="fr-CA" sz="4600" dirty="0" smtClean="0"/>
              <a:t>La combustion relâche de grandes quantité d’énergie, qui peuvent nous donner:</a:t>
            </a:r>
          </a:p>
          <a:p>
            <a:pPr lvl="2"/>
            <a:r>
              <a:rPr lang="fr-CA" sz="4200" dirty="0" smtClean="0"/>
              <a:t>Chaleur, lumière, et de l’énergie électrique et mécanique.</a:t>
            </a:r>
            <a:endParaRPr lang="fr-CA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5889848" cy="6240756"/>
          </a:xfrm>
        </p:spPr>
        <p:txBody>
          <a:bodyPr>
            <a:normAutofit fontScale="77500" lnSpcReduction="20000"/>
          </a:bodyPr>
          <a:lstStyle/>
          <a:p>
            <a:r>
              <a:rPr lang="fr-CA" sz="4800" dirty="0" smtClean="0"/>
              <a:t>La résolution du problème de corrosion:</a:t>
            </a:r>
          </a:p>
          <a:p>
            <a:pPr>
              <a:buNone/>
            </a:pPr>
            <a:r>
              <a:rPr lang="fr-CA" sz="3600" dirty="0" smtClean="0">
                <a:solidFill>
                  <a:srgbClr val="FF0000"/>
                </a:solidFill>
              </a:rPr>
              <a:t>	(un processus où des métaux se combine avec de l’oxygène - </a:t>
            </a:r>
            <a:r>
              <a:rPr lang="fr-CA" sz="3600" dirty="0" err="1" smtClean="0">
                <a:solidFill>
                  <a:srgbClr val="FF0000"/>
                </a:solidFill>
              </a:rPr>
              <a:t>oxidation</a:t>
            </a:r>
            <a:r>
              <a:rPr lang="fr-CA" sz="36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fr-CA" sz="1000" dirty="0" smtClean="0">
              <a:solidFill>
                <a:srgbClr val="FF0000"/>
              </a:solidFill>
            </a:endParaRPr>
          </a:p>
          <a:p>
            <a:r>
              <a:rPr lang="fr-CA" sz="4800" dirty="0" smtClean="0"/>
              <a:t>On peut se servir des changements chimiques avec des produits traditionnels:</a:t>
            </a:r>
          </a:p>
          <a:p>
            <a:pPr lvl="1"/>
            <a:r>
              <a:rPr lang="fr-CA" sz="4600" dirty="0" smtClean="0"/>
              <a:t>exemples: tanné des peaux, faire de la teinture (colorant), des médicaments provenant de plantes, et préserver de la nourriture</a:t>
            </a:r>
            <a:endParaRPr lang="fr-CA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21</a:t>
            </a:fld>
            <a:endParaRPr lang="en-CA"/>
          </a:p>
        </p:txBody>
      </p:sp>
      <p:pic>
        <p:nvPicPr>
          <p:cNvPr id="3074" name="Picture 2" descr="http://earthtracks.ca/schedule/wp-content/uploads/2009/01/hide-t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764704"/>
            <a:ext cx="2076450" cy="2381250"/>
          </a:xfrm>
          <a:prstGeom prst="rect">
            <a:avLst/>
          </a:prstGeom>
          <a:noFill/>
        </p:spPr>
      </p:pic>
      <p:pic>
        <p:nvPicPr>
          <p:cNvPr id="3076" name="Picture 4" descr="http://3.bp.blogspot.com/-ardW93xkEZ8/TtBuWkZnPpI/AAAAAAAACx4/Ia-wk5aM1A8/s1600/Little%2BPeruvian%2Bgirl%2Bin%2B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132962"/>
            <a:ext cx="2267744" cy="1510051"/>
          </a:xfrm>
          <a:prstGeom prst="rect">
            <a:avLst/>
          </a:prstGeom>
          <a:noFill/>
        </p:spPr>
      </p:pic>
      <p:pic>
        <p:nvPicPr>
          <p:cNvPr id="3078" name="Picture 6" descr="http://www.bradleysmoker.co.nz/wp-content/uploads/2010/09/alaskian-salmon-hickory-cold-smok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56992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4643446"/>
            <a:ext cx="7315200" cy="1714512"/>
          </a:xfrm>
        </p:spPr>
        <p:txBody>
          <a:bodyPr/>
          <a:lstStyle/>
          <a:p>
            <a:r>
              <a:rPr lang="en-US" sz="4800" dirty="0" smtClean="0"/>
              <a:t>CORE  STSE:</a:t>
            </a:r>
            <a:br>
              <a:rPr lang="en-US" sz="4800" dirty="0" smtClean="0"/>
            </a:br>
            <a:r>
              <a:rPr lang="en-US" sz="4800" dirty="0" smtClean="0"/>
              <a:t>“</a:t>
            </a:r>
            <a:r>
              <a:rPr lang="en-US" sz="4800" i="1" dirty="0" smtClean="0"/>
              <a:t>Plastics and Modern Life”</a:t>
            </a:r>
            <a:endParaRPr lang="en-US" sz="4800" i="1" dirty="0"/>
          </a:p>
        </p:txBody>
      </p:sp>
      <p:pic>
        <p:nvPicPr>
          <p:cNvPr id="1026" name="Picture 2" descr="http://img.alibaba.com/photo/11534578/Disposables_Foam_Plastics_Paper_Food_Tray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800" b="1" dirty="0" smtClean="0"/>
              <a:t>Model de </a:t>
            </a:r>
            <a:r>
              <a:rPr lang="fr-CA" sz="4800" b="1" dirty="0" err="1" smtClean="0"/>
              <a:t>HCl</a:t>
            </a:r>
            <a:r>
              <a:rPr lang="fr-CA" sz="4800" b="1" dirty="0" smtClean="0"/>
              <a:t> (acide hydrochlorique)</a:t>
            </a:r>
            <a:endParaRPr lang="fr-CA" sz="4800" b="1" dirty="0"/>
          </a:p>
        </p:txBody>
      </p:sp>
      <p:pic>
        <p:nvPicPr>
          <p:cNvPr id="1026" name="Picture 2" descr="http://z.about.com/d/chemistry/1/0/y/c/hydrochloric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238750" cy="48482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2800" dirty="0" smtClean="0"/>
              <a:t>(2)</a:t>
            </a:r>
            <a:endParaRPr lang="en-CA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5053034"/>
          </a:xfrm>
        </p:spPr>
        <p:txBody>
          <a:bodyPr>
            <a:normAutofit fontScale="92500" lnSpcReduction="20000"/>
          </a:bodyPr>
          <a:lstStyle/>
          <a:p>
            <a:r>
              <a:rPr lang="fr-CA" sz="4800" dirty="0" smtClean="0"/>
              <a:t>Les atomes se combinent en partageant des électrons pour former des molécules.</a:t>
            </a:r>
          </a:p>
          <a:p>
            <a:r>
              <a:rPr lang="fr-CA" sz="4800" dirty="0" smtClean="0">
                <a:solidFill>
                  <a:srgbClr val="FF0000"/>
                </a:solidFill>
              </a:rPr>
              <a:t>Molécules</a:t>
            </a:r>
            <a:r>
              <a:rPr lang="fr-CA" sz="4800" dirty="0" smtClean="0"/>
              <a:t>: un groupe d’atomes liés ensembles par le partage de 1 ou 2 pairs d’électrons.</a:t>
            </a:r>
          </a:p>
          <a:p>
            <a:r>
              <a:rPr lang="fr-CA" sz="4800" dirty="0" smtClean="0"/>
              <a:t>Exemples: dioxyde de carbone (CO</a:t>
            </a:r>
            <a:r>
              <a:rPr lang="fr-CA" sz="4800" baseline="-25000" dirty="0" smtClean="0"/>
              <a:t>2</a:t>
            </a:r>
            <a:r>
              <a:rPr lang="fr-CA" sz="4800" dirty="0" smtClean="0"/>
              <a:t>)  et l’eau (H</a:t>
            </a:r>
            <a:r>
              <a:rPr lang="fr-CA" sz="4800" baseline="-25000" dirty="0" smtClean="0"/>
              <a:t>2</a:t>
            </a:r>
            <a:r>
              <a:rPr lang="fr-CA" sz="4800" dirty="0" smtClean="0"/>
              <a:t>O).</a:t>
            </a:r>
            <a:endParaRPr lang="fr-CA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Composés</a:t>
            </a:r>
            <a:r>
              <a:rPr lang="en-US" dirty="0" smtClean="0"/>
              <a:t> </a:t>
            </a:r>
            <a:r>
              <a:rPr lang="en-US" dirty="0" err="1" smtClean="0"/>
              <a:t>Covalents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sz="4800" dirty="0" smtClean="0"/>
              <a:t>Formés seulement par des non-métaux.</a:t>
            </a:r>
          </a:p>
          <a:p>
            <a:r>
              <a:rPr lang="fr-CA" sz="4800" dirty="0" smtClean="0"/>
              <a:t>Ils ne sont pas des conducteurs d’électricité.</a:t>
            </a:r>
          </a:p>
          <a:p>
            <a:r>
              <a:rPr lang="fr-CA" sz="4800" dirty="0" smtClean="0"/>
              <a:t>Peuvent être solide, liquide, ou gaz à la température de la pièce.</a:t>
            </a:r>
            <a:endParaRPr lang="fr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err="1" smtClean="0"/>
              <a:t>Méthane</a:t>
            </a:r>
            <a:r>
              <a:rPr lang="en-CA" sz="4800" b="1" dirty="0" smtClean="0"/>
              <a:t> CH</a:t>
            </a:r>
            <a:r>
              <a:rPr lang="en-CA" sz="4800" b="1" baseline="-25000" dirty="0" smtClean="0"/>
              <a:t>4</a:t>
            </a:r>
            <a:endParaRPr lang="en-CA" sz="4800" b="1" dirty="0"/>
          </a:p>
        </p:txBody>
      </p:sp>
      <p:sp>
        <p:nvSpPr>
          <p:cNvPr id="16386" name="AutoShape 2" descr="http://openlearn.open.ac.uk/file.php/3496/S154_1_018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 descr="covalent comp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22" y="1857364"/>
            <a:ext cx="8874578" cy="32416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01056" cy="1725602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Exemples</a:t>
            </a:r>
            <a:r>
              <a:rPr lang="en-US" sz="4800" dirty="0" smtClean="0"/>
              <a:t> de </a:t>
            </a:r>
            <a:r>
              <a:rPr lang="en-US" sz="4800" dirty="0" err="1" smtClean="0"/>
              <a:t>Composés</a:t>
            </a:r>
            <a:r>
              <a:rPr lang="en-US" sz="4800" dirty="0" smtClean="0"/>
              <a:t> </a:t>
            </a:r>
            <a:r>
              <a:rPr lang="en-US" sz="4800" dirty="0" err="1" smtClean="0"/>
              <a:t>Covalents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019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Sucre de table		C</a:t>
            </a:r>
            <a:r>
              <a:rPr lang="en-US" sz="4800" baseline="-25000" dirty="0" smtClean="0"/>
              <a:t>12</a:t>
            </a:r>
            <a:r>
              <a:rPr lang="en-US" sz="4800" dirty="0" smtClean="0"/>
              <a:t>H</a:t>
            </a:r>
            <a:r>
              <a:rPr lang="en-US" sz="4800" baseline="-25000" dirty="0" smtClean="0"/>
              <a:t>22</a:t>
            </a:r>
            <a:r>
              <a:rPr lang="en-US" sz="4800" dirty="0" smtClean="0"/>
              <a:t>O</a:t>
            </a:r>
            <a:r>
              <a:rPr lang="en-US" sz="4800" baseline="-25000" dirty="0" smtClean="0"/>
              <a:t>11</a:t>
            </a:r>
          </a:p>
          <a:p>
            <a:pPr>
              <a:buNone/>
            </a:pPr>
            <a:r>
              <a:rPr lang="en-US" sz="4400" dirty="0" err="1" smtClean="0"/>
              <a:t>Dioxyde</a:t>
            </a:r>
            <a:r>
              <a:rPr lang="en-US" sz="4400" dirty="0" smtClean="0"/>
              <a:t> de Carbone</a:t>
            </a:r>
            <a:r>
              <a:rPr lang="en-US" sz="4800" dirty="0" smtClean="0"/>
              <a:t>	CO</a:t>
            </a:r>
            <a:r>
              <a:rPr lang="en-US" sz="4800" baseline="-25000" dirty="0" smtClean="0"/>
              <a:t>2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Eau					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</a:p>
          <a:p>
            <a:pPr>
              <a:buNone/>
            </a:pPr>
            <a:r>
              <a:rPr lang="en-US" sz="4800" dirty="0" err="1" smtClean="0"/>
              <a:t>Méthane</a:t>
            </a:r>
            <a:r>
              <a:rPr lang="en-US" sz="4800" dirty="0" smtClean="0"/>
              <a:t>			CH</a:t>
            </a:r>
            <a:r>
              <a:rPr lang="en-US" sz="4800" baseline="-25000" dirty="0" smtClean="0"/>
              <a:t>4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4800" dirty="0" err="1" smtClean="0"/>
              <a:t>Ioniques</a:t>
            </a:r>
            <a:endParaRPr lang="en-CA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81596"/>
          </a:xfrm>
        </p:spPr>
        <p:txBody>
          <a:bodyPr>
            <a:normAutofit/>
          </a:bodyPr>
          <a:lstStyle/>
          <a:p>
            <a:r>
              <a:rPr lang="fr-CA" sz="4800" dirty="0" smtClean="0"/>
              <a:t>Les atomes gagnent ou perdent des électrons pour former des ions.</a:t>
            </a:r>
          </a:p>
          <a:p>
            <a:r>
              <a:rPr lang="fr-CA" sz="4800" dirty="0" smtClean="0"/>
              <a:t>Formés par des métaux avec des non-métaux.</a:t>
            </a:r>
            <a:endParaRPr lang="fr-CA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338242"/>
            <a:ext cx="7772400" cy="5519758"/>
          </a:xfrm>
        </p:spPr>
        <p:txBody>
          <a:bodyPr>
            <a:normAutofit fontScale="85000" lnSpcReduction="10000"/>
          </a:bodyPr>
          <a:lstStyle/>
          <a:p>
            <a:r>
              <a:rPr lang="en-CA" sz="4800" dirty="0" err="1" smtClean="0"/>
              <a:t>Tous</a:t>
            </a:r>
            <a:r>
              <a:rPr lang="en-CA" sz="4800" dirty="0" smtClean="0"/>
              <a:t> </a:t>
            </a:r>
            <a:r>
              <a:rPr lang="en-CA" sz="4800" dirty="0" err="1" smtClean="0"/>
              <a:t>sont</a:t>
            </a:r>
            <a:r>
              <a:rPr lang="en-CA" sz="4800" dirty="0" smtClean="0"/>
              <a:t> des </a:t>
            </a:r>
            <a:r>
              <a:rPr lang="en-CA" sz="4800" dirty="0" err="1" smtClean="0"/>
              <a:t>solides</a:t>
            </a:r>
            <a:r>
              <a:rPr lang="en-CA" sz="4800" dirty="0" smtClean="0"/>
              <a:t> à la </a:t>
            </a:r>
            <a:r>
              <a:rPr lang="en-CA" sz="4800" dirty="0" err="1" smtClean="0"/>
              <a:t>température</a:t>
            </a:r>
            <a:r>
              <a:rPr lang="en-CA" sz="4800" dirty="0" smtClean="0"/>
              <a:t> de la pièce.</a:t>
            </a:r>
          </a:p>
          <a:p>
            <a:r>
              <a:rPr lang="en-CA" sz="4800" dirty="0" smtClean="0"/>
              <a:t>Points de fusion et </a:t>
            </a:r>
            <a:r>
              <a:rPr lang="en-CA" sz="4800" dirty="0" err="1" smtClean="0"/>
              <a:t>d’évaporation</a:t>
            </a:r>
            <a:r>
              <a:rPr lang="en-CA" sz="4800" dirty="0" smtClean="0"/>
              <a:t> </a:t>
            </a:r>
            <a:r>
              <a:rPr lang="en-CA" sz="4800" dirty="0" err="1" smtClean="0"/>
              <a:t>élevés</a:t>
            </a:r>
            <a:r>
              <a:rPr lang="en-CA" sz="4800" dirty="0" smtClean="0"/>
              <a:t>.</a:t>
            </a:r>
          </a:p>
          <a:p>
            <a:r>
              <a:rPr lang="en-CA" sz="4800" dirty="0" err="1" smtClean="0"/>
              <a:t>Conductivité</a:t>
            </a:r>
            <a:r>
              <a:rPr lang="en-CA" sz="4800" dirty="0" smtClean="0"/>
              <a:t> </a:t>
            </a:r>
            <a:r>
              <a:rPr lang="en-CA" sz="4800" dirty="0" err="1" smtClean="0"/>
              <a:t>d’électricité</a:t>
            </a:r>
            <a:r>
              <a:rPr lang="en-CA" sz="4800" dirty="0" smtClean="0"/>
              <a:t> possible </a:t>
            </a:r>
            <a:r>
              <a:rPr lang="en-CA" sz="4800" dirty="0" err="1" smtClean="0"/>
              <a:t>quand</a:t>
            </a:r>
            <a:r>
              <a:rPr lang="en-CA" sz="4800" dirty="0" smtClean="0"/>
              <a:t> les </a:t>
            </a:r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4800" dirty="0" err="1" smtClean="0"/>
              <a:t>ioniques</a:t>
            </a:r>
            <a:r>
              <a:rPr lang="en-CA" sz="4800" dirty="0" smtClean="0"/>
              <a:t> </a:t>
            </a:r>
            <a:r>
              <a:rPr lang="en-CA" sz="4800" dirty="0" err="1" smtClean="0"/>
              <a:t>sond</a:t>
            </a:r>
            <a:r>
              <a:rPr lang="en-CA" sz="4800" dirty="0" smtClean="0"/>
              <a:t> </a:t>
            </a:r>
            <a:r>
              <a:rPr lang="en-CA" sz="4800" dirty="0" err="1" smtClean="0"/>
              <a:t>fondu</a:t>
            </a:r>
            <a:r>
              <a:rPr lang="en-CA" sz="4800" dirty="0" smtClean="0"/>
              <a:t> (melted) </a:t>
            </a:r>
            <a:r>
              <a:rPr lang="en-CA" sz="4800" dirty="0" err="1" smtClean="0"/>
              <a:t>ou</a:t>
            </a:r>
            <a:r>
              <a:rPr lang="en-CA" sz="4800" dirty="0" smtClean="0"/>
              <a:t> </a:t>
            </a:r>
            <a:r>
              <a:rPr lang="en-CA" sz="4800" dirty="0" err="1" smtClean="0"/>
              <a:t>dissous</a:t>
            </a:r>
            <a:r>
              <a:rPr lang="en-CA" sz="4800" dirty="0" smtClean="0"/>
              <a:t> </a:t>
            </a:r>
            <a:r>
              <a:rPr lang="en-CA" sz="4800" dirty="0" err="1" smtClean="0"/>
              <a:t>dans</a:t>
            </a:r>
            <a:r>
              <a:rPr lang="en-CA" sz="4800" dirty="0" smtClean="0"/>
              <a:t> de </a:t>
            </a:r>
            <a:r>
              <a:rPr lang="en-CA" sz="4800" dirty="0" err="1" smtClean="0"/>
              <a:t>l’eau</a:t>
            </a:r>
            <a:r>
              <a:rPr lang="en-CA" sz="4800" dirty="0" smtClean="0"/>
              <a:t>.</a:t>
            </a:r>
          </a:p>
          <a:p>
            <a:r>
              <a:rPr lang="en-CA" sz="4800" dirty="0" err="1" smtClean="0"/>
              <a:t>Ils</a:t>
            </a:r>
            <a:r>
              <a:rPr lang="en-CA" sz="4800" dirty="0" smtClean="0"/>
              <a:t> </a:t>
            </a:r>
            <a:r>
              <a:rPr lang="en-CA" sz="4800" dirty="0" err="1" smtClean="0"/>
              <a:t>sont</a:t>
            </a:r>
            <a:r>
              <a:rPr lang="en-CA" sz="4800" dirty="0" smtClean="0"/>
              <a:t> </a:t>
            </a:r>
            <a:r>
              <a:rPr lang="en-CA" sz="4800" dirty="0" err="1" smtClean="0"/>
              <a:t>aussi</a:t>
            </a:r>
            <a:r>
              <a:rPr lang="en-CA" sz="4800" dirty="0" smtClean="0"/>
              <a:t> </a:t>
            </a:r>
            <a:r>
              <a:rPr lang="en-CA" sz="4800" dirty="0" err="1" smtClean="0"/>
              <a:t>appellés</a:t>
            </a:r>
            <a:r>
              <a:rPr lang="en-CA" sz="4800" dirty="0" smtClean="0"/>
              <a:t> des </a:t>
            </a:r>
            <a:r>
              <a:rPr lang="en-CA" sz="4800" dirty="0" err="1" smtClean="0"/>
              <a:t>sels</a:t>
            </a:r>
            <a:r>
              <a:rPr lang="en-CA" sz="4800" dirty="0" smtClean="0"/>
              <a:t> (salts).</a:t>
            </a:r>
            <a:endParaRPr lang="en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6434-F3DD-49CD-88A3-8A3C690D4924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CA" sz="4800" dirty="0" err="1" smtClean="0"/>
              <a:t>Composés</a:t>
            </a:r>
            <a:r>
              <a:rPr lang="en-CA" sz="4800" dirty="0" smtClean="0"/>
              <a:t> </a:t>
            </a:r>
            <a:r>
              <a:rPr lang="en-CA" sz="4800" dirty="0" err="1" smtClean="0"/>
              <a:t>Ioniques</a:t>
            </a:r>
            <a:r>
              <a:rPr lang="en-CA" sz="4800" dirty="0" smtClean="0"/>
              <a:t> </a:t>
            </a:r>
            <a:r>
              <a:rPr lang="en-CA" sz="2800" dirty="0" smtClean="0"/>
              <a:t>(2)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2524</TotalTime>
  <Words>523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Perpetua</vt:lpstr>
      <vt:lpstr>Wingdings 2</vt:lpstr>
      <vt:lpstr>Equity</vt:lpstr>
      <vt:lpstr>Sciences 9:  Unité 1: Atomes, Éléments, et Composés</vt:lpstr>
      <vt:lpstr>Composés</vt:lpstr>
      <vt:lpstr>Model de HCl (acide hydrochlorique)</vt:lpstr>
      <vt:lpstr>Composés (2)</vt:lpstr>
      <vt:lpstr>Composés Covalents</vt:lpstr>
      <vt:lpstr>Méthane CH4</vt:lpstr>
      <vt:lpstr>Exemples de Composés Covalents</vt:lpstr>
      <vt:lpstr>Composés Ioniques</vt:lpstr>
      <vt:lpstr>Composés Ioniques (2)</vt:lpstr>
      <vt:lpstr>Exemples de Composés</vt:lpstr>
      <vt:lpstr>Le nom d’un Composé</vt:lpstr>
      <vt:lpstr>Règles pour nommer les composés</vt:lpstr>
      <vt:lpstr>Changements Physiques &amp; Chimiques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Laboratoire 3-3C pg. 92-3</vt:lpstr>
      <vt:lpstr>Applications des changements chimiques</vt:lpstr>
      <vt:lpstr>PowerPoint Presentation</vt:lpstr>
      <vt:lpstr>CORE  STSE: “Plastics and Modern Life”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Science: Unit 1 Atoms, Elements, and Compounds</dc:title>
  <dc:creator>Loriann</dc:creator>
  <cp:lastModifiedBy>Raphael Soucy</cp:lastModifiedBy>
  <cp:revision>50</cp:revision>
  <cp:lastPrinted>2018-01-12T17:11:53Z</cp:lastPrinted>
  <dcterms:created xsi:type="dcterms:W3CDTF">2009-08-12T15:55:10Z</dcterms:created>
  <dcterms:modified xsi:type="dcterms:W3CDTF">2018-01-12T17:51:26Z</dcterms:modified>
</cp:coreProperties>
</file>