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95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1" r:id="rId18"/>
    <p:sldId id="286" r:id="rId19"/>
    <p:sldId id="288" r:id="rId20"/>
    <p:sldId id="272" r:id="rId21"/>
    <p:sldId id="289" r:id="rId22"/>
    <p:sldId id="285" r:id="rId23"/>
    <p:sldId id="297" r:id="rId24"/>
    <p:sldId id="273" r:id="rId25"/>
    <p:sldId id="274" r:id="rId26"/>
    <p:sldId id="290" r:id="rId27"/>
    <p:sldId id="275" r:id="rId28"/>
    <p:sldId id="276" r:id="rId29"/>
    <p:sldId id="277" r:id="rId30"/>
    <p:sldId id="278" r:id="rId31"/>
    <p:sldId id="279" r:id="rId32"/>
    <p:sldId id="280" r:id="rId33"/>
    <p:sldId id="287" r:id="rId34"/>
    <p:sldId id="291" r:id="rId35"/>
    <p:sldId id="292" r:id="rId36"/>
    <p:sldId id="281" r:id="rId37"/>
    <p:sldId id="282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91AE6DC-BDEE-4409-B712-A37CA7B01B42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1848CF0-EB39-4EE8-B201-8AEB262DED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7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7A284AC-A3F2-4062-A083-963BAB60C6FB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3DE2EED-688C-4AE6-A5F2-5D9C6F9532D9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54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1DD6-CB1E-4F87-8B50-00CFE4F63683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B7F1-F112-4BFE-A8A4-7EBCFD414B3D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D980-F913-4E8B-BD60-FB55F8DA6A30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EAC-E6A7-4781-B211-634B0CBFCE58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3B4C-8A80-4D1A-BA47-19EC81EED2BC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4025-6180-4541-A574-92A6A754EA9C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8106-03F5-495B-8513-3BC18EA74300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3E7-CC91-44D3-A733-045FE90200B7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2F31-4DBF-478C-B7FB-F14403CA8078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5963-4D37-4A7A-9A13-54C9A826E345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3DA7-8DF3-4FE0-A838-A285ADBE145F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347E42-C3AD-40F9-A30B-40BFD6F6420F}" type="datetime1">
              <a:rPr lang="en-US" smtClean="0"/>
              <a:pPr/>
              <a:t>11/16/2017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5B260E-0A3A-4554-B402-7BB64C08FDC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xVk7t9dLg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youtube.com/watch?v=XYbOSmYme6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585922"/>
          </a:xfrm>
        </p:spPr>
        <p:txBody>
          <a:bodyPr>
            <a:normAutofit fontScale="85000" lnSpcReduction="10000"/>
          </a:bodyPr>
          <a:lstStyle/>
          <a:p>
            <a:r>
              <a:rPr lang="fr-CA" sz="5400" b="1" dirty="0" smtClean="0">
                <a:latin typeface="Comic Sans MS" pitchFamily="66" charset="0"/>
              </a:rPr>
              <a:t>Unité 1</a:t>
            </a:r>
            <a:r>
              <a:rPr lang="fr-CA" sz="5400" dirty="0" smtClean="0">
                <a:latin typeface="Comic Sans MS" pitchFamily="66" charset="0"/>
              </a:rPr>
              <a:t>: Atomes, Éléments, et Composés</a:t>
            </a:r>
            <a:endParaRPr lang="fr-CA" sz="54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Comic Sans MS" pitchFamily="66" charset="0"/>
              </a:rPr>
              <a:t>Sciences Gr. 9 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smtClean="0">
                <a:latin typeface="Comic Sans MS" pitchFamily="66" charset="0"/>
              </a:rPr>
              <a:t>Les contours des </a:t>
            </a:r>
            <a:r>
              <a:rPr lang="en-CA" sz="4800" dirty="0" err="1" smtClean="0">
                <a:latin typeface="Comic Sans MS" pitchFamily="66" charset="0"/>
              </a:rPr>
              <a:t>symboles</a:t>
            </a:r>
            <a:r>
              <a:rPr lang="en-CA" sz="4800" dirty="0" smtClean="0">
                <a:latin typeface="Comic Sans MS" pitchFamily="66" charset="0"/>
              </a:rPr>
              <a:t>... </a:t>
            </a:r>
            <a:r>
              <a:rPr lang="en-CA" dirty="0" smtClean="0">
                <a:latin typeface="Comic Sans MS" pitchFamily="66" charset="0"/>
              </a:rPr>
              <a:t>Page 12</a:t>
            </a:r>
            <a:endParaRPr lang="en-CA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800" dirty="0" err="1" smtClean="0">
                <a:latin typeface="Comic Sans MS" pitchFamily="66" charset="0"/>
              </a:rPr>
              <a:t>Dangereux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i="1" dirty="0" err="1" smtClean="0">
                <a:solidFill>
                  <a:srgbClr val="FF0000"/>
                </a:solidFill>
                <a:latin typeface="Comic Sans MS" pitchFamily="66" charset="0"/>
              </a:rPr>
              <a:t>Contenant</a:t>
            </a:r>
            <a:endParaRPr lang="en-CA" sz="4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800" dirty="0" err="1" smtClean="0">
                <a:latin typeface="Comic Sans MS" pitchFamily="66" charset="0"/>
              </a:rPr>
              <a:t>Dangereux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i="1" dirty="0" err="1" smtClean="0">
                <a:solidFill>
                  <a:srgbClr val="FF0000"/>
                </a:solidFill>
                <a:latin typeface="Comic Sans MS" pitchFamily="66" charset="0"/>
              </a:rPr>
              <a:t>Produit</a:t>
            </a:r>
            <a:endParaRPr lang="en-CA" sz="4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373380" y="3034002"/>
            <a:ext cx="1500198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78" y="3576840"/>
            <a:ext cx="2009152" cy="27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20" y="3805555"/>
            <a:ext cx="3431215" cy="2382416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7609345" y="2211474"/>
            <a:ext cx="1201336" cy="142591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smtClean="0">
                <a:latin typeface="Comic Sans MS" pitchFamily="66" charset="0"/>
              </a:rPr>
              <a:t>L’étude de la matière</a:t>
            </a:r>
            <a:endParaRPr lang="fr-CA" sz="540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97424"/>
          </a:xfrm>
        </p:spPr>
        <p:txBody>
          <a:bodyPr>
            <a:normAutofit fontScale="77500" lnSpcReduction="20000"/>
          </a:bodyPr>
          <a:lstStyle/>
          <a:p>
            <a:r>
              <a:rPr lang="fr-CA" sz="4800" dirty="0" smtClean="0">
                <a:latin typeface="Comic Sans MS" pitchFamily="66" charset="0"/>
              </a:rPr>
              <a:t>La matière est tout ce qui possède une </a:t>
            </a:r>
            <a:r>
              <a:rPr lang="fr-CA" sz="4800" dirty="0" smtClean="0">
                <a:solidFill>
                  <a:srgbClr val="FF0000"/>
                </a:solidFill>
                <a:latin typeface="Comic Sans MS" pitchFamily="66" charset="0"/>
              </a:rPr>
              <a:t>masse </a:t>
            </a:r>
            <a:r>
              <a:rPr lang="fr-CA" sz="4800" dirty="0" smtClean="0">
                <a:latin typeface="Comic Sans MS" pitchFamily="66" charset="0"/>
              </a:rPr>
              <a:t>et un </a:t>
            </a:r>
            <a:r>
              <a:rPr lang="fr-CA" sz="4800" dirty="0" smtClean="0">
                <a:solidFill>
                  <a:srgbClr val="FF0000"/>
                </a:solidFill>
                <a:latin typeface="Comic Sans MS" pitchFamily="66" charset="0"/>
              </a:rPr>
              <a:t>volume</a:t>
            </a:r>
            <a:r>
              <a:rPr lang="fr-CA" sz="4800" dirty="0" smtClean="0">
                <a:latin typeface="Comic Sans MS" pitchFamily="66" charset="0"/>
              </a:rPr>
              <a:t>.</a:t>
            </a:r>
          </a:p>
          <a:p>
            <a:endParaRPr lang="fr-CA" sz="10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La masse est la quantité de matière dans une substance ou un objet. </a:t>
            </a:r>
          </a:p>
          <a:p>
            <a:endParaRPr lang="fr-CA" sz="10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Le volume est l’espace qu’une substance ou un </a:t>
            </a:r>
            <a:r>
              <a:rPr lang="fr-CA" sz="4800" dirty="0" err="1" smtClean="0">
                <a:latin typeface="Comic Sans MS" pitchFamily="66" charset="0"/>
              </a:rPr>
              <a:t>object</a:t>
            </a:r>
            <a:r>
              <a:rPr lang="fr-CA" sz="4800" dirty="0" smtClean="0">
                <a:latin typeface="Comic Sans MS" pitchFamily="66" charset="0"/>
              </a:rPr>
              <a:t> occupe.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834064" cy="4391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La matière est fait d’</a:t>
            </a:r>
            <a:r>
              <a:rPr lang="fr-CA" sz="3600" dirty="0" smtClean="0">
                <a:solidFill>
                  <a:srgbClr val="FF0000"/>
                </a:solidFill>
                <a:latin typeface="Comic Sans MS" pitchFamily="66" charset="0"/>
              </a:rPr>
              <a:t>éléments</a:t>
            </a:r>
            <a:r>
              <a:rPr lang="fr-CA" sz="3600" dirty="0" smtClean="0">
                <a:latin typeface="Comic Sans MS" pitchFamily="66" charset="0"/>
              </a:rPr>
              <a:t>.</a:t>
            </a:r>
          </a:p>
          <a:p>
            <a:endParaRPr lang="fr-CA" sz="8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Les éléments sont des substances qui contiennent qu’un type de matière et qui ne peux pas être brisé ou séparé en une substance plus simple</a:t>
            </a:r>
            <a:r>
              <a:rPr lang="fr-CA" sz="3600" dirty="0" smtClean="0"/>
              <a:t>.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fr-CA" sz="5400" dirty="0" smtClean="0">
                <a:latin typeface="Comic Sans MS" pitchFamily="66" charset="0"/>
              </a:rPr>
              <a:t>L’étude de la matière </a:t>
            </a:r>
            <a:r>
              <a:rPr lang="fr-CA" sz="2700" dirty="0" smtClean="0">
                <a:latin typeface="Comic Sans MS" pitchFamily="66" charset="0"/>
              </a:rPr>
              <a:t>(2)</a:t>
            </a:r>
            <a:endParaRPr lang="fr-CA" sz="27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iki.scienceamusante.net/images/f/f4/Tableau_periodique_des_elements_version_simplif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2288" cy="604867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>
            <a:normAutofit/>
          </a:bodyPr>
          <a:lstStyle/>
          <a:p>
            <a:r>
              <a:rPr lang="en-CA" sz="4800" dirty="0" smtClean="0">
                <a:latin typeface="Comic Sans MS" pitchFamily="66" charset="0"/>
              </a:rPr>
              <a:t>Description de la </a:t>
            </a:r>
            <a:r>
              <a:rPr lang="en-CA" sz="4800" b="1" dirty="0" err="1" smtClean="0">
                <a:latin typeface="Comic Sans MS" pitchFamily="66" charset="0"/>
              </a:rPr>
              <a:t>matière</a:t>
            </a:r>
            <a:endParaRPr lang="en-CA" sz="4800" b="1" dirty="0">
              <a:latin typeface="Comic Sans MS" pitchFamily="66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9592" y="1052736"/>
            <a:ext cx="7729566" cy="762000"/>
          </a:xfrm>
        </p:spPr>
        <p:txBody>
          <a:bodyPr/>
          <a:lstStyle/>
          <a:p>
            <a:r>
              <a:rPr lang="en-CA" sz="4000" dirty="0" smtClean="0">
                <a:latin typeface="Comic Sans MS" pitchFamily="66" charset="0"/>
              </a:rPr>
              <a:t>1. </a:t>
            </a:r>
            <a:r>
              <a:rPr lang="en-CA" sz="4000" dirty="0" err="1" smtClean="0">
                <a:latin typeface="Comic Sans MS" pitchFamily="66" charset="0"/>
              </a:rPr>
              <a:t>Propriétés</a:t>
            </a:r>
            <a:r>
              <a:rPr lang="en-CA" sz="4000" dirty="0" smtClean="0">
                <a:latin typeface="Comic Sans MS" pitchFamily="66" charset="0"/>
              </a:rPr>
              <a:t> </a:t>
            </a:r>
            <a:r>
              <a:rPr lang="en-CA" sz="4000" b="0" dirty="0" smtClean="0">
                <a:latin typeface="Comic Sans MS" pitchFamily="66" charset="0"/>
              </a:rPr>
              <a:t>physiques</a:t>
            </a:r>
            <a:r>
              <a:rPr lang="en-CA" sz="4000" dirty="0" smtClean="0">
                <a:latin typeface="Comic Sans MS" pitchFamily="66" charset="0"/>
              </a:rPr>
              <a:t> </a:t>
            </a:r>
            <a:r>
              <a:rPr lang="en-CA" sz="4000" i="1" dirty="0" smtClean="0">
                <a:latin typeface="Comic Sans MS" pitchFamily="66" charset="0"/>
              </a:rPr>
              <a:t>p.18 </a:t>
            </a:r>
            <a:endParaRPr lang="en-CA" sz="4000" i="1" dirty="0">
              <a:latin typeface="Comic Sans MS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5536" y="2247900"/>
            <a:ext cx="6192688" cy="4324372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Caractéristiques de la matière que l’on peut observer ou mesurer. </a:t>
            </a:r>
          </a:p>
          <a:p>
            <a:endParaRPr lang="fr-CA" sz="8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Peut être qualitatives (observées) ou quantitatives (mesurées). </a:t>
            </a:r>
          </a:p>
          <a:p>
            <a:endParaRPr lang="fr-CA" sz="3600" dirty="0" smtClean="0"/>
          </a:p>
          <a:p>
            <a:endParaRPr lang="fr-CA" sz="36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27650" name="Picture 2" descr="http://www.h2o4u.org/education/story/images/3for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3067050" cy="1619251"/>
          </a:xfrm>
          <a:prstGeom prst="rect">
            <a:avLst/>
          </a:prstGeom>
          <a:noFill/>
        </p:spPr>
      </p:pic>
      <p:pic>
        <p:nvPicPr>
          <p:cNvPr id="27652" name="Picture 4" descr="http://box359.listingfactoryhosting.org/users/13017b80a63a203e16/eBayAuctions/lpcomsatwaitinguk/images/weight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3336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sical proper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052736"/>
            <a:ext cx="3765329" cy="3580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Couleur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Malléabilité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Lustre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Conductivité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Point d’ébullition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Texture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Magnétisme</a:t>
            </a:r>
          </a:p>
          <a:p>
            <a:pPr>
              <a:buFont typeface="Arial" pitchFamily="34" charset="0"/>
              <a:buChar char="•"/>
            </a:pPr>
            <a:r>
              <a:rPr lang="fr-CA" sz="3600" dirty="0" smtClean="0">
                <a:latin typeface="Comic Sans MS" pitchFamily="66" charset="0"/>
              </a:rPr>
              <a:t>Densité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39552" y="188640"/>
            <a:ext cx="8208912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</a:t>
            </a:r>
            <a:r>
              <a:rPr kumimoji="0" lang="en-C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Propriétés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physiques </a:t>
            </a:r>
            <a:r>
              <a:rPr kumimoji="0" lang="en-C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p.18 </a:t>
            </a: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(2)</a:t>
            </a:r>
            <a:r>
              <a:rPr kumimoji="0" lang="en-C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CA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6626" name="Picture 2" descr="http://www.doblu.com/wp-content/uploads/2010/06/lotrrotk25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97152"/>
            <a:ext cx="3058816" cy="1720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media.mercola.com/Assets/images/bath-care/toxic-chem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2493806" cy="2073797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357166"/>
            <a:ext cx="8072494" cy="762000"/>
          </a:xfrm>
        </p:spPr>
        <p:txBody>
          <a:bodyPr/>
          <a:lstStyle/>
          <a:p>
            <a:r>
              <a:rPr lang="en-CA" sz="4000" dirty="0" smtClean="0">
                <a:latin typeface="Comic Sans MS" pitchFamily="66" charset="0"/>
              </a:rPr>
              <a:t>2. </a:t>
            </a:r>
            <a:r>
              <a:rPr lang="en-CA" sz="4000" dirty="0" err="1" smtClean="0">
                <a:latin typeface="Comic Sans MS" pitchFamily="66" charset="0"/>
              </a:rPr>
              <a:t>Propriétés</a:t>
            </a:r>
            <a:r>
              <a:rPr lang="en-CA" sz="4000" dirty="0" smtClean="0">
                <a:latin typeface="Comic Sans MS" pitchFamily="66" charset="0"/>
              </a:rPr>
              <a:t> </a:t>
            </a:r>
            <a:r>
              <a:rPr lang="en-CA" sz="4000" b="0" dirty="0" err="1" smtClean="0">
                <a:latin typeface="Comic Sans MS" pitchFamily="66" charset="0"/>
              </a:rPr>
              <a:t>chimiques</a:t>
            </a:r>
            <a:r>
              <a:rPr lang="en-CA" sz="4000" dirty="0" smtClean="0">
                <a:latin typeface="Comic Sans MS" pitchFamily="66" charset="0"/>
              </a:rPr>
              <a:t> </a:t>
            </a:r>
            <a:r>
              <a:rPr lang="en-CA" sz="4000" i="1" dirty="0" smtClean="0">
                <a:latin typeface="Comic Sans MS" pitchFamily="66" charset="0"/>
              </a:rPr>
              <a:t>p.19</a:t>
            </a:r>
            <a:endParaRPr lang="en-CA" sz="4000" i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85786" y="1285860"/>
            <a:ext cx="7818662" cy="4375388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Observée quand une substance réagit avec une autre substance.</a:t>
            </a:r>
          </a:p>
          <a:p>
            <a:endParaRPr lang="fr-CA" sz="8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Détermine l’utilité d’une  substance;</a:t>
            </a:r>
          </a:p>
          <a:p>
            <a:pPr lvl="1"/>
            <a:r>
              <a:rPr lang="en-CA" sz="3400" dirty="0" err="1" smtClean="0"/>
              <a:t>Réactivité</a:t>
            </a:r>
            <a:endParaRPr lang="en-CA" sz="3400" dirty="0" smtClean="0"/>
          </a:p>
          <a:p>
            <a:pPr lvl="1"/>
            <a:r>
              <a:rPr lang="en-CA" sz="3400" dirty="0" err="1" smtClean="0"/>
              <a:t>Combustibilité</a:t>
            </a:r>
            <a:endParaRPr lang="en-CA" sz="3400" dirty="0" smtClean="0"/>
          </a:p>
          <a:p>
            <a:pPr lvl="1"/>
            <a:r>
              <a:rPr lang="en-CA" sz="3400" dirty="0" err="1" smtClean="0"/>
              <a:t>Toxicité</a:t>
            </a:r>
            <a:r>
              <a:rPr lang="en-CA" sz="3400" dirty="0" smtClean="0"/>
              <a:t> </a:t>
            </a:r>
            <a:endParaRPr lang="fr-CA" sz="3400" dirty="0" smtClean="0"/>
          </a:p>
          <a:p>
            <a:pPr>
              <a:buNone/>
            </a:pPr>
            <a:endParaRPr lang="fr-CA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8" name="Picture 7" descr="chemical re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89040"/>
            <a:ext cx="2006347" cy="1981638"/>
          </a:xfrm>
          <a:prstGeom prst="rect">
            <a:avLst/>
          </a:prstGeom>
        </p:spPr>
      </p:pic>
      <p:pic>
        <p:nvPicPr>
          <p:cNvPr id="25602" name="Picture 2" descr="http://upload.wikimedia.org/wikipedia/commons/c/c7/Yodogawa-Fireworks-20080809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2564904"/>
            <a:ext cx="1417613" cy="212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900550"/>
            <a:ext cx="7801004" cy="522288"/>
          </a:xfrm>
        </p:spPr>
        <p:txBody>
          <a:bodyPr/>
          <a:lstStyle/>
          <a:p>
            <a:r>
              <a:rPr lang="en-CA" sz="4000" dirty="0" err="1" smtClean="0">
                <a:latin typeface="Comic Sans MS" pitchFamily="66" charset="0"/>
              </a:rPr>
              <a:t>Laboratoire</a:t>
            </a:r>
            <a:r>
              <a:rPr lang="en-CA" sz="4000" dirty="0" smtClean="0">
                <a:latin typeface="Comic Sans MS" pitchFamily="66" charset="0"/>
              </a:rPr>
              <a:t> principal </a:t>
            </a:r>
            <a:r>
              <a:rPr lang="en-CA" sz="3200" dirty="0" smtClean="0">
                <a:latin typeface="Comic Sans MS" pitchFamily="66" charset="0"/>
              </a:rPr>
              <a:t>1-2C pg. 20</a:t>
            </a:r>
            <a:endParaRPr lang="en-CA" sz="3200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8286776" cy="685800"/>
          </a:xfrm>
        </p:spPr>
        <p:txBody>
          <a:bodyPr>
            <a:noAutofit/>
          </a:bodyPr>
          <a:lstStyle/>
          <a:p>
            <a:r>
              <a:rPr lang="en-CA" sz="3600" i="1" dirty="0" smtClean="0">
                <a:latin typeface="Comic Sans MS" pitchFamily="66" charset="0"/>
              </a:rPr>
              <a:t>Les </a:t>
            </a:r>
            <a:r>
              <a:rPr lang="en-CA" sz="3600" i="1" dirty="0" err="1" smtClean="0">
                <a:latin typeface="Comic Sans MS" pitchFamily="66" charset="0"/>
              </a:rPr>
              <a:t>propriétés</a:t>
            </a:r>
            <a:r>
              <a:rPr lang="en-CA" sz="3600" i="1" dirty="0" smtClean="0">
                <a:latin typeface="Comic Sans MS" pitchFamily="66" charset="0"/>
              </a:rPr>
              <a:t> physiques et </a:t>
            </a:r>
            <a:r>
              <a:rPr lang="en-CA" sz="3600" i="1" dirty="0" err="1" smtClean="0">
                <a:latin typeface="Comic Sans MS" pitchFamily="66" charset="0"/>
              </a:rPr>
              <a:t>chimiques</a:t>
            </a:r>
            <a:endParaRPr lang="en-CA" sz="3600" i="1" dirty="0">
              <a:latin typeface="Comic Sans MS" pitchFamily="66" charset="0"/>
            </a:endParaRPr>
          </a:p>
        </p:txBody>
      </p:sp>
      <p:pic>
        <p:nvPicPr>
          <p:cNvPr id="24580" name="Picture 4" descr="http://www.champaignschools.org/science/images/kidchemistr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550" b="2455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Théorie</a:t>
            </a:r>
            <a:r>
              <a:rPr lang="en-US" sz="4800" dirty="0" smtClean="0">
                <a:latin typeface="Comic Sans MS" pitchFamily="66" charset="0"/>
              </a:rPr>
              <a:t> vs. </a:t>
            </a:r>
            <a:r>
              <a:rPr lang="en-US" sz="4800" dirty="0" err="1" smtClean="0">
                <a:latin typeface="Comic Sans MS" pitchFamily="66" charset="0"/>
              </a:rPr>
              <a:t>Loi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fr-CA" sz="4800" dirty="0" smtClean="0">
                <a:latin typeface="Comic Sans MS" pitchFamily="66" charset="0"/>
              </a:rPr>
              <a:t>Une loi est </a:t>
            </a:r>
            <a:r>
              <a:rPr lang="fr-CA" sz="4800" u="sng" dirty="0" smtClean="0">
                <a:latin typeface="Comic Sans MS" pitchFamily="66" charset="0"/>
              </a:rPr>
              <a:t>prouver</a:t>
            </a:r>
            <a:r>
              <a:rPr lang="fr-CA" sz="4800" dirty="0" smtClean="0">
                <a:latin typeface="Comic Sans MS" pitchFamily="66" charset="0"/>
              </a:rPr>
              <a:t> par beaucoup plus d’évidence qu’une théorie.</a:t>
            </a:r>
          </a:p>
          <a:p>
            <a:endParaRPr lang="fr-CA" sz="11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La plupart des lois sont supportés par des preuves obtenues par </a:t>
            </a:r>
            <a:r>
              <a:rPr lang="fr-CA" sz="4800" u="sng" dirty="0" smtClean="0">
                <a:latin typeface="Comic Sans MS" pitchFamily="66" charset="0"/>
              </a:rPr>
              <a:t>plusieurs expériences</a:t>
            </a:r>
            <a:r>
              <a:rPr lang="fr-CA" sz="4800" dirty="0" smtClean="0">
                <a:latin typeface="Comic Sans MS" pitchFamily="66" charset="0"/>
              </a:rPr>
              <a:t> scientifiques.</a:t>
            </a:r>
          </a:p>
          <a:p>
            <a:endParaRPr lang="fr-CA" sz="11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Les théories peuvent </a:t>
            </a:r>
            <a:r>
              <a:rPr lang="fr-CA" sz="4800" u="sng" dirty="0" smtClean="0">
                <a:latin typeface="Comic Sans MS" pitchFamily="66" charset="0"/>
              </a:rPr>
              <a:t>changer</a:t>
            </a:r>
            <a:r>
              <a:rPr lang="fr-CA" sz="4800" dirty="0" smtClean="0">
                <a:latin typeface="Comic Sans MS" pitchFamily="66" charset="0"/>
              </a:rPr>
              <a:t> ou être </a:t>
            </a:r>
            <a:r>
              <a:rPr lang="fr-CA" sz="4800" u="sng" dirty="0" smtClean="0">
                <a:latin typeface="Comic Sans MS" pitchFamily="66" charset="0"/>
              </a:rPr>
              <a:t>modifier</a:t>
            </a:r>
            <a:r>
              <a:rPr lang="fr-CA" sz="4800" dirty="0" smtClean="0">
                <a:latin typeface="Comic Sans MS" pitchFamily="66" charset="0"/>
              </a:rPr>
              <a:t>.</a:t>
            </a:r>
          </a:p>
          <a:p>
            <a:endParaRPr lang="fr-CA" sz="1300" dirty="0" smtClean="0">
              <a:latin typeface="Comic Sans MS" pitchFamily="66" charset="0"/>
            </a:endParaRPr>
          </a:p>
          <a:p>
            <a:r>
              <a:rPr lang="fr-CA" sz="4800" dirty="0" smtClean="0">
                <a:latin typeface="Comic Sans MS" pitchFamily="66" charset="0"/>
              </a:rPr>
              <a:t>Les lois changent </a:t>
            </a:r>
            <a:r>
              <a:rPr lang="fr-CA" sz="4800" u="sng" dirty="0" smtClean="0">
                <a:latin typeface="Comic Sans MS" pitchFamily="66" charset="0"/>
              </a:rPr>
              <a:t>rarement</a:t>
            </a:r>
            <a:r>
              <a:rPr lang="fr-CA" sz="4800" dirty="0" smtClean="0">
                <a:latin typeface="Comic Sans MS" pitchFamily="66" charset="0"/>
              </a:rPr>
              <a:t>.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Théorie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atomique</a:t>
            </a:r>
            <a:r>
              <a:rPr lang="en-US" dirty="0" smtClean="0">
                <a:latin typeface="Comic Sans MS" pitchFamily="66" charset="0"/>
              </a:rPr>
              <a:t>…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7800"/>
            <a:ext cx="8136904" cy="49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7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992888" cy="2371740"/>
          </a:xfrm>
        </p:spPr>
        <p:txBody>
          <a:bodyPr>
            <a:noAutofit/>
          </a:bodyPr>
          <a:lstStyle/>
          <a:p>
            <a:r>
              <a:rPr lang="en-CA" sz="3600" b="1" dirty="0" err="1" smtClean="0">
                <a:latin typeface="Comic Sans MS" pitchFamily="66" charset="0"/>
              </a:rPr>
              <a:t>Chapitre</a:t>
            </a:r>
            <a:r>
              <a:rPr lang="en-CA" sz="3600" b="1" dirty="0" smtClean="0">
                <a:latin typeface="Comic Sans MS" pitchFamily="66" charset="0"/>
              </a:rPr>
              <a:t> 1: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i="1" dirty="0" err="1" smtClean="0">
                <a:latin typeface="Comic Sans MS" pitchFamily="66" charset="0"/>
              </a:rPr>
              <a:t>Théorie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i="1" dirty="0" err="1" smtClean="0">
                <a:latin typeface="Comic Sans MS" pitchFamily="66" charset="0"/>
              </a:rPr>
              <a:t>Atomique</a:t>
            </a:r>
            <a:r>
              <a:rPr lang="en-CA" sz="3600" i="1" dirty="0" smtClean="0">
                <a:latin typeface="Comic Sans MS" pitchFamily="66" charset="0"/>
              </a:rPr>
              <a:t> et </a:t>
            </a:r>
            <a:r>
              <a:rPr lang="en-CA" sz="3600" i="1" dirty="0" err="1" smtClean="0">
                <a:latin typeface="Comic Sans MS" pitchFamily="66" charset="0"/>
              </a:rPr>
              <a:t>l’explication</a:t>
            </a:r>
            <a:r>
              <a:rPr lang="en-CA" sz="3600" i="1" dirty="0" smtClean="0">
                <a:latin typeface="Comic Sans MS" pitchFamily="66" charset="0"/>
              </a:rPr>
              <a:t> de la composition et le </a:t>
            </a:r>
            <a:r>
              <a:rPr lang="en-CA" sz="3600" i="1" dirty="0" err="1" smtClean="0">
                <a:latin typeface="Comic Sans MS" pitchFamily="66" charset="0"/>
              </a:rPr>
              <a:t>comportement</a:t>
            </a:r>
            <a:r>
              <a:rPr lang="en-CA" sz="3600" i="1" dirty="0" smtClean="0">
                <a:latin typeface="Comic Sans MS" pitchFamily="66" charset="0"/>
              </a:rPr>
              <a:t> de la </a:t>
            </a:r>
            <a:r>
              <a:rPr lang="en-CA" sz="3600" i="1" dirty="0" err="1" smtClean="0">
                <a:latin typeface="Comic Sans MS" pitchFamily="66" charset="0"/>
              </a:rPr>
              <a:t>matière</a:t>
            </a:r>
            <a:r>
              <a:rPr lang="en-CA" sz="3600" i="1" dirty="0" smtClean="0">
                <a:latin typeface="Comic Sans MS" pitchFamily="66" charset="0"/>
              </a:rPr>
              <a:t>.</a:t>
            </a:r>
            <a:endParaRPr lang="en-CA" sz="3600" i="1" dirty="0"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Comic Sans MS" pitchFamily="66" charset="0"/>
              </a:rPr>
              <a:t>Sciences Gr.9 ... </a:t>
            </a:r>
            <a:r>
              <a:rPr lang="en-CA" sz="5400" dirty="0" err="1" smtClean="0">
                <a:latin typeface="Comic Sans MS" pitchFamily="66" charset="0"/>
              </a:rPr>
              <a:t>Unité</a:t>
            </a:r>
            <a:r>
              <a:rPr lang="en-CA" sz="5400" dirty="0" smtClean="0">
                <a:latin typeface="Comic Sans MS" pitchFamily="66" charset="0"/>
              </a:rPr>
              <a:t> 1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Théorie</a:t>
            </a:r>
            <a:r>
              <a:rPr lang="en-US" sz="5400" dirty="0" smtClean="0">
                <a:latin typeface="Comic Sans MS" pitchFamily="66" charset="0"/>
              </a:rPr>
              <a:t> </a:t>
            </a:r>
            <a:r>
              <a:rPr lang="en-US" sz="5400" dirty="0" err="1" smtClean="0">
                <a:latin typeface="Comic Sans MS" pitchFamily="66" charset="0"/>
              </a:rPr>
              <a:t>atomique</a:t>
            </a:r>
            <a:r>
              <a:rPr lang="en-US" sz="5400" dirty="0" smtClean="0">
                <a:latin typeface="Comic Sans MS" pitchFamily="66" charset="0"/>
              </a:rPr>
              <a:t>…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13984" cy="5005536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Décrit le </a:t>
            </a:r>
            <a:r>
              <a:rPr lang="fr-CA" sz="3600" u="sng" dirty="0" smtClean="0">
                <a:latin typeface="Comic Sans MS" pitchFamily="66" charset="0"/>
              </a:rPr>
              <a:t>comportement</a:t>
            </a:r>
            <a:r>
              <a:rPr lang="fr-CA" sz="3600" dirty="0" smtClean="0">
                <a:latin typeface="Comic Sans MS" pitchFamily="66" charset="0"/>
              </a:rPr>
              <a:t> de la </a:t>
            </a:r>
            <a:r>
              <a:rPr lang="fr-CA" sz="3600" u="sng" dirty="0" smtClean="0">
                <a:latin typeface="Comic Sans MS" pitchFamily="66" charset="0"/>
              </a:rPr>
              <a:t>matière</a:t>
            </a:r>
            <a:r>
              <a:rPr lang="fr-CA" sz="3600" dirty="0" smtClean="0">
                <a:latin typeface="Comic Sans MS" pitchFamily="66" charset="0"/>
              </a:rPr>
              <a:t>.</a:t>
            </a:r>
          </a:p>
          <a:p>
            <a:endParaRPr lang="fr-CA" sz="5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Cette théorie a été modifiée à plusieurs reprises: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En raison de nouvelles découvertes et de la découverte de faits.</a:t>
            </a:r>
          </a:p>
          <a:p>
            <a:pPr>
              <a:buNone/>
            </a:pP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19458" name="Picture 2" descr="https://encrypted-tbn3.gstatic.com/images?q=tbn:ANd9GcQyEL0CBSCkY7vlKqb59eMeF7C-hbZFVBjxWtVQ_hzZYKoYIu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Théorie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atomique</a:t>
            </a:r>
            <a:r>
              <a:rPr lang="en-US" dirty="0" smtClean="0">
                <a:latin typeface="Comic Sans MS" pitchFamily="66" charset="0"/>
              </a:rPr>
              <a:t>… </a:t>
            </a:r>
            <a:r>
              <a:rPr lang="en-US" sz="2000" dirty="0" smtClean="0">
                <a:latin typeface="Comic Sans MS" pitchFamily="66" charset="0"/>
              </a:rPr>
              <a:t>(2)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6032" cy="45720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FontTx/>
              <a:buNone/>
              <a:defRPr/>
            </a:pPr>
            <a:r>
              <a:rPr lang="fr-CA" sz="3600" dirty="0" smtClean="0">
                <a:latin typeface="Comic Sans MS" pitchFamily="66" charset="0"/>
              </a:rPr>
              <a:t>Explique un atome.  Un </a:t>
            </a:r>
            <a:r>
              <a:rPr lang="fr-CA" sz="3600" dirty="0" smtClean="0">
                <a:latin typeface="Comic Sans MS" pitchFamily="66" charset="0"/>
              </a:rPr>
              <a:t>atome comprend:</a:t>
            </a:r>
          </a:p>
          <a:p>
            <a:pPr>
              <a:buClr>
                <a:schemeClr val="hlink"/>
              </a:buClr>
              <a:buFontTx/>
              <a:buNone/>
              <a:defRPr/>
            </a:pPr>
            <a:endParaRPr lang="fr-CA" sz="800" dirty="0" smtClean="0">
              <a:latin typeface="Comic Sans MS" pitchFamily="66" charset="0"/>
            </a:endParaRPr>
          </a:p>
          <a:p>
            <a:pPr>
              <a:buClr>
                <a:schemeClr val="hlink"/>
              </a:buClr>
              <a:defRPr/>
            </a:pPr>
            <a:r>
              <a:rPr lang="fr-CA" sz="3600" dirty="0" smtClean="0">
                <a:latin typeface="Comic Sans MS" pitchFamily="66" charset="0"/>
              </a:rPr>
              <a:t>Noyau </a:t>
            </a:r>
            <a:r>
              <a:rPr lang="fr-CA" sz="2400" i="1" dirty="0" smtClean="0">
                <a:latin typeface="Comic Sans MS" pitchFamily="66" charset="0"/>
              </a:rPr>
              <a:t>(nucleus) :</a:t>
            </a:r>
          </a:p>
          <a:p>
            <a:pPr lvl="1">
              <a:buClr>
                <a:schemeClr val="hlink"/>
              </a:buClr>
              <a:defRPr/>
            </a:pPr>
            <a:r>
              <a:rPr lang="fr-CA" sz="3600" dirty="0" smtClean="0">
                <a:latin typeface="Comic Sans MS" pitchFamily="66" charset="0"/>
              </a:rPr>
              <a:t>(</a:t>
            </a:r>
            <a:r>
              <a:rPr lang="fr-CA" sz="3600" u="sng" dirty="0" smtClean="0">
                <a:latin typeface="Comic Sans MS" pitchFamily="66" charset="0"/>
              </a:rPr>
              <a:t>Protons</a:t>
            </a:r>
            <a:r>
              <a:rPr lang="fr-CA" sz="3600" dirty="0" smtClean="0">
                <a:latin typeface="Comic Sans MS" pitchFamily="66" charset="0"/>
              </a:rPr>
              <a:t> et </a:t>
            </a:r>
            <a:r>
              <a:rPr lang="fr-CA" sz="3600" u="sng" dirty="0" smtClean="0">
                <a:latin typeface="Comic Sans MS" pitchFamily="66" charset="0"/>
              </a:rPr>
              <a:t>neutrons</a:t>
            </a:r>
            <a:r>
              <a:rPr lang="fr-CA" sz="3600" dirty="0" smtClean="0">
                <a:latin typeface="Comic Sans MS" pitchFamily="66" charset="0"/>
              </a:rPr>
              <a:t>) </a:t>
            </a:r>
          </a:p>
          <a:p>
            <a:pPr>
              <a:buClr>
                <a:schemeClr val="hlink"/>
              </a:buClr>
              <a:defRPr/>
            </a:pPr>
            <a:endParaRPr lang="fr-CA" sz="800" dirty="0" smtClean="0">
              <a:latin typeface="Comic Sans MS" pitchFamily="66" charset="0"/>
            </a:endParaRPr>
          </a:p>
          <a:p>
            <a:pPr>
              <a:buClr>
                <a:schemeClr val="hlink"/>
              </a:buClr>
              <a:defRPr/>
            </a:pPr>
            <a:r>
              <a:rPr lang="fr-CA" sz="3600" u="sng" dirty="0" smtClean="0">
                <a:latin typeface="Comic Sans MS" pitchFamily="66" charset="0"/>
              </a:rPr>
              <a:t>Électrons:</a:t>
            </a:r>
          </a:p>
          <a:p>
            <a:pPr lvl="1">
              <a:buClr>
                <a:schemeClr val="hlink"/>
              </a:buClr>
              <a:defRPr/>
            </a:pPr>
            <a:r>
              <a:rPr lang="fr-CA" sz="3400" dirty="0" smtClean="0">
                <a:latin typeface="Comic Sans MS" pitchFamily="66" charset="0"/>
              </a:rPr>
              <a:t>Se retrouve autour du noyau (l’espace/région autour du noyau)</a:t>
            </a:r>
            <a:endParaRPr lang="fr-CA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3024336" cy="989604"/>
          </a:xfrm>
        </p:spPr>
        <p:txBody>
          <a:bodyPr>
            <a:normAutofit/>
          </a:bodyPr>
          <a:lstStyle/>
          <a:p>
            <a:r>
              <a:rPr lang="en-CA" sz="48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CA" sz="4800" dirty="0" err="1" smtClean="0">
                <a:solidFill>
                  <a:srgbClr val="FF0000"/>
                </a:solidFill>
                <a:latin typeface="Comic Sans MS" pitchFamily="66" charset="0"/>
              </a:rPr>
              <a:t>atome</a:t>
            </a:r>
            <a:endParaRPr lang="en-CA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22</a:t>
            </a:fld>
            <a:endParaRPr lang="en-CA"/>
          </a:p>
        </p:txBody>
      </p:sp>
      <p:pic>
        <p:nvPicPr>
          <p:cNvPr id="5" name="Picture 2" descr="http://rogerrobert.unblog.fr/files/2010/12/at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1279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algn="ctr"/>
            <a:r>
              <a:rPr lang="en-CA" b="1" dirty="0" err="1" smtClean="0"/>
              <a:t>Dans</a:t>
            </a:r>
            <a:r>
              <a:rPr lang="en-CA" b="1" dirty="0" smtClean="0"/>
              <a:t> un </a:t>
            </a:r>
            <a:r>
              <a:rPr lang="en-CA" b="1" dirty="0" err="1" smtClean="0"/>
              <a:t>atome</a:t>
            </a:r>
            <a:r>
              <a:rPr lang="en-CA" b="1" dirty="0" smtClean="0"/>
              <a:t>...</a:t>
            </a:r>
            <a:endParaRPr lang="fr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23</a:t>
            </a:fld>
            <a:endParaRPr lang="en-CA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14313" y="1447800"/>
          <a:ext cx="8715436" cy="498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13"/>
                <a:gridCol w="1643448"/>
                <a:gridCol w="1753995"/>
                <a:gridCol w="2616080"/>
              </a:tblGrid>
              <a:tr h="1404788"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Particule subatomique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Charge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smtClean="0">
                          <a:latin typeface="Comic Sans MS" pitchFamily="66" charset="0"/>
                        </a:rPr>
                        <a:t>Masse</a:t>
                      </a:r>
                      <a:endParaRPr lang="fr-CA" sz="3000" noProof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smtClean="0">
                          <a:latin typeface="Comic Sans MS" pitchFamily="66" charset="0"/>
                        </a:rPr>
                        <a:t>Location</a:t>
                      </a:r>
                      <a:endParaRPr lang="fr-CA" sz="3000" noProof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86010"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Proton</a:t>
                      </a:r>
                      <a:r>
                        <a:rPr lang="fr-CA" sz="3000" baseline="0" noProof="0" dirty="0" smtClean="0">
                          <a:latin typeface="Comic Sans MS" pitchFamily="66" charset="0"/>
                        </a:rPr>
                        <a:t> (p+)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b="1" noProof="0" dirty="0" smtClean="0">
                          <a:latin typeface="Comic Sans MS" pitchFamily="66" charset="0"/>
                        </a:rPr>
                        <a:t>+</a:t>
                      </a:r>
                      <a:endParaRPr lang="fr-CA" sz="3000" b="1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Grande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smtClean="0">
                          <a:latin typeface="Comic Sans MS" pitchFamily="66" charset="0"/>
                        </a:rPr>
                        <a:t>Noyau</a:t>
                      </a:r>
                      <a:endParaRPr lang="fr-CA" sz="3000" noProof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86010"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Neutron (n)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noProof="0" dirty="0" smtClean="0">
                          <a:latin typeface="Comic Sans MS" pitchFamily="66" charset="0"/>
                        </a:rPr>
                        <a:t>neutre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Grande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Noyau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404788"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Électron (e-)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b="1" noProof="0" dirty="0" smtClean="0">
                          <a:latin typeface="Comic Sans MS" pitchFamily="66" charset="0"/>
                        </a:rPr>
                        <a:t>-</a:t>
                      </a:r>
                      <a:endParaRPr lang="fr-CA" sz="3000" b="1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Très petite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3000" noProof="0" dirty="0" smtClean="0">
                          <a:latin typeface="Comic Sans MS" pitchFamily="66" charset="0"/>
                        </a:rPr>
                        <a:t>Autour</a:t>
                      </a:r>
                      <a:r>
                        <a:rPr lang="fr-CA" sz="3000" baseline="0" noProof="0" dirty="0" smtClean="0">
                          <a:latin typeface="Comic Sans MS" pitchFamily="66" charset="0"/>
                        </a:rPr>
                        <a:t> du noyau</a:t>
                      </a:r>
                      <a:endParaRPr lang="fr-CA" sz="3000" noProof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2.layoutsparks.com/1/61742/element-skateboards-logo-f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890797" cy="29180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Historique</a:t>
            </a:r>
            <a:r>
              <a:rPr lang="en-CA" sz="4800" dirty="0" smtClean="0">
                <a:latin typeface="Comic Sans MS" pitchFamily="66" charset="0"/>
              </a:rPr>
              <a:t> - Au début... 2500 </a:t>
            </a:r>
            <a:r>
              <a:rPr lang="en-CA" sz="4800" dirty="0" err="1" smtClean="0">
                <a:latin typeface="Comic Sans MS" pitchFamily="66" charset="0"/>
              </a:rPr>
              <a:t>ans</a:t>
            </a:r>
            <a:r>
              <a:rPr lang="en-CA" sz="4800" dirty="0" smtClean="0">
                <a:latin typeface="Comic Sans MS" pitchFamily="66" charset="0"/>
              </a:rPr>
              <a:t> passé</a:t>
            </a:r>
            <a:endParaRPr lang="en-CA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753944" cy="4572000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latin typeface="Comic Sans MS" pitchFamily="66" charset="0"/>
              </a:rPr>
              <a:t>Empédocle</a:t>
            </a:r>
            <a:r>
              <a:rPr lang="en-CA" sz="3600" dirty="0" smtClean="0">
                <a:latin typeface="Comic Sans MS" pitchFamily="66" charset="0"/>
              </a:rPr>
              <a:t>: </a:t>
            </a:r>
          </a:p>
          <a:p>
            <a:pPr lvl="1"/>
            <a:r>
              <a:rPr lang="en-CA" sz="3600" dirty="0" err="1" smtClean="0">
                <a:latin typeface="Comic Sans MS" pitchFamily="66" charset="0"/>
              </a:rPr>
              <a:t>Pensait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que</a:t>
            </a:r>
            <a:r>
              <a:rPr lang="en-CA" sz="3600" dirty="0" smtClean="0">
                <a:latin typeface="Comic Sans MS" pitchFamily="66" charset="0"/>
              </a:rPr>
              <a:t> la </a:t>
            </a:r>
            <a:r>
              <a:rPr lang="en-CA" sz="3600" dirty="0" err="1" smtClean="0">
                <a:latin typeface="Comic Sans MS" pitchFamily="66" charset="0"/>
              </a:rPr>
              <a:t>matière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était</a:t>
            </a:r>
            <a:r>
              <a:rPr lang="en-CA" sz="3600" dirty="0" smtClean="0">
                <a:latin typeface="Comic Sans MS" pitchFamily="66" charset="0"/>
              </a:rPr>
              <a:t> </a:t>
            </a:r>
            <a:r>
              <a:rPr lang="en-CA" sz="3600" dirty="0" err="1" smtClean="0">
                <a:latin typeface="Comic Sans MS" pitchFamily="66" charset="0"/>
              </a:rPr>
              <a:t>composée</a:t>
            </a:r>
            <a:r>
              <a:rPr lang="en-CA" sz="3600" dirty="0" smtClean="0">
                <a:latin typeface="Comic Sans MS" pitchFamily="66" charset="0"/>
              </a:rPr>
              <a:t> de 4 </a:t>
            </a:r>
            <a:r>
              <a:rPr lang="en-CA" sz="3600" dirty="0" err="1" smtClean="0">
                <a:latin typeface="Comic Sans MS" pitchFamily="66" charset="0"/>
              </a:rPr>
              <a:t>éléments</a:t>
            </a:r>
            <a:r>
              <a:rPr lang="en-CA" sz="3600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CA" sz="3600" dirty="0" smtClean="0">
                <a:latin typeface="Comic Sans MS" pitchFamily="66" charset="0"/>
              </a:rPr>
              <a:t>Terre</a:t>
            </a:r>
          </a:p>
          <a:p>
            <a:pPr lvl="1"/>
            <a:r>
              <a:rPr lang="en-CA" sz="3600" dirty="0" smtClean="0">
                <a:latin typeface="Comic Sans MS" pitchFamily="66" charset="0"/>
              </a:rPr>
              <a:t>Air</a:t>
            </a:r>
          </a:p>
          <a:p>
            <a:pPr lvl="1"/>
            <a:r>
              <a:rPr lang="en-CA" sz="3600" dirty="0" smtClean="0">
                <a:latin typeface="Comic Sans MS" pitchFamily="66" charset="0"/>
              </a:rPr>
              <a:t>Eau </a:t>
            </a:r>
          </a:p>
          <a:p>
            <a:pPr lvl="1"/>
            <a:r>
              <a:rPr lang="en-CA" sz="3600" dirty="0" err="1" smtClean="0">
                <a:latin typeface="Comic Sans MS" pitchFamily="66" charset="0"/>
              </a:rPr>
              <a:t>Feu</a:t>
            </a:r>
            <a:endParaRPr lang="en-CA" sz="3600" dirty="0">
              <a:latin typeface="Comic Sans MS" pitchFamily="66" charset="0"/>
            </a:endParaRPr>
          </a:p>
        </p:txBody>
      </p:sp>
      <p:pic>
        <p:nvPicPr>
          <p:cNvPr id="29700" name="Picture 4" descr="http://www.wpclipart.com/famous/philosophy/philosophy_5/Empedo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84984"/>
            <a:ext cx="2220246" cy="26642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Comic Sans MS" pitchFamily="66" charset="0"/>
              </a:rPr>
              <a:t>Historique</a:t>
            </a:r>
            <a:r>
              <a:rPr lang="en-CA" dirty="0" smtClean="0">
                <a:latin typeface="Comic Sans MS" pitchFamily="66" charset="0"/>
              </a:rPr>
              <a:t> – 450 B.C.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5745832" cy="5005536"/>
          </a:xfrm>
        </p:spPr>
        <p:txBody>
          <a:bodyPr>
            <a:no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Démocrite:</a:t>
            </a:r>
          </a:p>
          <a:p>
            <a:endParaRPr lang="fr-CA" sz="700" dirty="0" smtClean="0">
              <a:latin typeface="Comic Sans MS" pitchFamily="66" charset="0"/>
            </a:endParaRPr>
          </a:p>
          <a:p>
            <a:pPr lvl="1"/>
            <a:r>
              <a:rPr lang="fr-CA" sz="3200" dirty="0" smtClean="0">
                <a:latin typeface="Comic Sans MS" pitchFamily="66" charset="0"/>
              </a:rPr>
              <a:t>Proposait que; éventuellement une substance ne pourrait pas être divisée en plus petit morceaux. </a:t>
            </a:r>
          </a:p>
          <a:p>
            <a:pPr lvl="1"/>
            <a:endParaRPr lang="fr-CA" sz="7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 Il nomma ce petit morceau de substance:</a:t>
            </a:r>
          </a:p>
          <a:p>
            <a:pPr lvl="1"/>
            <a:r>
              <a:rPr lang="fr-CA" sz="3400" b="1" i="1" u="sng" dirty="0" err="1" smtClean="0">
                <a:solidFill>
                  <a:srgbClr val="FF0000"/>
                </a:solidFill>
                <a:latin typeface="Comic Sans MS" pitchFamily="66" charset="0"/>
              </a:rPr>
              <a:t>atomos</a:t>
            </a:r>
            <a:r>
              <a:rPr lang="fr-CA" sz="3400" dirty="0" smtClean="0">
                <a:latin typeface="Comic Sans MS" pitchFamily="66" charset="0"/>
              </a:rPr>
              <a:t>.</a:t>
            </a:r>
            <a:endParaRPr lang="fr-CA" sz="3400" dirty="0">
              <a:latin typeface="Comic Sans MS" pitchFamily="66" charset="0"/>
            </a:endParaRPr>
          </a:p>
        </p:txBody>
      </p:sp>
      <p:pic>
        <p:nvPicPr>
          <p:cNvPr id="31746" name="Picture 2" descr="https://reich-chemistry.wikispaces.com/file/view/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96752"/>
            <a:ext cx="2157572" cy="251911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portswear365.co.uk/images/1832-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953" y="2996952"/>
            <a:ext cx="3861047" cy="3861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Comic Sans MS" pitchFamily="66" charset="0"/>
              </a:rPr>
              <a:t>Historique</a:t>
            </a:r>
            <a:r>
              <a:rPr lang="en-CA" dirty="0" smtClean="0">
                <a:latin typeface="Comic Sans MS" pitchFamily="66" charset="0"/>
              </a:rPr>
              <a:t> – 350 B.C.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601816" cy="4572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Aristote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  <a:p>
            <a:endParaRPr lang="en-US" sz="600" dirty="0" smtClean="0">
              <a:latin typeface="Comic Sans MS" pitchFamily="66" charset="0"/>
            </a:endParaRPr>
          </a:p>
          <a:p>
            <a:pPr lvl="1"/>
            <a:r>
              <a:rPr lang="en-US" sz="3200" dirty="0" err="1" smtClean="0">
                <a:latin typeface="Comic Sans MS" pitchFamily="66" charset="0"/>
              </a:rPr>
              <a:t>Toute</a:t>
            </a:r>
            <a:r>
              <a:rPr lang="en-US" sz="3200" dirty="0" smtClean="0">
                <a:latin typeface="Comic Sans MS" pitchFamily="66" charset="0"/>
              </a:rPr>
              <a:t> la </a:t>
            </a:r>
            <a:r>
              <a:rPr lang="en-US" sz="3200" dirty="0" err="1" smtClean="0">
                <a:latin typeface="Comic Sans MS" pitchFamily="66" charset="0"/>
              </a:rPr>
              <a:t>matière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était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composée</a:t>
            </a:r>
            <a:r>
              <a:rPr lang="en-US" sz="3200" dirty="0" smtClean="0">
                <a:latin typeface="Comic Sans MS" pitchFamily="66" charset="0"/>
              </a:rPr>
              <a:t> de 4 </a:t>
            </a:r>
            <a:r>
              <a:rPr lang="en-US" sz="3200" dirty="0" err="1" smtClean="0">
                <a:latin typeface="Comic Sans MS" pitchFamily="66" charset="0"/>
              </a:rPr>
              <a:t>éléments</a:t>
            </a:r>
            <a:r>
              <a:rPr lang="en-US" sz="3200" dirty="0" smtClean="0">
                <a:latin typeface="Comic Sans MS" pitchFamily="66" charset="0"/>
              </a:rPr>
              <a:t>:</a:t>
            </a:r>
          </a:p>
          <a:p>
            <a:pPr lvl="2"/>
            <a:r>
              <a:rPr lang="en-US" sz="2800" dirty="0" smtClean="0">
                <a:latin typeface="Comic Sans MS" pitchFamily="66" charset="0"/>
              </a:rPr>
              <a:t>Terre</a:t>
            </a:r>
          </a:p>
          <a:p>
            <a:pPr lvl="2"/>
            <a:r>
              <a:rPr lang="en-US" sz="2800" dirty="0" smtClean="0">
                <a:latin typeface="Comic Sans MS" pitchFamily="66" charset="0"/>
              </a:rPr>
              <a:t>Air</a:t>
            </a:r>
          </a:p>
          <a:p>
            <a:pPr lvl="2"/>
            <a:r>
              <a:rPr lang="en-US" sz="2800" dirty="0" smtClean="0">
                <a:latin typeface="Comic Sans MS" pitchFamily="66" charset="0"/>
              </a:rPr>
              <a:t>Eau</a:t>
            </a:r>
          </a:p>
          <a:p>
            <a:pPr lvl="2"/>
            <a:r>
              <a:rPr lang="en-US" sz="2800" dirty="0" err="1" smtClean="0">
                <a:latin typeface="Comic Sans MS" pitchFamily="66" charset="0"/>
              </a:rPr>
              <a:t>Feu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156257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105872" cy="1354162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latin typeface="Comic Sans MS" pitchFamily="66" charset="0"/>
              </a:rPr>
              <a:t>Développement de la Théorie Atomique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572560" cy="4583432"/>
          </a:xfrm>
        </p:spPr>
        <p:txBody>
          <a:bodyPr>
            <a:no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John Dalton - 1808</a:t>
            </a:r>
          </a:p>
          <a:p>
            <a:pPr lvl="1"/>
            <a:r>
              <a:rPr lang="fr-CA" sz="3600" dirty="0" smtClean="0">
                <a:latin typeface="Comic Sans MS" pitchFamily="66" charset="0"/>
              </a:rPr>
              <a:t>Il a suggéré que les particules qui font la matière sont comme des:</a:t>
            </a:r>
          </a:p>
          <a:p>
            <a:pPr lvl="2"/>
            <a:r>
              <a:rPr lang="fr-CA" sz="3200" b="1" u="sng" dirty="0" smtClean="0">
                <a:latin typeface="Comic Sans MS" pitchFamily="66" charset="0"/>
              </a:rPr>
              <a:t>Petites sphères qui sont durs </a:t>
            </a:r>
            <a:r>
              <a:rPr lang="fr-CA" sz="3200" dirty="0" smtClean="0">
                <a:latin typeface="Comic Sans MS" pitchFamily="66" charset="0"/>
              </a:rPr>
              <a:t>(hard)</a:t>
            </a:r>
          </a:p>
          <a:p>
            <a:pPr lvl="2"/>
            <a:r>
              <a:rPr lang="fr-CA" sz="3200" b="1" u="sng" dirty="0" smtClean="0">
                <a:latin typeface="Comic Sans MS" pitchFamily="66" charset="0"/>
              </a:rPr>
              <a:t>Les sphères sont différentes pour chaque éléments</a:t>
            </a:r>
            <a:r>
              <a:rPr lang="fr-CA" sz="3200" dirty="0" smtClean="0">
                <a:latin typeface="Comic Sans MS" pitchFamily="66" charset="0"/>
              </a:rPr>
              <a:t>.</a:t>
            </a:r>
          </a:p>
          <a:p>
            <a:r>
              <a:rPr lang="fr-CA" sz="3600" dirty="0" smtClean="0">
                <a:latin typeface="Comic Sans MS" pitchFamily="66" charset="0"/>
              </a:rPr>
              <a:t>Il a défini un atome en tant que la plus petite partie d’un élément.</a:t>
            </a:r>
          </a:p>
          <a:p>
            <a:pPr>
              <a:buNone/>
            </a:pPr>
            <a:r>
              <a:rPr lang="fr-CA" sz="3600" dirty="0" smtClean="0"/>
              <a:t>	</a:t>
            </a:r>
            <a:endParaRPr lang="fr-CA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755598" cy="19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434282"/>
          </a:xfrm>
        </p:spPr>
        <p:txBody>
          <a:bodyPr>
            <a:no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Modèle</a:t>
            </a:r>
            <a:r>
              <a:rPr lang="en-CA" sz="4800" dirty="0" smtClean="0">
                <a:latin typeface="Comic Sans MS" pitchFamily="66" charset="0"/>
              </a:rPr>
              <a:t> de Dalton...</a:t>
            </a:r>
            <a:br>
              <a:rPr lang="en-CA" sz="4800" dirty="0" smtClean="0">
                <a:latin typeface="Comic Sans MS" pitchFamily="66" charset="0"/>
              </a:rPr>
            </a:br>
            <a:r>
              <a:rPr lang="en-CA" sz="4800" dirty="0" smtClean="0">
                <a:latin typeface="Comic Sans MS" pitchFamily="66" charset="0"/>
              </a:rPr>
              <a:t>	</a:t>
            </a:r>
            <a:r>
              <a:rPr lang="en-CA" sz="3600" i="1" dirty="0" smtClean="0">
                <a:latin typeface="Comic Sans MS" pitchFamily="66" charset="0"/>
              </a:rPr>
              <a:t>Le </a:t>
            </a:r>
            <a:r>
              <a:rPr lang="en-CA" sz="3600" i="1" dirty="0" err="1" smtClean="0">
                <a:latin typeface="Comic Sans MS" pitchFamily="66" charset="0"/>
              </a:rPr>
              <a:t>modèle</a:t>
            </a:r>
            <a:r>
              <a:rPr lang="en-CA" sz="3600" i="1" dirty="0" smtClean="0">
                <a:latin typeface="Comic Sans MS" pitchFamily="66" charset="0"/>
              </a:rPr>
              <a:t> de la </a:t>
            </a:r>
            <a:r>
              <a:rPr lang="en-CA" sz="3600" b="1" i="1" u="sng" dirty="0" err="1" smtClean="0">
                <a:latin typeface="Comic Sans MS" pitchFamily="66" charset="0"/>
              </a:rPr>
              <a:t>balle</a:t>
            </a:r>
            <a:r>
              <a:rPr lang="en-CA" sz="3600" b="1" i="1" u="sng" dirty="0" smtClean="0">
                <a:latin typeface="Comic Sans MS" pitchFamily="66" charset="0"/>
              </a:rPr>
              <a:t> de billiard </a:t>
            </a:r>
            <a:br>
              <a:rPr lang="en-CA" sz="3600" b="1" i="1" u="sng" dirty="0" smtClean="0">
                <a:latin typeface="Comic Sans MS" pitchFamily="66" charset="0"/>
              </a:rPr>
            </a:br>
            <a:r>
              <a:rPr lang="en-CA" sz="3600" dirty="0" smtClean="0">
                <a:latin typeface="Comic Sans MS" pitchFamily="66" charset="0"/>
              </a:rPr>
              <a:t>					</a:t>
            </a:r>
            <a:r>
              <a:rPr lang="en-CA" sz="2800" i="1" dirty="0" smtClean="0">
                <a:latin typeface="Comic Sans MS" pitchFamily="66" charset="0"/>
              </a:rPr>
              <a:t>(pool ball)</a:t>
            </a:r>
            <a:endParaRPr lang="en-CA" sz="4800" i="1" dirty="0">
              <a:latin typeface="Comic Sans MS" pitchFamily="66" charset="0"/>
            </a:endParaRPr>
          </a:p>
        </p:txBody>
      </p:sp>
      <p:pic>
        <p:nvPicPr>
          <p:cNvPr id="32770" name="Picture 2" descr="http://resources.schoolscience.co.uk/pparc/14-16/particles/images/atommode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144412" cy="314441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Développement de la Théorie Atomique </a:t>
            </a:r>
            <a:r>
              <a:rPr lang="fr-CA" sz="2700" dirty="0" smtClean="0">
                <a:latin typeface="Comic Sans MS" pitchFamily="66" charset="0"/>
              </a:rPr>
              <a:t>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961856" cy="4572000"/>
          </a:xfrm>
        </p:spPr>
        <p:txBody>
          <a:bodyPr>
            <a:no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J.J. Thomson - 1898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Il a suggéré que les atomes doivent avoir des </a:t>
            </a:r>
            <a:r>
              <a:rPr lang="fr-CA" sz="3400" u="sng" dirty="0" smtClean="0">
                <a:solidFill>
                  <a:srgbClr val="FF0000"/>
                </a:solidFill>
                <a:latin typeface="Comic Sans MS" pitchFamily="66" charset="0"/>
              </a:rPr>
              <a:t>électrons</a:t>
            </a:r>
            <a:r>
              <a:rPr lang="fr-CA" sz="3400" dirty="0" smtClean="0">
                <a:latin typeface="Comic Sans MS" pitchFamily="66" charset="0"/>
              </a:rPr>
              <a:t> - charge négative(-).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Son modèle démontre une </a:t>
            </a:r>
            <a:r>
              <a:rPr lang="fr-CA" sz="3400" u="sng" dirty="0" smtClean="0">
                <a:latin typeface="Comic Sans MS" pitchFamily="66" charset="0"/>
              </a:rPr>
              <a:t>balle avec une charge positive (+) </a:t>
            </a:r>
            <a:r>
              <a:rPr lang="fr-CA" sz="3400" dirty="0" smtClean="0">
                <a:latin typeface="Comic Sans MS" pitchFamily="66" charset="0"/>
              </a:rPr>
              <a:t>avec des </a:t>
            </a:r>
            <a:r>
              <a:rPr lang="fr-CA" sz="3400" u="sng" dirty="0" smtClean="0">
                <a:latin typeface="Comic Sans MS" pitchFamily="66" charset="0"/>
              </a:rPr>
              <a:t>électrons (-) à l’intérieur</a:t>
            </a:r>
            <a:r>
              <a:rPr lang="fr-CA" sz="3400" dirty="0" smtClean="0">
                <a:latin typeface="Comic Sans MS" pitchFamily="66" charset="0"/>
              </a:rPr>
              <a:t>.</a:t>
            </a:r>
            <a:endParaRPr lang="fr-CA" sz="34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145511" cy="25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en-CA" sz="5400" dirty="0" err="1" smtClean="0">
                <a:latin typeface="Comic Sans MS" pitchFamily="66" charset="0"/>
              </a:rPr>
              <a:t>Sécurité</a:t>
            </a:r>
            <a:r>
              <a:rPr lang="en-CA" sz="5400" dirty="0" smtClean="0">
                <a:latin typeface="Comic Sans MS" pitchFamily="66" charset="0"/>
              </a:rPr>
              <a:t> au </a:t>
            </a:r>
            <a:r>
              <a:rPr lang="en-CA" sz="5400" dirty="0" err="1" smtClean="0">
                <a:latin typeface="Comic Sans MS" pitchFamily="66" charset="0"/>
              </a:rPr>
              <a:t>Labo</a:t>
            </a:r>
            <a:r>
              <a:rPr lang="en-CA" sz="5400" dirty="0" smtClean="0">
                <a:latin typeface="Comic Sans MS" pitchFamily="66" charset="0"/>
              </a:rPr>
              <a:t>... </a:t>
            </a:r>
            <a:r>
              <a:rPr lang="en-CA" sz="5400" dirty="0" err="1" smtClean="0">
                <a:latin typeface="Comic Sans MS" pitchFamily="66" charset="0"/>
              </a:rPr>
              <a:t>Révision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CA" sz="4800" dirty="0" smtClean="0">
                <a:latin typeface="Comic Sans MS" pitchFamily="66" charset="0"/>
              </a:rPr>
              <a:t>Les règles de sécurité sont la priorité et DOIVENT être votre priorité!</a:t>
            </a:r>
          </a:p>
          <a:p>
            <a:r>
              <a:rPr lang="fr-CA" sz="4800" dirty="0" smtClean="0">
                <a:latin typeface="Comic Sans MS" pitchFamily="66" charset="0"/>
              </a:rPr>
              <a:t>Connaissez-les </a:t>
            </a:r>
            <a:r>
              <a:rPr lang="fr-CA" sz="4800" dirty="0" smtClean="0">
                <a:solidFill>
                  <a:srgbClr val="FF0000"/>
                </a:solidFill>
                <a:latin typeface="Comic Sans MS" pitchFamily="66" charset="0"/>
              </a:rPr>
              <a:t>avant</a:t>
            </a:r>
            <a:r>
              <a:rPr lang="fr-CA" sz="4800" dirty="0" smtClean="0">
                <a:latin typeface="Comic Sans MS" pitchFamily="66" charset="0"/>
              </a:rPr>
              <a:t> d’aller au labo et utilisez-les </a:t>
            </a:r>
            <a:r>
              <a:rPr lang="fr-CA" sz="4800" dirty="0" smtClean="0">
                <a:solidFill>
                  <a:srgbClr val="FF0000"/>
                </a:solidFill>
                <a:latin typeface="Comic Sans MS" pitchFamily="66" charset="0"/>
              </a:rPr>
              <a:t>pendant</a:t>
            </a:r>
            <a:r>
              <a:rPr lang="fr-CA" sz="4800" dirty="0" smtClean="0">
                <a:latin typeface="Comic Sans MS" pitchFamily="66" charset="0"/>
              </a:rPr>
              <a:t> vos laboratoires.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3998" cy="1725602"/>
          </a:xfrm>
        </p:spPr>
        <p:txBody>
          <a:bodyPr>
            <a:normAutofit fontScale="90000"/>
          </a:bodyPr>
          <a:lstStyle/>
          <a:p>
            <a:r>
              <a:rPr lang="en-CA" sz="4800" dirty="0" smtClean="0">
                <a:latin typeface="Comic Sans MS" pitchFamily="66" charset="0"/>
              </a:rPr>
              <a:t>Le </a:t>
            </a:r>
            <a:r>
              <a:rPr lang="en-CA" sz="4800" dirty="0" err="1" smtClean="0">
                <a:latin typeface="Comic Sans MS" pitchFamily="66" charset="0"/>
              </a:rPr>
              <a:t>Modèle</a:t>
            </a:r>
            <a:r>
              <a:rPr lang="en-CA" sz="4800" dirty="0" smtClean="0">
                <a:latin typeface="Comic Sans MS" pitchFamily="66" charset="0"/>
              </a:rPr>
              <a:t> </a:t>
            </a:r>
            <a:r>
              <a:rPr lang="en-CA" sz="4800" dirty="0" err="1" smtClean="0">
                <a:latin typeface="Comic Sans MS" pitchFamily="66" charset="0"/>
              </a:rPr>
              <a:t>deThomson</a:t>
            </a:r>
            <a:r>
              <a:rPr lang="en-CA" sz="4800" dirty="0" smtClean="0">
                <a:latin typeface="Comic Sans MS" pitchFamily="66" charset="0"/>
              </a:rPr>
              <a:t>... 	</a:t>
            </a:r>
            <a:br>
              <a:rPr lang="en-CA" sz="4800" dirty="0" smtClean="0">
                <a:latin typeface="Comic Sans MS" pitchFamily="66" charset="0"/>
              </a:rPr>
            </a:br>
            <a:r>
              <a:rPr lang="en-CA" sz="4800" dirty="0" smtClean="0">
                <a:latin typeface="Comic Sans MS" pitchFamily="66" charset="0"/>
              </a:rPr>
              <a:t>	</a:t>
            </a:r>
            <a:r>
              <a:rPr lang="en-CA" sz="3600" i="1" dirty="0" smtClean="0">
                <a:latin typeface="Comic Sans MS" pitchFamily="66" charset="0"/>
              </a:rPr>
              <a:t>Le </a:t>
            </a:r>
            <a:r>
              <a:rPr lang="en-CA" sz="3600" i="1" dirty="0" err="1" smtClean="0">
                <a:latin typeface="Comic Sans MS" pitchFamily="66" charset="0"/>
              </a:rPr>
              <a:t>modèle</a:t>
            </a:r>
            <a:r>
              <a:rPr lang="en-CA" sz="3600" i="1" dirty="0" smtClean="0">
                <a:latin typeface="Comic Sans MS" pitchFamily="66" charset="0"/>
              </a:rPr>
              <a:t> du petit pain au raisin... </a:t>
            </a:r>
            <a:br>
              <a:rPr lang="en-CA" sz="3600" i="1" dirty="0" smtClean="0">
                <a:latin typeface="Comic Sans MS" pitchFamily="66" charset="0"/>
              </a:rPr>
            </a:br>
            <a:r>
              <a:rPr lang="en-CA" sz="3600" i="1" dirty="0" smtClean="0">
                <a:latin typeface="Comic Sans MS" pitchFamily="66" charset="0"/>
              </a:rPr>
              <a:t>			(Raisin Bun Model)</a:t>
            </a:r>
            <a:endParaRPr lang="en-CA" sz="4800" i="1" dirty="0">
              <a:latin typeface="Comic Sans MS" pitchFamily="66" charset="0"/>
            </a:endParaRPr>
          </a:p>
        </p:txBody>
      </p:sp>
      <p:pic>
        <p:nvPicPr>
          <p:cNvPr id="34820" name="Picture 4" descr="https://reich-chemistry.wikispaces.com/file/view/180px-Plum_pudding_atom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287858" cy="328785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Développement de la Théorie Atomique </a:t>
            </a:r>
            <a:r>
              <a:rPr lang="fr-CA" sz="2700" dirty="0" smtClean="0">
                <a:latin typeface="Comic Sans MS" pitchFamily="66" charset="0"/>
              </a:rPr>
              <a:t>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033864" cy="4572000"/>
          </a:xfrm>
        </p:spPr>
        <p:txBody>
          <a:bodyPr>
            <a:no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Ernst Rutherford - 1910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Il a découvert les atomes avait un  </a:t>
            </a:r>
            <a:r>
              <a:rPr lang="fr-CA" sz="3400" u="sng" dirty="0" smtClean="0">
                <a:solidFill>
                  <a:srgbClr val="FF0000"/>
                </a:solidFill>
                <a:latin typeface="Comic Sans MS" pitchFamily="66" charset="0"/>
              </a:rPr>
              <a:t>noyau</a:t>
            </a:r>
            <a:r>
              <a:rPr lang="fr-CA" sz="3400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Il y a </a:t>
            </a:r>
            <a:r>
              <a:rPr lang="fr-CA" sz="3400" u="sng" dirty="0" smtClean="0">
                <a:latin typeface="Comic Sans MS" pitchFamily="66" charset="0"/>
              </a:rPr>
              <a:t>2 types</a:t>
            </a:r>
            <a:r>
              <a:rPr lang="fr-CA" sz="3400" dirty="0" smtClean="0">
                <a:latin typeface="Comic Sans MS" pitchFamily="66" charset="0"/>
              </a:rPr>
              <a:t> de particules dans un noyau; </a:t>
            </a:r>
          </a:p>
          <a:p>
            <a:pPr lvl="2"/>
            <a:r>
              <a:rPr lang="fr-CA" sz="3000" b="1" dirty="0" smtClean="0">
                <a:latin typeface="Comic Sans MS" pitchFamily="66" charset="0"/>
              </a:rPr>
              <a:t>Protons</a:t>
            </a:r>
            <a:r>
              <a:rPr lang="fr-CA" sz="3000" dirty="0" smtClean="0">
                <a:latin typeface="Comic Sans MS" pitchFamily="66" charset="0"/>
              </a:rPr>
              <a:t>: charge </a:t>
            </a:r>
            <a:r>
              <a:rPr lang="fr-CA" sz="3000" dirty="0" smtClean="0">
                <a:latin typeface="Comic Sans MS" pitchFamily="66" charset="0"/>
              </a:rPr>
              <a:t>positive (+) </a:t>
            </a:r>
          </a:p>
          <a:p>
            <a:pPr lvl="2"/>
            <a:r>
              <a:rPr lang="fr-CA" sz="3000" b="1" dirty="0" smtClean="0">
                <a:latin typeface="Comic Sans MS" pitchFamily="66" charset="0"/>
              </a:rPr>
              <a:t>Neutrons</a:t>
            </a:r>
            <a:r>
              <a:rPr lang="fr-CA" sz="3000" dirty="0" smtClean="0">
                <a:latin typeface="Comic Sans MS" pitchFamily="66" charset="0"/>
              </a:rPr>
              <a:t>: neutre ( ).</a:t>
            </a:r>
            <a:endParaRPr lang="fr-CA" sz="3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74" y="1484784"/>
            <a:ext cx="1893853" cy="26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654164"/>
          </a:xfrm>
        </p:spPr>
        <p:txBody>
          <a:bodyPr>
            <a:normAutofit/>
          </a:bodyPr>
          <a:lstStyle/>
          <a:p>
            <a:r>
              <a:rPr lang="en-CA" sz="4800" dirty="0" err="1" smtClean="0">
                <a:latin typeface="Comic Sans MS" pitchFamily="66" charset="0"/>
              </a:rPr>
              <a:t>Modèle</a:t>
            </a:r>
            <a:r>
              <a:rPr lang="en-CA" sz="4800" dirty="0" smtClean="0">
                <a:latin typeface="Comic Sans MS" pitchFamily="66" charset="0"/>
              </a:rPr>
              <a:t> de Rutherford... </a:t>
            </a:r>
            <a:br>
              <a:rPr lang="en-CA" sz="4800" dirty="0" smtClean="0">
                <a:latin typeface="Comic Sans MS" pitchFamily="66" charset="0"/>
              </a:rPr>
            </a:br>
            <a:r>
              <a:rPr lang="en-CA" sz="4800" dirty="0" smtClean="0">
                <a:latin typeface="Comic Sans MS" pitchFamily="66" charset="0"/>
              </a:rPr>
              <a:t>		</a:t>
            </a:r>
            <a:r>
              <a:rPr lang="en-CA" sz="3600" i="1" dirty="0" smtClean="0">
                <a:latin typeface="Comic Sans MS" pitchFamily="66" charset="0"/>
              </a:rPr>
              <a:t>Le model </a:t>
            </a:r>
            <a:r>
              <a:rPr lang="en-CA" sz="3600" i="1" dirty="0" err="1" smtClean="0">
                <a:latin typeface="Comic Sans MS" pitchFamily="66" charset="0"/>
              </a:rPr>
              <a:t>planètaire</a:t>
            </a:r>
            <a:endParaRPr lang="en-CA" sz="4800" i="1" dirty="0">
              <a:latin typeface="Comic Sans MS" pitchFamily="66" charset="0"/>
            </a:endParaRPr>
          </a:p>
        </p:txBody>
      </p:sp>
      <p:pic>
        <p:nvPicPr>
          <p:cNvPr id="37892" name="Picture 4" descr="http://faculty.virginia.edu/consciousness/images/rutherford%20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4500594" cy="442474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8194" name="Picture 2" descr="http://www.ou.org/jewish_action/files/solar-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17266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Développement de la Théorie Atomique </a:t>
            </a:r>
            <a:r>
              <a:rPr lang="fr-CA" sz="2700" dirty="0" smtClean="0">
                <a:latin typeface="Comic Sans MS" pitchFamily="66" charset="0"/>
              </a:rPr>
              <a:t>(4) </a:t>
            </a:r>
            <a:r>
              <a:rPr lang="fr-CA" sz="2700" i="1" dirty="0" err="1" smtClean="0">
                <a:latin typeface="Comic Sans MS" pitchFamily="66" charset="0"/>
              </a:rPr>
              <a:t>Rutheford</a:t>
            </a:r>
            <a:r>
              <a:rPr lang="fr-CA" sz="2700" i="1" dirty="0" smtClean="0">
                <a:latin typeface="Comic Sans MS" pitchFamily="66" charset="0"/>
              </a:rPr>
              <a:t> </a:t>
            </a:r>
            <a:r>
              <a:rPr lang="fr-CA" sz="2700" i="1" dirty="0" err="1" smtClean="0">
                <a:latin typeface="Comic Sans MS" pitchFamily="66" charset="0"/>
              </a:rPr>
              <a:t>continued</a:t>
            </a:r>
            <a:r>
              <a:rPr lang="fr-CA" sz="2700" i="1" dirty="0" smtClean="0">
                <a:latin typeface="Comic Sans MS" pitchFamily="66" charset="0"/>
              </a:rPr>
              <a:t>…</a:t>
            </a:r>
            <a:endParaRPr lang="fr-CA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latin typeface="Comic Sans MS" pitchFamily="66" charset="0"/>
              </a:rPr>
              <a:t>Rutherford a </a:t>
            </a:r>
            <a:r>
              <a:rPr lang="en-US" sz="3600" dirty="0" err="1" smtClean="0">
                <a:latin typeface="Comic Sans MS" pitchFamily="66" charset="0"/>
              </a:rPr>
              <a:t>été</a:t>
            </a:r>
            <a:r>
              <a:rPr lang="en-US" sz="3600" dirty="0" smtClean="0">
                <a:latin typeface="Comic Sans MS" pitchFamily="66" charset="0"/>
              </a:rPr>
              <a:t> capable de </a:t>
            </a:r>
            <a:r>
              <a:rPr lang="en-US" sz="3600" dirty="0" err="1" smtClean="0">
                <a:latin typeface="Comic Sans MS" pitchFamily="66" charset="0"/>
              </a:rPr>
              <a:t>développer</a:t>
            </a:r>
            <a:r>
              <a:rPr lang="en-US" sz="3600" dirty="0" smtClean="0">
                <a:latin typeface="Comic Sans MS" pitchFamily="66" charset="0"/>
              </a:rPr>
              <a:t> le </a:t>
            </a:r>
            <a:r>
              <a:rPr lang="en-US" sz="3600" dirty="0" err="1" smtClean="0">
                <a:latin typeface="Comic Sans MS" pitchFamily="66" charset="0"/>
              </a:rPr>
              <a:t>modèle</a:t>
            </a:r>
            <a:r>
              <a:rPr lang="en-US" sz="3600" dirty="0" smtClean="0">
                <a:latin typeface="Comic Sans MS" pitchFamily="66" charset="0"/>
              </a:rPr>
              <a:t> de Thompson due a des </a:t>
            </a:r>
            <a:r>
              <a:rPr lang="en-US" sz="3600" dirty="0" err="1" smtClean="0">
                <a:latin typeface="Comic Sans MS" pitchFamily="66" charset="0"/>
              </a:rPr>
              <a:t>avancements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technologiques</a:t>
            </a:r>
            <a:r>
              <a:rPr lang="en-US" sz="3600" dirty="0" smtClean="0">
                <a:latin typeface="Comic Sans MS" pitchFamily="66" charset="0"/>
              </a:rPr>
              <a:t>. (</a:t>
            </a:r>
            <a:r>
              <a:rPr lang="en-US" sz="3600" i="1" dirty="0" err="1" smtClean="0">
                <a:solidFill>
                  <a:srgbClr val="FF0000"/>
                </a:solidFill>
                <a:latin typeface="Comic Sans MS" pitchFamily="66" charset="0"/>
              </a:rPr>
              <a:t>expérience</a:t>
            </a: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 de la </a:t>
            </a:r>
            <a:r>
              <a:rPr lang="en-US" sz="3600" i="1" dirty="0" err="1" smtClean="0">
                <a:solidFill>
                  <a:srgbClr val="FF0000"/>
                </a:solidFill>
                <a:latin typeface="Comic Sans MS" pitchFamily="66" charset="0"/>
              </a:rPr>
              <a:t>feuille</a:t>
            </a: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Comic Sans MS" pitchFamily="66" charset="0"/>
              </a:rPr>
              <a:t>d’or</a:t>
            </a:r>
            <a:r>
              <a:rPr lang="en-US" sz="3600" dirty="0" smtClean="0">
                <a:latin typeface="Comic Sans MS" pitchFamily="66" charset="0"/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en-US" sz="3400" dirty="0" smtClean="0">
                <a:latin typeface="Comic Sans MS" pitchFamily="66" charset="0"/>
              </a:rPr>
              <a:t>Le </a:t>
            </a:r>
            <a:r>
              <a:rPr lang="en-US" sz="3400" dirty="0" err="1" smtClean="0">
                <a:latin typeface="Comic Sans MS" pitchFamily="66" charset="0"/>
              </a:rPr>
              <a:t>développement</a:t>
            </a:r>
            <a:r>
              <a:rPr lang="en-US" sz="3400" dirty="0" smtClean="0">
                <a:latin typeface="Comic Sans MS" pitchFamily="66" charset="0"/>
              </a:rPr>
              <a:t> de cyclotrons et </a:t>
            </a:r>
            <a:r>
              <a:rPr lang="en-US" sz="3400" dirty="0" err="1" smtClean="0">
                <a:latin typeface="Comic Sans MS" pitchFamily="66" charset="0"/>
              </a:rPr>
              <a:t>d’accélérateur</a:t>
            </a:r>
            <a:r>
              <a:rPr lang="en-US" sz="3400" dirty="0" smtClean="0">
                <a:latin typeface="Comic Sans MS" pitchFamily="66" charset="0"/>
              </a:rPr>
              <a:t> de proton </a:t>
            </a:r>
            <a:r>
              <a:rPr lang="en-US" sz="3400" dirty="0" err="1" smtClean="0">
                <a:latin typeface="Comic Sans MS" pitchFamily="66" charset="0"/>
              </a:rPr>
              <a:t>ont</a:t>
            </a:r>
            <a:r>
              <a:rPr lang="en-US" sz="3400" dirty="0" smtClean="0">
                <a:latin typeface="Comic Sans MS" pitchFamily="66" charset="0"/>
              </a:rPr>
              <a:t> </a:t>
            </a:r>
            <a:r>
              <a:rPr lang="en-US" sz="3400" dirty="0" err="1" smtClean="0">
                <a:latin typeface="Comic Sans MS" pitchFamily="66" charset="0"/>
              </a:rPr>
              <a:t>aidé</a:t>
            </a:r>
            <a:r>
              <a:rPr lang="en-US" sz="3400" dirty="0" smtClean="0">
                <a:latin typeface="Comic Sans MS" pitchFamily="66" charset="0"/>
              </a:rPr>
              <a:t> à accepter le </a:t>
            </a:r>
            <a:r>
              <a:rPr lang="en-US" sz="3400" dirty="0" err="1" smtClean="0">
                <a:latin typeface="Comic Sans MS" pitchFamily="66" charset="0"/>
              </a:rPr>
              <a:t>modèle</a:t>
            </a:r>
            <a:r>
              <a:rPr lang="en-US" sz="3400" dirty="0" smtClean="0">
                <a:latin typeface="Comic Sans MS" pitchFamily="66" charset="0"/>
              </a:rPr>
              <a:t> </a:t>
            </a:r>
            <a:r>
              <a:rPr lang="en-US" sz="3400" dirty="0" err="1" smtClean="0">
                <a:latin typeface="Comic Sans MS" pitchFamily="66" charset="0"/>
              </a:rPr>
              <a:t>d’aujourd’hui</a:t>
            </a:r>
            <a:r>
              <a:rPr lang="en-US" sz="3400" dirty="0" smtClean="0">
                <a:latin typeface="Comic Sans MS" pitchFamily="66" charset="0"/>
              </a:rPr>
              <a:t>.</a:t>
            </a:r>
            <a:endParaRPr lang="en-US" sz="3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L’expérience</a:t>
            </a:r>
            <a:r>
              <a:rPr lang="en-US" dirty="0" smtClean="0"/>
              <a:t> de Rutherford *p.27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r-CA" sz="2400" dirty="0" smtClean="0">
                <a:latin typeface="Comic Sans MS" pitchFamily="66" charset="0"/>
              </a:rPr>
              <a:t>Il a envoyé rapidement des noyau d’Hélium (particules alpha) vers une feuille d’or qui était d’une épaisseur de seulement quelques atomes.</a:t>
            </a:r>
          </a:p>
          <a:p>
            <a:pPr marL="0" indent="0">
              <a:lnSpc>
                <a:spcPct val="80000"/>
              </a:lnSpc>
              <a:buNone/>
            </a:pPr>
            <a:endParaRPr lang="fr-CA" sz="2400" dirty="0" smtClean="0">
              <a:latin typeface="Comic Sans MS" pitchFamily="66" charset="0"/>
            </a:endParaRPr>
          </a:p>
          <a:p>
            <a:endParaRPr lang="fr-CA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8024" y="2852936"/>
            <a:ext cx="4547309" cy="3289424"/>
            <a:chOff x="4345171" y="2996952"/>
            <a:chExt cx="4547309" cy="32894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171" y="2996952"/>
              <a:ext cx="2748994" cy="328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448" y="3406442"/>
              <a:ext cx="2425700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524328" y="305971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Feuille</a:t>
              </a:r>
              <a:r>
                <a:rPr lang="en-US" dirty="0" smtClean="0"/>
                <a:t> </a:t>
              </a:r>
              <a:r>
                <a:rPr lang="en-US" dirty="0" err="1" smtClean="0"/>
                <a:t>d’or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4288" y="534917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Noyau</a:t>
              </a:r>
              <a:r>
                <a:rPr lang="en-US" dirty="0" smtClean="0"/>
                <a:t> </a:t>
              </a:r>
              <a:r>
                <a:rPr lang="en-US" dirty="0" err="1" smtClean="0"/>
                <a:t>d’Hélium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72344" y="3127928"/>
            <a:ext cx="3983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dirty="0" smtClean="0">
                <a:latin typeface="Comic Sans MS" pitchFamily="66" charset="0"/>
              </a:rPr>
              <a:t>Il a découvert que la plupart des particules (noyau d’Hélium) traversaient la feuille.</a:t>
            </a:r>
          </a:p>
          <a:p>
            <a:pPr>
              <a:spcAft>
                <a:spcPts val="600"/>
              </a:spcAft>
            </a:pPr>
            <a:endParaRPr lang="fr-CA" sz="800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fr-CA" dirty="0" smtClean="0">
                <a:latin typeface="Comic Sans MS" pitchFamily="66" charset="0"/>
              </a:rPr>
              <a:t>Mais certaines déviaient...</a:t>
            </a:r>
          </a:p>
          <a:p>
            <a:pPr>
              <a:spcAft>
                <a:spcPts val="600"/>
              </a:spcAft>
            </a:pPr>
            <a:endParaRPr lang="fr-CA" sz="800" dirty="0" smtClean="0">
              <a:latin typeface="Comic Sans MS" pitchFamily="66" charset="0"/>
            </a:endParaRPr>
          </a:p>
          <a:p>
            <a:pPr>
              <a:spcAft>
                <a:spcPts val="600"/>
              </a:spcAft>
            </a:pPr>
            <a:r>
              <a:rPr lang="fr-CA" dirty="0" smtClean="0">
                <a:latin typeface="Comic Sans MS" pitchFamily="66" charset="0"/>
              </a:rPr>
              <a:t>Et, a sa grande surprise, certaines particules rebondissaient!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34</a:t>
            </a:fld>
            <a:endParaRPr lang="en-CA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9903">
            <a:off x="5924340" y="4331735"/>
            <a:ext cx="2302881" cy="6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Développement de la Théorie Atomique </a:t>
            </a:r>
            <a:r>
              <a:rPr lang="fr-CA" sz="2700" dirty="0" smtClean="0">
                <a:latin typeface="Comic Sans MS" pitchFamily="66" charset="0"/>
              </a:rPr>
              <a:t>(5) </a:t>
            </a:r>
            <a:r>
              <a:rPr lang="fr-CA" sz="2700" i="1" dirty="0" err="1" smtClean="0">
                <a:latin typeface="Comic Sans MS" pitchFamily="66" charset="0"/>
              </a:rPr>
              <a:t>Rutheford</a:t>
            </a:r>
            <a:r>
              <a:rPr lang="fr-CA" sz="2700" i="1" dirty="0" smtClean="0">
                <a:latin typeface="Comic Sans MS" pitchFamily="66" charset="0"/>
              </a:rPr>
              <a:t> </a:t>
            </a:r>
            <a:r>
              <a:rPr lang="fr-CA" sz="2700" i="1" dirty="0" err="1" smtClean="0">
                <a:latin typeface="Comic Sans MS" pitchFamily="66" charset="0"/>
              </a:rPr>
              <a:t>continued</a:t>
            </a:r>
            <a:r>
              <a:rPr lang="fr-CA" sz="2700" i="1" dirty="0" smtClean="0">
                <a:latin typeface="Comic Sans MS" pitchFamily="66" charset="0"/>
              </a:rPr>
              <a:t>… </a:t>
            </a:r>
            <a:r>
              <a:rPr lang="fr-CA" sz="2700" i="1" dirty="0" err="1" smtClean="0">
                <a:latin typeface="Comic Sans MS" pitchFamily="66" charset="0"/>
              </a:rPr>
              <a:t>again</a:t>
            </a:r>
            <a:r>
              <a:rPr lang="fr-CA" sz="2700" i="1" dirty="0" smtClean="0">
                <a:latin typeface="Comic Sans MS" pitchFamily="66" charset="0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r-CA" sz="2800" dirty="0" smtClean="0">
                <a:latin typeface="Comic Sans MS" pitchFamily="66" charset="0"/>
              </a:rPr>
              <a:t>Les nouvelles preuves et évidences de Rutherford, lui ont permis de proposer un modèle plus détaillé: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 smtClean="0">
                <a:latin typeface="Comic Sans MS" pitchFamily="66" charset="0"/>
              </a:rPr>
              <a:t>Un modèle avec </a:t>
            </a:r>
            <a:r>
              <a:rPr lang="fr-CA" b="1" u="sng" dirty="0" smtClean="0">
                <a:latin typeface="Comic Sans MS" pitchFamily="66" charset="0"/>
              </a:rPr>
              <a:t>un noyau central</a:t>
            </a:r>
            <a:r>
              <a:rPr lang="fr-CA" dirty="0" smtClean="0">
                <a:latin typeface="Comic Sans MS" pitchFamily="66" charset="0"/>
              </a:rPr>
              <a:t>.</a:t>
            </a:r>
            <a:endParaRPr lang="fr-CA" sz="2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CA" sz="2800" u="sng" dirty="0" smtClean="0">
                <a:latin typeface="Comic Sans MS" pitchFamily="66" charset="0"/>
              </a:rPr>
              <a:t>Il a suggéré que les </a:t>
            </a:r>
            <a:r>
              <a:rPr lang="fr-CA" sz="2800" b="1" u="sng" dirty="0" smtClean="0">
                <a:latin typeface="Comic Sans MS" pitchFamily="66" charset="0"/>
              </a:rPr>
              <a:t>charges</a:t>
            </a:r>
            <a:r>
              <a:rPr lang="fr-CA" sz="2800" u="sng" dirty="0" smtClean="0">
                <a:latin typeface="Comic Sans MS" pitchFamily="66" charset="0"/>
              </a:rPr>
              <a:t>  </a:t>
            </a:r>
            <a:r>
              <a:rPr lang="fr-CA" sz="2800" b="1" u="sng" dirty="0" smtClean="0">
                <a:latin typeface="Comic Sans MS" pitchFamily="66" charset="0"/>
              </a:rPr>
              <a:t>positives </a:t>
            </a:r>
            <a:r>
              <a:rPr lang="fr-CA" sz="2800" u="sng" dirty="0" smtClean="0">
                <a:latin typeface="Comic Sans MS" pitchFamily="66" charset="0"/>
              </a:rPr>
              <a:t>étaient tous dans le noyau central</a:t>
            </a:r>
            <a:r>
              <a:rPr lang="fr-CA" sz="2800" dirty="0" smtClean="0">
                <a:latin typeface="Comic Sans MS" pitchFamily="66" charset="0"/>
              </a:rPr>
              <a:t>. 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r-CA" dirty="0" smtClean="0">
                <a:latin typeface="Comic Sans MS" pitchFamily="66" charset="0"/>
              </a:rPr>
              <a:t>Ce qui garde les électrons en place par une attraction électrique (électromagnétique)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CA" sz="3200" b="1" dirty="0" smtClean="0">
                <a:latin typeface="Comic Sans MS" pitchFamily="66" charset="0"/>
              </a:rPr>
              <a:t>Mais, ce n’est pas encore la fin...</a:t>
            </a:r>
            <a:r>
              <a:rPr lang="fr-CA" sz="2800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3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itchFamily="66" charset="0"/>
              </a:rPr>
              <a:t>Développement de la Théorie Atomique </a:t>
            </a:r>
            <a:r>
              <a:rPr lang="fr-CA" sz="2700" dirty="0" smtClean="0">
                <a:latin typeface="Comic Sans MS" pitchFamily="66" charset="0"/>
              </a:rPr>
              <a:t>(6)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Niels Bohr - 1913</a:t>
            </a:r>
          </a:p>
          <a:p>
            <a:pPr lvl="1"/>
            <a:r>
              <a:rPr lang="fr-CA" sz="3400" dirty="0" smtClean="0">
                <a:latin typeface="Comic Sans MS" pitchFamily="66" charset="0"/>
              </a:rPr>
              <a:t>Il a proposé que les électrons se trouvaient sur des </a:t>
            </a:r>
            <a:r>
              <a:rPr lang="fr-CA" sz="3400" b="1" u="sng" dirty="0" smtClean="0">
                <a:latin typeface="Comic Sans MS" pitchFamily="66" charset="0"/>
              </a:rPr>
              <a:t>couches</a:t>
            </a:r>
            <a:r>
              <a:rPr lang="fr-CA" sz="3400" dirty="0" smtClean="0">
                <a:latin typeface="Comic Sans MS" pitchFamily="66" charset="0"/>
              </a:rPr>
              <a:t> (</a:t>
            </a:r>
            <a:r>
              <a:rPr lang="fr-CA" sz="3400" dirty="0" err="1" smtClean="0">
                <a:latin typeface="Comic Sans MS" pitchFamily="66" charset="0"/>
              </a:rPr>
              <a:t>shells</a:t>
            </a:r>
            <a:r>
              <a:rPr lang="fr-CA" sz="3400" dirty="0" smtClean="0">
                <a:latin typeface="Comic Sans MS" pitchFamily="66" charset="0"/>
              </a:rPr>
              <a:t>) ou des </a:t>
            </a:r>
            <a:r>
              <a:rPr lang="fr-CA" sz="3400" b="1" u="sng" dirty="0" smtClean="0">
                <a:latin typeface="Comic Sans MS" pitchFamily="66" charset="0"/>
              </a:rPr>
              <a:t>nivaux d’énergie </a:t>
            </a:r>
            <a:r>
              <a:rPr lang="fr-CA" sz="3400" dirty="0" smtClean="0">
                <a:latin typeface="Comic Sans MS" pitchFamily="66" charset="0"/>
              </a:rPr>
              <a:t>spécifiques.</a:t>
            </a:r>
          </a:p>
          <a:p>
            <a:r>
              <a:rPr lang="fr-CA" sz="3600" dirty="0" smtClean="0">
                <a:latin typeface="Comic Sans MS" pitchFamily="66" charset="0"/>
              </a:rPr>
              <a:t>Chaque électron contient une quantité d’énergie particulière.</a:t>
            </a:r>
          </a:p>
          <a:p>
            <a:pPr>
              <a:buNone/>
            </a:pPr>
            <a:endParaRPr lang="fr-CA" sz="3600" dirty="0" smtClean="0"/>
          </a:p>
          <a:p>
            <a:pPr>
              <a:buNone/>
            </a:pPr>
            <a:endParaRPr lang="fr-CA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49535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eb.britannica.com/eb-media/09/149209-004-E4AA2D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5715000" cy="3810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sz="4800" dirty="0" smtClean="0">
                <a:latin typeface="Comic Sans MS" pitchFamily="66" charset="0"/>
              </a:rPr>
              <a:t>Le </a:t>
            </a:r>
            <a:r>
              <a:rPr lang="en-CA" sz="4800" dirty="0" err="1" smtClean="0">
                <a:latin typeface="Comic Sans MS" pitchFamily="66" charset="0"/>
              </a:rPr>
              <a:t>Modèle</a:t>
            </a:r>
            <a:r>
              <a:rPr lang="en-CA" sz="4800" dirty="0" smtClean="0">
                <a:latin typeface="Comic Sans MS" pitchFamily="66" charset="0"/>
              </a:rPr>
              <a:t> de Bohr... </a:t>
            </a:r>
            <a:br>
              <a:rPr lang="en-CA" sz="4800" dirty="0" smtClean="0">
                <a:latin typeface="Comic Sans MS" pitchFamily="66" charset="0"/>
              </a:rPr>
            </a:br>
            <a:r>
              <a:rPr lang="en-CA" sz="4800" dirty="0" smtClean="0">
                <a:latin typeface="Comic Sans MS" pitchFamily="66" charset="0"/>
              </a:rPr>
              <a:t>		</a:t>
            </a:r>
            <a:r>
              <a:rPr lang="en-CA" i="1" dirty="0" smtClean="0">
                <a:latin typeface="Comic Sans MS" pitchFamily="66" charset="0"/>
              </a:rPr>
              <a:t>Le </a:t>
            </a:r>
            <a:r>
              <a:rPr lang="en-CA" i="1" dirty="0" err="1" smtClean="0">
                <a:latin typeface="Comic Sans MS" pitchFamily="66" charset="0"/>
              </a:rPr>
              <a:t>modèle</a:t>
            </a:r>
            <a:r>
              <a:rPr lang="en-CA" i="1" dirty="0" smtClean="0">
                <a:latin typeface="Comic Sans MS" pitchFamily="66" charset="0"/>
              </a:rPr>
              <a:t> orbital </a:t>
            </a:r>
            <a:endParaRPr lang="en-CA" sz="4800" i="1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37</a:t>
            </a:fld>
            <a:endParaRPr lang="en-CA"/>
          </a:p>
        </p:txBody>
      </p:sp>
      <p:pic>
        <p:nvPicPr>
          <p:cNvPr id="6" name="Picture 2" descr="https://encrypted-tbn3.gstatic.com/images?q=tbn:ANd9GcQyEL0CBSCkY7vlKqb59eMeF7C-hbZFVBjxWtVQ_hzZYKoYIu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228972" cy="917596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En résumé...</a:t>
            </a:r>
            <a:endParaRPr lang="en-CA" sz="4800" dirty="0"/>
          </a:p>
        </p:txBody>
      </p:sp>
      <p:pic>
        <p:nvPicPr>
          <p:cNvPr id="3" name="Picture 2" descr="development of atomic mode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05" y="1285861"/>
            <a:ext cx="8617396" cy="53644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5929330"/>
            <a:ext cx="7943880" cy="522288"/>
          </a:xfrm>
        </p:spPr>
        <p:txBody>
          <a:bodyPr/>
          <a:lstStyle/>
          <a:p>
            <a:pPr algn="ctr"/>
            <a:r>
              <a:rPr lang="en-CA" sz="4400" dirty="0" err="1" smtClean="0">
                <a:latin typeface="Comic Sans MS" pitchFamily="66" charset="0"/>
              </a:rPr>
              <a:t>Activité</a:t>
            </a:r>
            <a:r>
              <a:rPr lang="en-CA" sz="4400" dirty="0" smtClean="0">
                <a:latin typeface="Comic Sans MS" pitchFamily="66" charset="0"/>
              </a:rPr>
              <a:t> p. 9</a:t>
            </a:r>
            <a:endParaRPr lang="en-CA" sz="4400" dirty="0">
              <a:latin typeface="Comic Sans MS" pitchFamily="66" charset="0"/>
            </a:endParaRPr>
          </a:p>
        </p:txBody>
      </p:sp>
      <p:pic>
        <p:nvPicPr>
          <p:cNvPr id="1026" name="Picture 2" descr="https://mast.wikispaces.com/file/view/labkidsmistak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32" b="213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492919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latin typeface="Comic Sans MS" pitchFamily="66" charset="0"/>
              </a:rPr>
              <a:t>Sécurité</a:t>
            </a:r>
            <a:r>
              <a:rPr lang="en-CA" sz="4000" dirty="0" smtClean="0">
                <a:latin typeface="Comic Sans MS" pitchFamily="66" charset="0"/>
              </a:rPr>
              <a:t> au </a:t>
            </a:r>
            <a:r>
              <a:rPr lang="en-CA" sz="4000" dirty="0" err="1" smtClean="0">
                <a:latin typeface="Comic Sans MS" pitchFamily="66" charset="0"/>
              </a:rPr>
              <a:t>Laboratoire</a:t>
            </a:r>
            <a:endParaRPr lang="en-CA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240" y="573325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http://www.youtube.com/watch?v=MxVk7t9dLgY</a:t>
            </a:r>
            <a:r>
              <a:rPr lang="en-US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5805264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http://www.youtube.com/watch?v=XYbOSmYme6Y</a:t>
            </a:r>
            <a:r>
              <a:rPr lang="en-US" dirty="0" smtClean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err="1" smtClean="0">
                <a:latin typeface="Comic Sans MS" pitchFamily="66" charset="0"/>
              </a:rPr>
              <a:t>Règles</a:t>
            </a:r>
            <a:r>
              <a:rPr lang="en-CA" dirty="0" smtClean="0">
                <a:latin typeface="Comic Sans MS" pitchFamily="66" charset="0"/>
              </a:rPr>
              <a:t> de </a:t>
            </a:r>
            <a:r>
              <a:rPr lang="en-CA" dirty="0" err="1" smtClean="0">
                <a:latin typeface="Comic Sans MS" pitchFamily="66" charset="0"/>
              </a:rPr>
              <a:t>sécurité</a:t>
            </a:r>
            <a:r>
              <a:rPr lang="en-CA" dirty="0" smtClean="0">
                <a:latin typeface="Comic Sans MS" pitchFamily="66" charset="0"/>
              </a:rPr>
              <a:t> pour le </a:t>
            </a:r>
            <a:r>
              <a:rPr lang="en-CA" dirty="0" err="1" smtClean="0">
                <a:latin typeface="Comic Sans MS" pitchFamily="66" charset="0"/>
              </a:rPr>
              <a:t>laboratoire</a:t>
            </a:r>
            <a:r>
              <a:rPr lang="en-CA" dirty="0" smtClean="0">
                <a:latin typeface="Comic Sans MS" pitchFamily="66" charset="0"/>
              </a:rPr>
              <a:t/>
            </a:r>
            <a:br>
              <a:rPr lang="en-CA" dirty="0" smtClean="0">
                <a:latin typeface="Comic Sans MS" pitchFamily="66" charset="0"/>
              </a:rPr>
            </a:br>
            <a:r>
              <a:rPr lang="en-CA" i="1" dirty="0" smtClean="0">
                <a:latin typeface="Comic Sans MS" pitchFamily="66" charset="0"/>
              </a:rPr>
              <a:t>pages 10-11</a:t>
            </a:r>
            <a:endParaRPr lang="en-CA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85786" y="2000240"/>
            <a:ext cx="7772400" cy="41434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3600" dirty="0" smtClean="0">
                <a:latin typeface="Comic Sans MS" pitchFamily="66" charset="0"/>
              </a:rPr>
              <a:t>Les consignes générales</a:t>
            </a:r>
          </a:p>
          <a:p>
            <a:pPr>
              <a:lnSpc>
                <a:spcPct val="110000"/>
              </a:lnSpc>
            </a:pPr>
            <a:r>
              <a:rPr lang="fr-FR" sz="3600" dirty="0" smtClean="0">
                <a:latin typeface="Comic Sans MS" pitchFamily="66" charset="0"/>
              </a:rPr>
              <a:t>Le matériel en verre</a:t>
            </a:r>
          </a:p>
          <a:p>
            <a:pPr>
              <a:lnSpc>
                <a:spcPct val="110000"/>
              </a:lnSpc>
            </a:pPr>
            <a:r>
              <a:rPr lang="fr-FR" sz="3600" dirty="0" smtClean="0">
                <a:latin typeface="Comic Sans MS" pitchFamily="66" charset="0"/>
              </a:rPr>
              <a:t>Les produits</a:t>
            </a:r>
            <a:r>
              <a:rPr lang="fr-FR" sz="4000" dirty="0" smtClean="0">
                <a:latin typeface="Comic Sans MS" pitchFamily="66" charset="0"/>
              </a:rPr>
              <a:t> </a:t>
            </a:r>
            <a:r>
              <a:rPr lang="fr-FR" sz="3600" dirty="0" smtClean="0">
                <a:latin typeface="Comic Sans MS" pitchFamily="66" charset="0"/>
              </a:rPr>
              <a:t>chimiques</a:t>
            </a:r>
          </a:p>
          <a:p>
            <a:pPr>
              <a:lnSpc>
                <a:spcPct val="110000"/>
              </a:lnSpc>
            </a:pPr>
            <a:r>
              <a:rPr lang="fr-FR" sz="3600" dirty="0" smtClean="0">
                <a:latin typeface="Comic Sans MS" pitchFamily="66" charset="0"/>
              </a:rPr>
              <a:t>Les plaques chauffantes et les flammes nues</a:t>
            </a:r>
          </a:p>
          <a:p>
            <a:pPr>
              <a:lnSpc>
                <a:spcPct val="110000"/>
              </a:lnSpc>
            </a:pPr>
            <a:r>
              <a:rPr lang="fr-FR" sz="3600" dirty="0" smtClean="0">
                <a:latin typeface="Comic Sans MS" pitchFamily="66" charset="0"/>
              </a:rPr>
              <a:t>Les appareils électriques</a:t>
            </a:r>
          </a:p>
          <a:p>
            <a:pPr>
              <a:buNone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latin typeface="Comic Sans MS" pitchFamily="66" charset="0"/>
              </a:rPr>
              <a:t>SIMDUT... </a:t>
            </a:r>
            <a:r>
              <a:rPr lang="en-CA" i="1" dirty="0" smtClean="0">
                <a:latin typeface="Comic Sans MS" pitchFamily="66" charset="0"/>
              </a:rPr>
              <a:t>Page 12</a:t>
            </a:r>
            <a:endParaRPr lang="en-CA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 </a:t>
            </a:r>
            <a:r>
              <a:rPr lang="en-US" sz="3600" dirty="0" err="1" smtClean="0"/>
              <a:t>système</a:t>
            </a:r>
            <a:r>
              <a:rPr lang="en-US" sz="3600" dirty="0" smtClean="0"/>
              <a:t> du </a:t>
            </a:r>
            <a:r>
              <a:rPr lang="en-US" sz="3600" b="1" dirty="0" smtClean="0"/>
              <a:t>SIMDUT</a:t>
            </a:r>
            <a:r>
              <a:rPr lang="en-US" sz="3600" dirty="0" smtClean="0"/>
              <a:t> :</a:t>
            </a:r>
          </a:p>
          <a:p>
            <a:r>
              <a:rPr lang="en-US" sz="4800" b="1" dirty="0" err="1" smtClean="0"/>
              <a:t>S</a:t>
            </a:r>
            <a:r>
              <a:rPr lang="en-US" sz="3600" dirty="0" err="1" smtClean="0"/>
              <a:t>ystème</a:t>
            </a:r>
            <a:r>
              <a:rPr lang="en-US" sz="3600" dirty="0" smtClean="0"/>
              <a:t> d’</a:t>
            </a:r>
          </a:p>
          <a:p>
            <a:r>
              <a:rPr lang="en-US" sz="4800" b="1" dirty="0" smtClean="0"/>
              <a:t>I</a:t>
            </a:r>
            <a:r>
              <a:rPr lang="en-US" sz="3600" dirty="0" smtClean="0"/>
              <a:t>nformation </a:t>
            </a:r>
            <a:r>
              <a:rPr lang="en-US" sz="3600" dirty="0" err="1" smtClean="0"/>
              <a:t>sur</a:t>
            </a:r>
            <a:r>
              <a:rPr lang="en-US" sz="3600" dirty="0" smtClean="0"/>
              <a:t> les</a:t>
            </a:r>
          </a:p>
          <a:p>
            <a:r>
              <a:rPr lang="en-US" sz="4400" b="1" dirty="0" err="1" smtClean="0"/>
              <a:t>M</a:t>
            </a:r>
            <a:r>
              <a:rPr lang="en-US" sz="3600" dirty="0" err="1" smtClean="0"/>
              <a:t>atières</a:t>
            </a:r>
            <a:endParaRPr lang="en-US" sz="3600" dirty="0" smtClean="0"/>
          </a:p>
          <a:p>
            <a:r>
              <a:rPr lang="en-US" sz="4400" b="1" dirty="0" err="1" smtClean="0"/>
              <a:t>D</a:t>
            </a:r>
            <a:r>
              <a:rPr lang="en-US" sz="3600" dirty="0" err="1" smtClean="0"/>
              <a:t>angereuses</a:t>
            </a:r>
            <a:endParaRPr lang="en-US" sz="3600" dirty="0" smtClean="0"/>
          </a:p>
          <a:p>
            <a:r>
              <a:rPr lang="en-US" sz="4400" b="1" dirty="0" err="1" smtClean="0"/>
              <a:t>U</a:t>
            </a:r>
            <a:r>
              <a:rPr lang="en-US" sz="3600" dirty="0" err="1" smtClean="0"/>
              <a:t>tilisées</a:t>
            </a:r>
            <a:r>
              <a:rPr lang="en-US" sz="3600" dirty="0" smtClean="0"/>
              <a:t> au</a:t>
            </a:r>
          </a:p>
          <a:p>
            <a:r>
              <a:rPr lang="en-US" sz="4400" b="1" dirty="0" smtClean="0"/>
              <a:t>T</a:t>
            </a:r>
            <a:r>
              <a:rPr lang="en-US" sz="3600" dirty="0" smtClean="0"/>
              <a:t>ravail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>
                <a:latin typeface="Comic Sans MS" pitchFamily="66" charset="0"/>
              </a:rPr>
              <a:t>WHMIS... </a:t>
            </a:r>
            <a:r>
              <a:rPr lang="en-CA" i="1" dirty="0" smtClean="0">
                <a:latin typeface="Comic Sans MS" pitchFamily="66" charset="0"/>
              </a:rPr>
              <a:t>Page 12</a:t>
            </a:r>
            <a:endParaRPr lang="en-CA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CA" sz="5400" dirty="0" smtClean="0">
                <a:latin typeface="Comic Sans MS" pitchFamily="66" charset="0"/>
              </a:rPr>
              <a:t>		workplace</a:t>
            </a:r>
          </a:p>
          <a:p>
            <a:pPr>
              <a:buNone/>
            </a:pPr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CA" sz="5400" dirty="0" smtClean="0">
                <a:latin typeface="Comic Sans MS" pitchFamily="66" charset="0"/>
              </a:rPr>
              <a:t>		hazardous</a:t>
            </a:r>
          </a:p>
          <a:p>
            <a:pPr>
              <a:buNone/>
            </a:pPr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CA" sz="5400" dirty="0" smtClean="0">
                <a:latin typeface="Comic Sans MS" pitchFamily="66" charset="0"/>
              </a:rPr>
              <a:t>		materials</a:t>
            </a:r>
          </a:p>
          <a:p>
            <a:pPr>
              <a:buNone/>
            </a:pPr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I	</a:t>
            </a:r>
            <a:r>
              <a:rPr lang="en-CA" sz="5400" dirty="0" smtClean="0">
                <a:latin typeface="Comic Sans MS" pitchFamily="66" charset="0"/>
              </a:rPr>
              <a:t>	information</a:t>
            </a:r>
          </a:p>
          <a:p>
            <a:pPr>
              <a:buNone/>
            </a:pPr>
            <a:r>
              <a:rPr lang="en-CA" sz="5400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CA" sz="5400" dirty="0" smtClean="0">
                <a:latin typeface="Comic Sans MS" pitchFamily="66" charset="0"/>
              </a:rPr>
              <a:t>		system</a:t>
            </a:r>
            <a:endParaRPr lang="en-CA" sz="5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3225552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symboles importants</a:t>
            </a:r>
            <a:endParaRPr lang="en-US" dirty="0"/>
          </a:p>
        </p:txBody>
      </p:sp>
      <p:pic>
        <p:nvPicPr>
          <p:cNvPr id="1028" name="Picture 4" descr="http://images.cchst.ca/products/whmisSymbolsPosterLr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6124"/>
            <a:ext cx="4793679" cy="66418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m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979" y="785794"/>
            <a:ext cx="8859055" cy="45720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260E-0A3A-4554-B402-7BB64C08FDC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804</TotalTime>
  <Words>959</Words>
  <Application>Microsoft Office PowerPoint</Application>
  <PresentationFormat>On-screen Show (4:3)</PresentationFormat>
  <Paragraphs>212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Franklin Gothic Book</vt:lpstr>
      <vt:lpstr>Perpetua</vt:lpstr>
      <vt:lpstr>Wingdings 2</vt:lpstr>
      <vt:lpstr>Equity</vt:lpstr>
      <vt:lpstr>Sciences Gr. 9 </vt:lpstr>
      <vt:lpstr>Sciences Gr.9 ... Unité 1</vt:lpstr>
      <vt:lpstr>Sécurité au Labo... Révision</vt:lpstr>
      <vt:lpstr>Activité p. 9</vt:lpstr>
      <vt:lpstr>Règles de sécurité pour le laboratoire pages 10-11</vt:lpstr>
      <vt:lpstr>SIMDUT... Page 12</vt:lpstr>
      <vt:lpstr>WHMIS... Page 12</vt:lpstr>
      <vt:lpstr>Les symboles importants</vt:lpstr>
      <vt:lpstr>PowerPoint Presentation</vt:lpstr>
      <vt:lpstr>Les contours des symboles... Page 12</vt:lpstr>
      <vt:lpstr>L’étude de la matière</vt:lpstr>
      <vt:lpstr>L’étude de la matière (2)</vt:lpstr>
      <vt:lpstr>PowerPoint Presentation</vt:lpstr>
      <vt:lpstr>Description de la matière</vt:lpstr>
      <vt:lpstr>PowerPoint Presentation</vt:lpstr>
      <vt:lpstr>PowerPoint Presentation</vt:lpstr>
      <vt:lpstr>Laboratoire principal 1-2C pg. 20</vt:lpstr>
      <vt:lpstr>Théorie vs. Loi</vt:lpstr>
      <vt:lpstr>Théorie atomique…</vt:lpstr>
      <vt:lpstr>Théorie atomique…</vt:lpstr>
      <vt:lpstr>Théorie atomique… (2)</vt:lpstr>
      <vt:lpstr>Un atome</vt:lpstr>
      <vt:lpstr>Dans un atome...</vt:lpstr>
      <vt:lpstr>Historique - Au début... 2500 ans passé</vt:lpstr>
      <vt:lpstr>Historique – 450 B.C.</vt:lpstr>
      <vt:lpstr>Historique – 350 B.C.</vt:lpstr>
      <vt:lpstr>Développement de la Théorie Atomique</vt:lpstr>
      <vt:lpstr>Modèle de Dalton...  Le modèle de la balle de billiard       (pool ball)</vt:lpstr>
      <vt:lpstr>Développement de la Théorie Atomique (2)</vt:lpstr>
      <vt:lpstr>Le Modèle deThomson...    Le modèle du petit pain au raisin...     (Raisin Bun Model)</vt:lpstr>
      <vt:lpstr>Développement de la Théorie Atomique (3)</vt:lpstr>
      <vt:lpstr>Modèle de Rutherford...    Le model planètaire</vt:lpstr>
      <vt:lpstr>Développement de la Théorie Atomique (4) Rutheford continued…</vt:lpstr>
      <vt:lpstr>L’expérience de Rutherford *p.27</vt:lpstr>
      <vt:lpstr>Développement de la Théorie Atomique (5) Rutheford continued… again…</vt:lpstr>
      <vt:lpstr>Développement de la Théorie Atomique (6)</vt:lpstr>
      <vt:lpstr>Le Modèle de Bohr...    Le modèle orbital </vt:lpstr>
      <vt:lpstr>En résumé...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Science</dc:title>
  <dc:creator>Loriann</dc:creator>
  <cp:lastModifiedBy>Raphael Soucy</cp:lastModifiedBy>
  <cp:revision>77</cp:revision>
  <cp:lastPrinted>2017-11-17T01:43:32Z</cp:lastPrinted>
  <dcterms:created xsi:type="dcterms:W3CDTF">2009-08-12T11:58:12Z</dcterms:created>
  <dcterms:modified xsi:type="dcterms:W3CDTF">2017-11-17T01:44:03Z</dcterms:modified>
</cp:coreProperties>
</file>