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66" r:id="rId10"/>
    <p:sldId id="263" r:id="rId11"/>
    <p:sldId id="267" r:id="rId12"/>
    <p:sldId id="290" r:id="rId13"/>
    <p:sldId id="264" r:id="rId14"/>
    <p:sldId id="265" r:id="rId15"/>
    <p:sldId id="292" r:id="rId16"/>
    <p:sldId id="268" r:id="rId17"/>
    <p:sldId id="269" r:id="rId18"/>
    <p:sldId id="270" r:id="rId19"/>
    <p:sldId id="291" r:id="rId20"/>
    <p:sldId id="271" r:id="rId21"/>
    <p:sldId id="272" r:id="rId22"/>
    <p:sldId id="276" r:id="rId23"/>
    <p:sldId id="275" r:id="rId24"/>
    <p:sldId id="281" r:id="rId25"/>
    <p:sldId id="282" r:id="rId26"/>
    <p:sldId id="283" r:id="rId27"/>
    <p:sldId id="285" r:id="rId28"/>
    <p:sldId id="286" r:id="rId29"/>
    <p:sldId id="287" r:id="rId30"/>
    <p:sldId id="288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C607-82AE-462D-9866-9BF8A6960D74}" type="datetimeFigureOut">
              <a:rPr lang="fr-CA" smtClean="0"/>
              <a:pPr/>
              <a:t>2014-06-02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0C89-9D52-4918-BDF9-22560EE4E4A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79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4DEE36-EB65-4D1F-B401-8AC53071D84A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A873CC-7E96-490A-B155-F38BA5C1A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1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83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3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34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8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6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26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06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3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1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35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62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19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44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9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20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0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24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84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4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9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2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8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73CC-7E96-490A-B155-F38BA5C1A8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D57F-E125-462E-B378-2DBDB89C3F81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2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031F-5062-4C20-8869-22D8A42B4587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54B2-227F-4F7A-81FE-484D184F6380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20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D885-5DCF-4999-B858-211887DBB781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962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482C-1D4E-4884-BA5C-787236C24D7E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67B9-F968-4CFC-A80E-3F8BF3B436D3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06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8857-40BB-477A-A8E1-B9BC1BDF0B0C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453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0ADC-80F4-4CCA-8D05-48A2CBCE3979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89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C54C-038E-429E-8618-D47D9C3C963B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2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DB13-E472-41EA-89D8-D1EF41A77613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DB0E-C77C-4AAC-BE5E-17A12C853879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11F6676-8D37-43DB-AF5E-A00AAB53FAAC}" type="datetime1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1813C39-6109-4D0E-B433-200C8715FF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La méiose, base de la reproduction sexuée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Meiose II: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371601"/>
            <a:ext cx="7435596" cy="4808538"/>
          </a:xfrm>
        </p:spPr>
        <p:txBody>
          <a:bodyPr>
            <a:noAutofit/>
          </a:bodyPr>
          <a:lstStyle/>
          <a:p>
            <a:r>
              <a:rPr lang="fr-CA" sz="2400" dirty="0"/>
              <a:t>L’ADN n’est pas répliqué encore avant la méiose II.</a:t>
            </a:r>
          </a:p>
          <a:p>
            <a:r>
              <a:rPr lang="fr-CA" sz="2400" dirty="0"/>
              <a:t>La méiose II est similaire à la mitose parce que dans les deux processus les chromatides de chaque chromosome se dirigent vers les pôles opposés.</a:t>
            </a:r>
          </a:p>
          <a:p>
            <a:r>
              <a:rPr lang="fr-CA" sz="2400" dirty="0"/>
              <a:t>Les étapes sont : Prophase II, Métaphase II, Anaphase II, Télophase II </a:t>
            </a:r>
          </a:p>
          <a:p>
            <a:r>
              <a:rPr lang="fr-CA" sz="2400" dirty="0"/>
              <a:t>Chaque cellule fille hérite un chromatide de chaque chromosome.</a:t>
            </a:r>
          </a:p>
          <a:p>
            <a:r>
              <a:rPr lang="fr-CA" sz="2400" dirty="0"/>
              <a:t>Le résultat est 4 cellules haploïdes, chacun qui contient un demi de chromosomes que la cellule originale du parent.</a:t>
            </a:r>
            <a:endParaRPr lang="en-CA" sz="2400" dirty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Meiose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64" y="1219200"/>
            <a:ext cx="7645874" cy="543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Laboratoire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CA" dirty="0" smtClean="0"/>
              <a:t>Comparez la Mitose et la Méiose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Similarités et Différences entre la Mitose et la Méioses: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391400" cy="510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4409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b="1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Mitoses</a:t>
                      </a:r>
                      <a:endParaRPr lang="fr-CA" sz="28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b="1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Méioses</a:t>
                      </a:r>
                      <a:endParaRPr lang="fr-CA" sz="28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</a:tr>
              <a:tr h="1511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Cellules du corps</a:t>
                      </a:r>
                      <a:endParaRPr lang="fr-CA" sz="28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Dans les organes sexuels</a:t>
                      </a:r>
                      <a:r>
                        <a:rPr lang="fr-CA" sz="2800" baseline="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pour produire des gamètes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</a:tr>
              <a:tr h="629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 cellules filles</a:t>
                      </a:r>
                      <a:endParaRPr lang="fr-CA" sz="2800" noProof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 cellules filles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</a:tr>
              <a:tr h="1511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Même</a:t>
                      </a:r>
                      <a:r>
                        <a:rPr lang="fr-CA" sz="2800" baseline="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nombre de chromosomes</a:t>
                      </a:r>
                      <a:r>
                        <a:rPr lang="fr-CA" sz="2800" baseline="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que la cellule</a:t>
                      </a: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parent</a:t>
                      </a:r>
                      <a:endParaRPr lang="fr-CA" sz="28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Chaque contient la moitié du</a:t>
                      </a:r>
                      <a:r>
                        <a:rPr lang="fr-CA" sz="2800" baseline="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nombre des c</a:t>
                      </a: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hromosomes de la cellule parent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</a:tr>
              <a:tr h="629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Reproduction Asexuée </a:t>
                      </a:r>
                      <a:endParaRPr lang="fr-CA" sz="28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Reproduction Sexuée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noProof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endParaRPr lang="fr-CA" sz="1200" noProof="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3725" marR="53725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Méthodes de fécondation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Fécondation externe</a:t>
            </a:r>
            <a:r>
              <a:rPr lang="fr-CA" dirty="0" smtClean="0"/>
              <a:t>:  une cellule mâle (spermatozoïde) et une cellule femelle (ovule) sont </a:t>
            </a:r>
            <a:r>
              <a:rPr lang="fr-CA" u="sng" dirty="0" smtClean="0"/>
              <a:t>unis à l’extérieur </a:t>
            </a:r>
            <a:r>
              <a:rPr lang="fr-CA" dirty="0" smtClean="0"/>
              <a:t>des corps des parents.</a:t>
            </a:r>
          </a:p>
          <a:p>
            <a:pPr lvl="1"/>
            <a:r>
              <a:rPr lang="fr-CA" dirty="0" smtClean="0"/>
              <a:t>Exemple:  poisson, mousses et fougères</a:t>
            </a:r>
          </a:p>
          <a:p>
            <a:r>
              <a:rPr lang="fr-CA" dirty="0" smtClean="0"/>
              <a:t>Comment est-ce que les mousses se reproduisent?</a:t>
            </a:r>
          </a:p>
          <a:p>
            <a:pPr lvl="1"/>
            <a:r>
              <a:rPr lang="fr-CA" dirty="0" smtClean="0"/>
              <a:t>Les organes mâle et femelle développent au bout des tiges ou des branches de la plante.</a:t>
            </a:r>
          </a:p>
          <a:p>
            <a:pPr lvl="1"/>
            <a:r>
              <a:rPr lang="fr-CA" dirty="0" smtClean="0"/>
              <a:t>Fécondation ne peut pas se faire sans la présence d’eau.  </a:t>
            </a:r>
          </a:p>
          <a:p>
            <a:pPr lvl="1"/>
            <a:r>
              <a:rPr lang="fr-CA" dirty="0" smtClean="0"/>
              <a:t>Reproduction asexuée est aussi possible avec la production de spores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Cycle de vie de la mousse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55157"/>
            <a:ext cx="7391400" cy="51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b="1" dirty="0" smtClean="0"/>
              <a:t>Fécondation interne:  </a:t>
            </a:r>
            <a:r>
              <a:rPr lang="fr-CA" dirty="0" smtClean="0"/>
              <a:t>cellule mâle (spermatozoïde) sont déposés à l’intérieur du corps de la femelle où il est unis avec une cellule femelle (ovule)</a:t>
            </a:r>
          </a:p>
          <a:p>
            <a:r>
              <a:rPr lang="fr-CA" dirty="0" smtClean="0"/>
              <a:t>Comment est-ce qu’une plante à fleurs se reproduit?</a:t>
            </a:r>
          </a:p>
          <a:p>
            <a:pPr lvl="1"/>
            <a:r>
              <a:rPr lang="fr-CA" dirty="0" smtClean="0"/>
              <a:t>Fécondation interne se fait par la </a:t>
            </a:r>
            <a:r>
              <a:rPr lang="fr-CA" u="sng" dirty="0" smtClean="0"/>
              <a:t>pollinisation </a:t>
            </a:r>
          </a:p>
          <a:p>
            <a:pPr lvl="1"/>
            <a:r>
              <a:rPr lang="fr-CA" dirty="0" smtClean="0"/>
              <a:t>Gamètes mâles sont dans les structures que l’on appelle pollen et sont transférés de la partie mâle de la fleur (</a:t>
            </a:r>
            <a:r>
              <a:rPr lang="fr-CA" b="1" u="sng" dirty="0" smtClean="0"/>
              <a:t>étamine</a:t>
            </a:r>
            <a:r>
              <a:rPr lang="fr-CA" dirty="0" smtClean="0"/>
              <a:t>) à la partie femelle de la fleur (</a:t>
            </a:r>
            <a:r>
              <a:rPr lang="fr-CA" b="1" u="sng" dirty="0" smtClean="0"/>
              <a:t>pistil</a:t>
            </a:r>
            <a:r>
              <a:rPr lang="fr-CA" dirty="0" smtClean="0"/>
              <a:t>).</a:t>
            </a:r>
          </a:p>
          <a:p>
            <a:pPr lvl="1"/>
            <a:r>
              <a:rPr lang="fr-CA" dirty="0" smtClean="0"/>
              <a:t>Une fois que le pollen est placé sur le pistil, des structures sont formés pour unir les cellules mâles avec les cellules femelles.  </a:t>
            </a:r>
          </a:p>
          <a:p>
            <a:pPr lvl="1"/>
            <a:r>
              <a:rPr lang="fr-CA" dirty="0" smtClean="0"/>
              <a:t>Zygote est formé, ensuite l’embryon est nourrit par les substances nutritive de la graine.  L’extérieur de la graine protège l’embryon.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Méthodes de fécondation </a:t>
            </a:r>
            <a:r>
              <a:rPr lang="fr-CA" sz="2000" dirty="0" smtClean="0"/>
              <a:t>(2)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Plante</a:t>
            </a:r>
            <a:r>
              <a:rPr lang="en-US" dirty="0" smtClean="0"/>
              <a:t> à fleur</a:t>
            </a:r>
            <a:endParaRPr lang="en-US" dirty="0"/>
          </a:p>
        </p:txBody>
      </p:sp>
      <p:pic>
        <p:nvPicPr>
          <p:cNvPr id="4" name="Content Placeholder 3" descr="flowering plant reproduction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017096" cy="52256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</a:t>
            </a:r>
            <a:r>
              <a:rPr lang="en-US" dirty="0" err="1" smtClean="0"/>
              <a:t>sexuée</a:t>
            </a:r>
            <a:r>
              <a:rPr lang="en-US" dirty="0" smtClean="0"/>
              <a:t> des  </a:t>
            </a:r>
            <a:r>
              <a:rPr lang="en-US" dirty="0" err="1" smtClean="0"/>
              <a:t>Insectes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Fécondation interne</a:t>
            </a:r>
          </a:p>
          <a:p>
            <a:r>
              <a:rPr lang="fr-CA" b="1" dirty="0" smtClean="0"/>
              <a:t>Métamorphoses:  </a:t>
            </a:r>
            <a:r>
              <a:rPr lang="fr-CA" dirty="0" smtClean="0"/>
              <a:t>un changement de la forme d’un insecte quand il atteint la maturité</a:t>
            </a:r>
          </a:p>
          <a:p>
            <a:r>
              <a:rPr lang="fr-CA" b="1" dirty="0" smtClean="0"/>
              <a:t>Métamorphoses Incomplète </a:t>
            </a:r>
            <a:r>
              <a:rPr lang="fr-CA" dirty="0" smtClean="0"/>
              <a:t>:  comprend des changement subtile durant 3 étapes de la vie de l’insecte;  œuf, larve, et adulte</a:t>
            </a:r>
          </a:p>
          <a:p>
            <a:pPr lvl="1"/>
            <a:r>
              <a:rPr lang="fr-CA" dirty="0" smtClean="0"/>
              <a:t>Ces changements sont principalement due à la croissance </a:t>
            </a:r>
          </a:p>
          <a:p>
            <a:pPr lvl="1"/>
            <a:r>
              <a:rPr lang="fr-CA" dirty="0" smtClean="0"/>
              <a:t>Les phases de la larve (immature) ressemble parfois à des versions miniature de l’adulte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CA" dirty="0" smtClean="0"/>
              <a:t>Métamorphoses Incomplète</a:t>
            </a:r>
            <a:endParaRPr lang="fr-CA" dirty="0"/>
          </a:p>
        </p:txBody>
      </p:sp>
      <p:pic>
        <p:nvPicPr>
          <p:cNvPr id="4" name="Content Placeholder 3" descr="incomplete metamorphosis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46150" y="2255365"/>
            <a:ext cx="6446838" cy="34982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226"/>
            <a:ext cx="7269480" cy="1325562"/>
          </a:xfrm>
        </p:spPr>
        <p:txBody>
          <a:bodyPr/>
          <a:lstStyle/>
          <a:p>
            <a:r>
              <a:rPr lang="fr-CA" dirty="0" smtClean="0"/>
              <a:t>Reproduction Sexuée 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2" y="1600200"/>
            <a:ext cx="7435596" cy="3352799"/>
          </a:xfrm>
        </p:spPr>
        <p:txBody>
          <a:bodyPr>
            <a:noAutofit/>
          </a:bodyPr>
          <a:lstStyle/>
          <a:p>
            <a:r>
              <a:rPr lang="fr-CA" sz="2800" dirty="0"/>
              <a:t>Nécessite deux parents.</a:t>
            </a:r>
          </a:p>
          <a:p>
            <a:r>
              <a:rPr lang="fr-CA" sz="2800" dirty="0"/>
              <a:t>Les dépendants ressemblent </a:t>
            </a:r>
            <a:r>
              <a:rPr lang="fr-CA" sz="2800" dirty="0" smtClean="0"/>
              <a:t>à leurs </a:t>
            </a:r>
            <a:r>
              <a:rPr lang="fr-CA" sz="2800" dirty="0"/>
              <a:t>parents mais ne sont pas identiques.</a:t>
            </a:r>
          </a:p>
          <a:p>
            <a:r>
              <a:rPr lang="fr-CA" sz="2800" dirty="0"/>
              <a:t>Les dépendants diffèrent de leurs parents et de tout autre membre de la même espèce car l’ADN n’est pas une copie exacte.</a:t>
            </a:r>
            <a:endParaRPr lang="en-CA" sz="2800" dirty="0"/>
          </a:p>
          <a:p>
            <a:r>
              <a:rPr lang="fr-CA" sz="2800" dirty="0" smtClean="0"/>
              <a:t>Il y a une variation génétique puisque le descendant obtient la moitié de ses gènes de un parent (femelle) et l’autre moitié d’un deuxième parent (male).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smtClean="0"/>
              <a:t>Un autre type de reproduction sexuée interne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49580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Métamorphoses Complète : </a:t>
            </a:r>
            <a:r>
              <a:rPr lang="fr-CA" sz="2400" dirty="0" smtClean="0"/>
              <a:t> un changement de la forme d’un insecte quand il atteint la maturité.  La forme adulte est </a:t>
            </a:r>
            <a:r>
              <a:rPr lang="fr-CA" sz="2400" u="sng" dirty="0" smtClean="0"/>
              <a:t>complètement différente</a:t>
            </a:r>
            <a:r>
              <a:rPr lang="fr-CA" sz="2400" dirty="0" smtClean="0"/>
              <a:t> de la forme de la larve.  </a:t>
            </a:r>
          </a:p>
          <a:p>
            <a:pPr lvl="1"/>
            <a:r>
              <a:rPr lang="fr-CA" sz="2000" dirty="0" smtClean="0"/>
              <a:t>Il y a 4 étapes: œuf, larve, pupe/nymphe, adulte.</a:t>
            </a:r>
          </a:p>
          <a:p>
            <a:pPr lvl="2"/>
            <a:r>
              <a:rPr lang="fr-CA" sz="1800" dirty="0" smtClean="0"/>
              <a:t>Le rôle de la larve est de </a:t>
            </a:r>
            <a:r>
              <a:rPr lang="fr-CA" sz="1800" u="sng" dirty="0" smtClean="0"/>
              <a:t>manger et de grandir/grossir</a:t>
            </a:r>
            <a:r>
              <a:rPr lang="fr-CA" sz="1800" dirty="0" smtClean="0"/>
              <a:t>.</a:t>
            </a:r>
          </a:p>
          <a:p>
            <a:pPr lvl="2"/>
            <a:r>
              <a:rPr lang="fr-CA" sz="1800" dirty="0" smtClean="0"/>
              <a:t>Après plusieurs </a:t>
            </a:r>
            <a:r>
              <a:rPr lang="fr-CA" sz="1800" u="sng" dirty="0" smtClean="0"/>
              <a:t>mués</a:t>
            </a:r>
            <a:r>
              <a:rPr lang="fr-CA" sz="1800" dirty="0" smtClean="0"/>
              <a:t> (</a:t>
            </a:r>
            <a:r>
              <a:rPr lang="fr-CA" sz="1800" dirty="0" err="1" smtClean="0"/>
              <a:t>moultings</a:t>
            </a:r>
            <a:r>
              <a:rPr lang="fr-CA" sz="1800" dirty="0" smtClean="0"/>
              <a:t>), la larve devient une pupe et ses réserves d’énergie sont utilisées pour </a:t>
            </a:r>
            <a:r>
              <a:rPr lang="fr-CA" sz="1800" u="sng" dirty="0" smtClean="0"/>
              <a:t>réorganiser</a:t>
            </a:r>
            <a:r>
              <a:rPr lang="fr-CA" sz="1800" dirty="0" smtClean="0"/>
              <a:t> les organes et </a:t>
            </a:r>
            <a:r>
              <a:rPr lang="fr-CA" sz="1800" u="sng" dirty="0" smtClean="0"/>
              <a:t>développer</a:t>
            </a:r>
            <a:r>
              <a:rPr lang="fr-CA" sz="1800" dirty="0" smtClean="0"/>
              <a:t> des nouvelles structures adultes, comme des ailes…  </a:t>
            </a:r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fr-CA" dirty="0" smtClean="0"/>
              <a:t>Métamorphose Complète</a:t>
            </a:r>
            <a:endParaRPr lang="fr-CA" dirty="0"/>
          </a:p>
        </p:txBody>
      </p:sp>
      <p:pic>
        <p:nvPicPr>
          <p:cNvPr id="4" name="Content Placeholder 3" descr="complete metamorphosis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104258"/>
            <a:ext cx="5105400" cy="52808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dirty="0" err="1" smtClean="0"/>
              <a:t>Advantages</a:t>
            </a:r>
            <a:r>
              <a:rPr lang="fr-CA" sz="3600" dirty="0" smtClean="0"/>
              <a:t> et Désavantages de la Reproduction Sexuée</a:t>
            </a:r>
            <a:endParaRPr lang="fr-C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21678"/>
              </p:ext>
            </p:extLst>
          </p:nvPr>
        </p:nvGraphicFramePr>
        <p:xfrm>
          <a:off x="228600" y="1371600"/>
          <a:ext cx="8686800" cy="516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51538">
                <a:tc>
                  <a:txBody>
                    <a:bodyPr/>
                    <a:lstStyle/>
                    <a:p>
                      <a:r>
                        <a:rPr lang="fr-CA" sz="2000" noProof="0" dirty="0" err="1" smtClean="0"/>
                        <a:t>Advantages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noProof="0" dirty="0" smtClean="0"/>
                        <a:t>Désavantages</a:t>
                      </a:r>
                    </a:p>
                  </a:txBody>
                  <a:tcPr/>
                </a:tc>
              </a:tr>
              <a:tr h="779367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Seulement</a:t>
                      </a:r>
                      <a:r>
                        <a:rPr lang="fr-CA" sz="2000" baseline="0" noProof="0" dirty="0" smtClean="0"/>
                        <a:t> un p</a:t>
                      </a:r>
                      <a:r>
                        <a:rPr lang="fr-CA" sz="2000" noProof="0" dirty="0" smtClean="0"/>
                        <a:t>eu d’énergie nécessaire pour trouver un partenaire pour la </a:t>
                      </a:r>
                      <a:r>
                        <a:rPr lang="fr-CA" sz="2000" u="sng" noProof="0" dirty="0" smtClean="0"/>
                        <a:t>fécondation externe</a:t>
                      </a:r>
                      <a:endParaRPr lang="fr-CA" sz="2000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Plus d’énergie nécessaire pour trouver un partenaire pour la </a:t>
                      </a:r>
                      <a:r>
                        <a:rPr lang="fr-CA" sz="2000" u="sng" noProof="0" dirty="0" smtClean="0"/>
                        <a:t>fécondation interne</a:t>
                      </a:r>
                      <a:r>
                        <a:rPr lang="fr-CA" sz="2000" noProof="0" dirty="0" smtClean="0"/>
                        <a:t>. </a:t>
                      </a:r>
                      <a:endParaRPr lang="fr-CA" sz="2000" noProof="0" dirty="0"/>
                    </a:p>
                  </a:txBody>
                  <a:tcPr/>
                </a:tc>
              </a:tr>
              <a:tr h="779367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Grand nombre de descendant avec</a:t>
                      </a:r>
                      <a:r>
                        <a:rPr lang="fr-CA" sz="2000" baseline="0" noProof="0" dirty="0" smtClean="0"/>
                        <a:t> la </a:t>
                      </a:r>
                      <a:r>
                        <a:rPr lang="fr-CA" sz="2000" u="sng" baseline="0" noProof="0" dirty="0" smtClean="0"/>
                        <a:t>fécondation externe</a:t>
                      </a:r>
                      <a:endParaRPr lang="fr-CA" sz="2000" u="sng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Moins</a:t>
                      </a:r>
                      <a:r>
                        <a:rPr lang="fr-CA" sz="2000" baseline="0" noProof="0" dirty="0" smtClean="0"/>
                        <a:t> de descendants sont produit pendant la </a:t>
                      </a:r>
                      <a:r>
                        <a:rPr lang="fr-CA" sz="2000" u="sng" baseline="0" noProof="0" dirty="0" smtClean="0"/>
                        <a:t>fécondation interne</a:t>
                      </a:r>
                      <a:endParaRPr lang="fr-CA" sz="2000" u="sng" noProof="0" dirty="0"/>
                    </a:p>
                  </a:txBody>
                  <a:tcPr/>
                </a:tc>
              </a:tr>
              <a:tr h="1113382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Pendant la </a:t>
                      </a:r>
                      <a:r>
                        <a:rPr lang="fr-CA" sz="2000" u="sng" noProof="0" dirty="0" smtClean="0"/>
                        <a:t>fécondation interne</a:t>
                      </a:r>
                      <a:r>
                        <a:rPr lang="fr-CA" sz="2000" noProof="0" dirty="0" smtClean="0"/>
                        <a:t>,</a:t>
                      </a:r>
                      <a:r>
                        <a:rPr lang="fr-CA" sz="2000" baseline="0" noProof="0" dirty="0" smtClean="0"/>
                        <a:t> il y a plus de protection et de soins pour l’embryon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Pendant la </a:t>
                      </a:r>
                      <a:r>
                        <a:rPr lang="fr-CA" sz="2000" u="sng" noProof="0" dirty="0" smtClean="0"/>
                        <a:t>fécondation externe</a:t>
                      </a:r>
                      <a:r>
                        <a:rPr lang="fr-CA" sz="2000" noProof="0" dirty="0" smtClean="0"/>
                        <a:t>,</a:t>
                      </a:r>
                      <a:r>
                        <a:rPr lang="fr-CA" sz="2000" baseline="0" noProof="0" dirty="0" smtClean="0"/>
                        <a:t> les descendants ne sont pas protégés et sont plus vulnérable à la prédation</a:t>
                      </a:r>
                      <a:endParaRPr lang="fr-CA" sz="2000" noProof="0" dirty="0"/>
                    </a:p>
                  </a:txBody>
                  <a:tcPr/>
                </a:tc>
              </a:tr>
              <a:tr h="1113382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Plu</a:t>
                      </a:r>
                      <a:r>
                        <a:rPr lang="fr-CA" sz="2000" baseline="0" noProof="0" dirty="0" smtClean="0"/>
                        <a:t>s la variation génétique est grande, plus il y de grande chance de survivre des maladies ou autres menace pour </a:t>
                      </a:r>
                      <a:r>
                        <a:rPr lang="fr-CA" sz="2000" baseline="0" noProof="0" smtClean="0"/>
                        <a:t>la population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Certains «bons» caractères ne sont pas toujours transmis d’un parent à ses descendants</a:t>
                      </a:r>
                      <a:r>
                        <a:rPr lang="fr-CA" sz="2000" baseline="0" noProof="0" dirty="0" smtClean="0"/>
                        <a:t> </a:t>
                      </a:r>
                      <a:endParaRPr lang="fr-CA" sz="2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Comparaison de la reproduction sexuée et asexuée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93703"/>
              </p:ext>
            </p:extLst>
          </p:nvPr>
        </p:nvGraphicFramePr>
        <p:xfrm>
          <a:off x="215203" y="1161738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667000"/>
                <a:gridCol w="2743200"/>
              </a:tblGrid>
              <a:tr h="667062">
                <a:tc>
                  <a:txBody>
                    <a:bodyPr/>
                    <a:lstStyle/>
                    <a:p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Reproduction asexuée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Reproduction sexuée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Nombre de cellule(s)</a:t>
                      </a:r>
                      <a:r>
                        <a:rPr lang="fr-CA" sz="2000" baseline="0" noProof="0" dirty="0" smtClean="0"/>
                        <a:t> </a:t>
                      </a:r>
                      <a:r>
                        <a:rPr lang="fr-CA" sz="2000" noProof="0" dirty="0" smtClean="0"/>
                        <a:t>Parent 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1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2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Gamètes (ovule</a:t>
                      </a:r>
                      <a:r>
                        <a:rPr lang="fr-CA" sz="2000" baseline="0" noProof="0" dirty="0" smtClean="0"/>
                        <a:t> ou spermatozoïde)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Aucunes </a:t>
                      </a:r>
                      <a:r>
                        <a:rPr lang="fr-CA" sz="2000" baseline="0" noProof="0" dirty="0" smtClean="0"/>
                        <a:t>(cellule se divise)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2 (</a:t>
                      </a:r>
                      <a:r>
                        <a:rPr lang="fr-CA" sz="2000" noProof="0" dirty="0" smtClean="0"/>
                        <a:t>cellules s’unissent: forment un zygote</a:t>
                      </a:r>
                      <a:r>
                        <a:rPr lang="fr-CA" sz="2000" noProof="0" dirty="0" smtClean="0"/>
                        <a:t>)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Variation des descendants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Moins de</a:t>
                      </a:r>
                      <a:r>
                        <a:rPr lang="fr-CA" sz="2000" baseline="0" noProof="0" dirty="0" smtClean="0"/>
                        <a:t> variation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Grande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Quantité d’énergie</a:t>
                      </a:r>
                      <a:r>
                        <a:rPr lang="fr-CA" sz="2000" baseline="0" noProof="0" dirty="0" smtClean="0"/>
                        <a:t> nécessaire 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noProof="0" dirty="0" smtClean="0"/>
                        <a:t>Moins de</a:t>
                      </a:r>
                      <a:r>
                        <a:rPr lang="fr-CA" sz="2000" baseline="0" noProof="0" dirty="0" smtClean="0"/>
                        <a:t> variation</a:t>
                      </a:r>
                      <a:endParaRPr lang="fr-CA" sz="2000" noProof="0" dirty="0" smtClean="0"/>
                    </a:p>
                    <a:p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Grande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soins</a:t>
                      </a:r>
                      <a:r>
                        <a:rPr lang="fr-CA" sz="2000" baseline="0" noProof="0" dirty="0" smtClean="0"/>
                        <a:t> (besoins) des parents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noProof="0" dirty="0" smtClean="0"/>
                        <a:t>Moins de</a:t>
                      </a:r>
                      <a:r>
                        <a:rPr lang="fr-CA" sz="2000" baseline="0" noProof="0" dirty="0" smtClean="0"/>
                        <a:t> variation</a:t>
                      </a:r>
                      <a:endParaRPr lang="fr-CA" sz="2000" noProof="0" dirty="0" smtClean="0"/>
                    </a:p>
                    <a:p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Grande</a:t>
                      </a:r>
                      <a:endParaRPr lang="fr-CA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Type</a:t>
                      </a:r>
                      <a:r>
                        <a:rPr lang="fr-CA" sz="2000" baseline="0" noProof="0" dirty="0" smtClean="0"/>
                        <a:t>s de division cellulaire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Mitoses</a:t>
                      </a:r>
                      <a:endParaRPr lang="fr-CA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noProof="0" dirty="0" smtClean="0"/>
                        <a:t>Méioses</a:t>
                      </a:r>
                      <a:endParaRPr lang="fr-CA" sz="2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Contribution scientifique des</a:t>
            </a:r>
            <a:r>
              <a:rPr lang="fr-CA" dirty="0" smtClean="0"/>
              <a:t> connaissances de la génétique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144" y="1981200"/>
            <a:ext cx="4006595" cy="3887974"/>
          </a:xfrm>
        </p:spPr>
        <p:txBody>
          <a:bodyPr>
            <a:normAutofit lnSpcReduction="10000"/>
          </a:bodyPr>
          <a:lstStyle/>
          <a:p>
            <a:r>
              <a:rPr lang="fr-CA" sz="2800" b="1" dirty="0" smtClean="0"/>
              <a:t>Gregor Mendel (années 1800s): </a:t>
            </a:r>
          </a:p>
          <a:p>
            <a:pPr lvl="1"/>
            <a:r>
              <a:rPr lang="fr-CA" sz="2400" dirty="0" smtClean="0"/>
              <a:t>À expérimenté avec les caractères hérités avec des plants de pois.</a:t>
            </a:r>
          </a:p>
          <a:p>
            <a:pPr lvl="1"/>
            <a:r>
              <a:rPr lang="fr-CA" sz="2400" dirty="0" smtClean="0"/>
              <a:t>En se servant de plusieur</a:t>
            </a:r>
            <a:r>
              <a:rPr lang="fr-CA" sz="2400" dirty="0" smtClean="0"/>
              <a:t>s générations</a:t>
            </a:r>
            <a:r>
              <a:rPr lang="fr-CA" sz="2400" dirty="0" smtClean="0"/>
              <a:t>, </a:t>
            </a:r>
            <a:r>
              <a:rPr lang="fr-CA" sz="2400" b="1" dirty="0" smtClean="0"/>
              <a:t>il </a:t>
            </a:r>
            <a:r>
              <a:rPr lang="fr-CA" sz="2400" b="1" dirty="0"/>
              <a:t>a</a:t>
            </a:r>
            <a:r>
              <a:rPr lang="fr-CA" sz="2400" b="1" dirty="0" smtClean="0"/>
              <a:t> pu démontrer que les caractères des jeunes plants étaient hérités des plants parents.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00300"/>
            <a:ext cx="4601913" cy="362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77240"/>
          </a:xfrm>
        </p:spPr>
        <p:txBody>
          <a:bodyPr/>
          <a:lstStyle/>
          <a:p>
            <a:r>
              <a:rPr lang="en-US" dirty="0" smtClean="0"/>
              <a:t>Contributions… </a:t>
            </a:r>
            <a:r>
              <a:rPr lang="en-US" sz="2000" dirty="0" smtClean="0"/>
              <a:t>(2)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5867400" cy="4046538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Francis Crick et James Watson (1953)</a:t>
            </a:r>
          </a:p>
          <a:p>
            <a:pPr lvl="1"/>
            <a:r>
              <a:rPr lang="fr-CA" sz="2400" dirty="0" smtClean="0"/>
              <a:t>Ils ont décrit la structure de l’ADN</a:t>
            </a:r>
          </a:p>
          <a:p>
            <a:pPr lvl="1"/>
            <a:r>
              <a:rPr lang="fr-CA" sz="2400" dirty="0" smtClean="0"/>
              <a:t>Ils ont démontré que l’ADN était une organisation de gènes dans la forme d’une double hélice (comme une échelle tournée sur elle-même).</a:t>
            </a:r>
          </a:p>
          <a:p>
            <a:pPr lvl="1"/>
            <a:r>
              <a:rPr lang="fr-CA" sz="2400" dirty="0" smtClean="0"/>
              <a:t>La composition (la base) de la double hélice à aider à expliquer comment les cellules peuvent faire des copies exactes.</a:t>
            </a:r>
          </a:p>
          <a:p>
            <a:pPr lvl="1"/>
            <a:r>
              <a:rPr lang="fr-CA" sz="2400" dirty="0" smtClean="0"/>
              <a:t>Ces découvertes ont aider à expliquer et comprendre les mutations.</a:t>
            </a:r>
            <a:endParaRPr lang="fr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09" y="2770731"/>
            <a:ext cx="1880075" cy="254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80" y="343989"/>
            <a:ext cx="269734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77240"/>
          </a:xfrm>
        </p:spPr>
        <p:txBody>
          <a:bodyPr/>
          <a:lstStyle/>
          <a:p>
            <a:r>
              <a:rPr lang="en-US" dirty="0"/>
              <a:t>Contributions… </a:t>
            </a:r>
            <a:r>
              <a:rPr lang="en-US" sz="2000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943600" cy="2362199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Projet du génome humain:</a:t>
            </a:r>
          </a:p>
          <a:p>
            <a:pPr lvl="1"/>
            <a:r>
              <a:rPr lang="fr-CA" sz="2400" dirty="0" smtClean="0"/>
              <a:t>Des scientifiques de partout dans le monde ont collaborer pendant près de 20 ans pour identifier chaque gène de l’ADN humain.</a:t>
            </a:r>
          </a:p>
          <a:p>
            <a:pPr lvl="1"/>
            <a:endParaRPr lang="fr-CA" sz="700" dirty="0" smtClean="0"/>
          </a:p>
          <a:p>
            <a:pPr lvl="1"/>
            <a:r>
              <a:rPr lang="fr-CA" sz="2400" dirty="0" smtClean="0"/>
              <a:t>Ces découvertes ont aider à comprendre comment et pourquoi certains problèmes médicaux peuvent se développer et comment on peut les traiter. </a:t>
            </a:r>
            <a:endParaRPr lang="fr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982030"/>
            <a:ext cx="3128033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9" y="1333499"/>
            <a:ext cx="258548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01040"/>
          </a:xfrm>
        </p:spPr>
        <p:txBody>
          <a:bodyPr/>
          <a:lstStyle/>
          <a:p>
            <a:r>
              <a:rPr lang="en-US" dirty="0"/>
              <a:t>Contributions… </a:t>
            </a:r>
            <a:r>
              <a:rPr lang="en-US" sz="2000" dirty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486400" cy="373379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A" sz="2800" b="1" dirty="0" smtClean="0"/>
              <a:t>Modifications génétiques</a:t>
            </a:r>
          </a:p>
          <a:p>
            <a:pPr lvl="1">
              <a:spcAft>
                <a:spcPts val="1200"/>
              </a:spcAft>
            </a:pPr>
            <a:r>
              <a:rPr lang="fr-CA" sz="2400" dirty="0" smtClean="0"/>
              <a:t>Les s</a:t>
            </a:r>
            <a:r>
              <a:rPr lang="fr-CA" sz="2400" dirty="0" smtClean="0"/>
              <a:t>cientifiques sont maintenant capable de </a:t>
            </a:r>
            <a:r>
              <a:rPr lang="fr-CA" sz="2400" u="sng" dirty="0" smtClean="0"/>
              <a:t>placer certains gènes particuliers</a:t>
            </a:r>
            <a:r>
              <a:rPr lang="fr-CA" sz="2400" dirty="0" smtClean="0"/>
              <a:t> (comme le genre ou l’absence de certaines maladies – maladie de Huntington) </a:t>
            </a:r>
            <a:r>
              <a:rPr lang="fr-CA" sz="2400" u="sng" dirty="0" smtClean="0"/>
              <a:t>dans des ovules</a:t>
            </a:r>
            <a:r>
              <a:rPr lang="fr-CA" sz="2400" dirty="0" smtClean="0"/>
              <a:t> (œufs) </a:t>
            </a:r>
            <a:r>
              <a:rPr lang="fr-CA" sz="2400" dirty="0" smtClean="0"/>
              <a:t>qui sont placées dans un parent (femelle)</a:t>
            </a:r>
            <a:r>
              <a:rPr lang="fr-CA" sz="2400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fr-CA" sz="2400" dirty="0" smtClean="0"/>
              <a:t>Cette sélection d’un descendant est le résultat de tests de dépistage et de contrôle de l’embryon.</a:t>
            </a:r>
          </a:p>
          <a:p>
            <a:pPr lvl="1">
              <a:spcAft>
                <a:spcPts val="1200"/>
              </a:spcAft>
            </a:pPr>
            <a:r>
              <a:rPr lang="fr-CA" sz="2400" dirty="0" smtClean="0"/>
              <a:t>Il y a plusieurs débats sur l’éthique de ces pratiques… 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03726"/>
            <a:ext cx="2530201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11299" y="1110255"/>
            <a:ext cx="344923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Des conditions génétique</a:t>
            </a:r>
            <a:r>
              <a:rPr lang="fr-CA" dirty="0" smtClean="0"/>
              <a:t>s qui ne peuvent pas être changées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Le </a:t>
            </a:r>
            <a:r>
              <a:rPr lang="fr-CA" sz="2400" b="1" dirty="0" smtClean="0"/>
              <a:t>Syndrome de Down:  </a:t>
            </a:r>
            <a:r>
              <a:rPr lang="fr-CA" sz="2400" dirty="0" smtClean="0"/>
              <a:t>le résultat d’une mutation d’un chromosome </a:t>
            </a:r>
          </a:p>
          <a:p>
            <a:pPr lvl="1"/>
            <a:r>
              <a:rPr lang="fr-CA" sz="2000" dirty="0" smtClean="0"/>
              <a:t>Causé par un chromosome de plus</a:t>
            </a:r>
          </a:p>
          <a:p>
            <a:pPr lvl="1"/>
            <a:r>
              <a:rPr lang="fr-CA" sz="2000" dirty="0" smtClean="0"/>
              <a:t>Les gens qui ont se syndrome, ont des traits faciaux caractéristiques et une taille plus courtes. </a:t>
            </a:r>
          </a:p>
          <a:p>
            <a:pPr lvl="1"/>
            <a:r>
              <a:rPr lang="fr-CA" sz="2000" dirty="0" smtClean="0"/>
              <a:t>Il y </a:t>
            </a:r>
            <a:r>
              <a:rPr lang="fr-CA" sz="2000" dirty="0" smtClean="0"/>
              <a:t>a un test de dépistage de l’embryon qui existe pour cette condition, si un individu est né avec cette condition – la condition est incurable. 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152400"/>
            <a:ext cx="7269480" cy="1325562"/>
          </a:xfrm>
        </p:spPr>
        <p:txBody>
          <a:bodyPr/>
          <a:lstStyle/>
          <a:p>
            <a:r>
              <a:rPr lang="en-US" dirty="0" err="1" smtClean="0"/>
              <a:t>Diagnostique</a:t>
            </a:r>
            <a:r>
              <a:rPr lang="en-US" dirty="0" smtClean="0"/>
              <a:t> de maladies </a:t>
            </a:r>
            <a:r>
              <a:rPr lang="en-US" dirty="0" err="1" smtClean="0"/>
              <a:t>génétiques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Fibrose kystique (mucoviscidose) </a:t>
            </a:r>
          </a:p>
          <a:p>
            <a:pPr lvl="1"/>
            <a:r>
              <a:rPr lang="fr-CA" sz="2000" dirty="0" smtClean="0"/>
              <a:t>Il existe un test de dépistage de l’embryon pour cette maladie</a:t>
            </a:r>
            <a:r>
              <a:rPr lang="fr-CA" sz="2000" dirty="0" smtClean="0"/>
              <a:t>.</a:t>
            </a:r>
          </a:p>
          <a:p>
            <a:pPr lvl="1"/>
            <a:r>
              <a:rPr lang="fr-CA" sz="2000" dirty="0" smtClean="0"/>
              <a:t>Causée par une mutation</a:t>
            </a:r>
          </a:p>
          <a:p>
            <a:pPr lvl="1"/>
            <a:r>
              <a:rPr lang="fr-CA" sz="2000" dirty="0" smtClean="0"/>
              <a:t>La p</a:t>
            </a:r>
            <a:r>
              <a:rPr lang="fr-CA" sz="2000" dirty="0" smtClean="0"/>
              <a:t>rotéine qui est responsable pour le transport d’une substance (</a:t>
            </a:r>
            <a:r>
              <a:rPr lang="fr-CA" sz="2000" dirty="0" err="1" smtClean="0"/>
              <a:t>chloride</a:t>
            </a:r>
            <a:r>
              <a:rPr lang="fr-CA" sz="2000" dirty="0" smtClean="0"/>
              <a:t> ion) à l’intérieur et extérieur de cellule ne se fait pas bien. </a:t>
            </a:r>
          </a:p>
          <a:p>
            <a:pPr lvl="1"/>
            <a:r>
              <a:rPr lang="fr-CA" sz="2000" dirty="0" smtClean="0"/>
              <a:t>Il y a un épaississement du m</a:t>
            </a:r>
            <a:r>
              <a:rPr lang="fr-CA" sz="2000" dirty="0" smtClean="0"/>
              <a:t>ucus </a:t>
            </a:r>
            <a:r>
              <a:rPr lang="fr-CA" sz="2000" dirty="0" smtClean="0"/>
              <a:t>dans les poumons qui rend la respiration difficile. </a:t>
            </a:r>
          </a:p>
          <a:p>
            <a:pPr lvl="1"/>
            <a:r>
              <a:rPr lang="fr-CA" sz="2000" dirty="0" smtClean="0"/>
              <a:t>Des infections peuvent se produire plus facilement</a:t>
            </a:r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Terminologie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524000"/>
            <a:ext cx="7511796" cy="5029199"/>
          </a:xfrm>
        </p:spPr>
        <p:txBody>
          <a:bodyPr>
            <a:normAutofit/>
          </a:bodyPr>
          <a:lstStyle/>
          <a:p>
            <a:r>
              <a:rPr lang="fr-CA" sz="2400" b="1" u="sng" dirty="0" smtClean="0"/>
              <a:t>Haploïde</a:t>
            </a:r>
            <a:r>
              <a:rPr lang="fr-CA" sz="2400" b="1" dirty="0" smtClean="0"/>
              <a:t>:</a:t>
            </a:r>
            <a:r>
              <a:rPr lang="fr-CA" sz="2400" dirty="0" smtClean="0"/>
              <a:t>  contient la moitié du matériel génétique</a:t>
            </a:r>
          </a:p>
          <a:p>
            <a:pPr lvl="1"/>
            <a:r>
              <a:rPr lang="fr-CA" sz="2000" dirty="0" smtClean="0"/>
              <a:t>La moitié du matériel génétique ou «Haploïde»  sont retrouvés dans des  </a:t>
            </a:r>
            <a:r>
              <a:rPr lang="fr-CA" sz="2000" b="1" dirty="0" smtClean="0"/>
              <a:t>gamètes</a:t>
            </a:r>
            <a:r>
              <a:rPr lang="fr-CA" sz="2000" dirty="0" smtClean="0"/>
              <a:t> </a:t>
            </a:r>
          </a:p>
          <a:p>
            <a:pPr lvl="1"/>
            <a:r>
              <a:rPr lang="fr-CA" sz="2000" b="1" u="sng" dirty="0" smtClean="0"/>
              <a:t>Gamète</a:t>
            </a:r>
            <a:r>
              <a:rPr lang="fr-CA" sz="2000" dirty="0" smtClean="0"/>
              <a:t>: cellule spécialisée pour la reproduction.</a:t>
            </a:r>
          </a:p>
          <a:p>
            <a:r>
              <a:rPr lang="fr-CA" sz="2400" b="1" u="sng" dirty="0" smtClean="0"/>
              <a:t>Fécondation</a:t>
            </a:r>
            <a:r>
              <a:rPr lang="fr-CA" sz="2400" b="1" dirty="0" smtClean="0"/>
              <a:t>:  </a:t>
            </a:r>
            <a:r>
              <a:rPr lang="fr-CA" sz="2400" dirty="0" smtClean="0"/>
              <a:t>gamète male (spermatozoïde) est combiné avec une gamète femelle (ovule);</a:t>
            </a:r>
          </a:p>
          <a:p>
            <a:pPr lvl="1"/>
            <a:r>
              <a:rPr lang="fr-CA" sz="2000" dirty="0" smtClean="0"/>
              <a:t>Produit une </a:t>
            </a:r>
            <a:r>
              <a:rPr lang="fr-CA" sz="2000" u="sng" dirty="0" smtClean="0"/>
              <a:t>cellule diploïde</a:t>
            </a:r>
            <a:r>
              <a:rPr lang="fr-CA" sz="2000" dirty="0" smtClean="0"/>
              <a:t>: </a:t>
            </a:r>
            <a:r>
              <a:rPr lang="fr-CA" sz="2000" b="1" dirty="0" smtClean="0"/>
              <a:t>zygote </a:t>
            </a:r>
            <a:endParaRPr lang="fr-CA" sz="2000" dirty="0" smtClean="0"/>
          </a:p>
          <a:p>
            <a:r>
              <a:rPr lang="fr-CA" sz="2400" b="1" u="sng" dirty="0" smtClean="0"/>
              <a:t>Diploïde</a:t>
            </a:r>
            <a:r>
              <a:rPr lang="fr-CA" sz="2400" b="1" dirty="0" smtClean="0"/>
              <a:t>:  </a:t>
            </a:r>
            <a:r>
              <a:rPr lang="fr-CA" sz="2400" dirty="0" smtClean="0"/>
              <a:t>le matériel génétique est équivalent à celui des parents </a:t>
            </a:r>
          </a:p>
          <a:p>
            <a:r>
              <a:rPr lang="fr-CA" sz="2400" b="1" u="sng" dirty="0" smtClean="0"/>
              <a:t>Embryon</a:t>
            </a:r>
            <a:r>
              <a:rPr lang="fr-CA" sz="2400" b="1" dirty="0" smtClean="0"/>
              <a:t>:  </a:t>
            </a:r>
            <a:r>
              <a:rPr lang="fr-CA" sz="2400" dirty="0" smtClean="0"/>
              <a:t>le zygote se divise par mitose et la division cellulaire; ce que l’on appelle un embryon.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Conditions…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Syndrome </a:t>
            </a:r>
            <a:r>
              <a:rPr lang="en-US" b="1" dirty="0" err="1" smtClean="0"/>
              <a:t>d’Allderdice</a:t>
            </a:r>
            <a:endParaRPr lang="en-US" b="1" dirty="0" smtClean="0"/>
          </a:p>
          <a:p>
            <a:pPr lvl="1"/>
            <a:r>
              <a:rPr lang="en-US" dirty="0" smtClean="0"/>
              <a:t>Caused by an inverted insertion of a chromosome</a:t>
            </a:r>
          </a:p>
          <a:p>
            <a:pPr lvl="1"/>
            <a:r>
              <a:rPr lang="en-US" dirty="0" smtClean="0"/>
              <a:t>Leads to low birth weight, and and facial abnormalities and psychomotor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Méiose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La méiose se produit dans les gamètes (ovules et spermatozoïdes) </a:t>
            </a:r>
          </a:p>
          <a:p>
            <a:r>
              <a:rPr lang="fr-CA" sz="2400" b="1" dirty="0" smtClean="0"/>
              <a:t>La méiose produit des ovules et des spermatozoïdes qui possèdent la moitié des chromosomes des autres cellules du corps. </a:t>
            </a:r>
          </a:p>
          <a:p>
            <a:r>
              <a:rPr lang="fr-CA" sz="2400" dirty="0" smtClean="0"/>
              <a:t>Il y a une division des cellules 2 fois : </a:t>
            </a:r>
            <a:r>
              <a:rPr lang="fr-CA" sz="2400" u="sng" dirty="0" smtClean="0"/>
              <a:t>la méiose I</a:t>
            </a:r>
            <a:r>
              <a:rPr lang="fr-CA" sz="2400" dirty="0" smtClean="0"/>
              <a:t> et </a:t>
            </a:r>
            <a:r>
              <a:rPr lang="fr-CA" sz="2400" u="sng" dirty="0" smtClean="0"/>
              <a:t>la méiose II</a:t>
            </a:r>
            <a:r>
              <a:rPr lang="fr-CA" sz="2400" dirty="0" smtClean="0"/>
              <a:t>.</a:t>
            </a:r>
          </a:p>
          <a:p>
            <a:pPr lvl="0"/>
            <a:r>
              <a:rPr lang="fr-CA" sz="2400" dirty="0" smtClean="0"/>
              <a:t>Interphase se fait </a:t>
            </a:r>
            <a:r>
              <a:rPr lang="fr-CA" sz="2400" u="sng" dirty="0" smtClean="0"/>
              <a:t>avant</a:t>
            </a:r>
            <a:r>
              <a:rPr lang="fr-CA" sz="2400" dirty="0" smtClean="0"/>
              <a:t> que la méiose I se produise 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Meiose I: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Pendant la </a:t>
            </a:r>
            <a:r>
              <a:rPr lang="fr-CA" sz="2400" dirty="0"/>
              <a:t>méiose 1, les paires de </a:t>
            </a:r>
            <a:r>
              <a:rPr lang="fr-CA" sz="2400" b="1" dirty="0"/>
              <a:t>chromosomes homologues</a:t>
            </a:r>
            <a:r>
              <a:rPr lang="fr-CA" sz="2400" dirty="0"/>
              <a:t> (un de chaque parent) s’alignent au centre de la cellule</a:t>
            </a:r>
            <a:endParaRPr lang="en-US" sz="2400" dirty="0"/>
          </a:p>
          <a:p>
            <a:r>
              <a:rPr lang="fr-CA" sz="2400" dirty="0"/>
              <a:t>Les chromosomes homologues </a:t>
            </a:r>
            <a:r>
              <a:rPr lang="fr-CA" sz="2400" dirty="0" smtClean="0"/>
              <a:t>se séparent </a:t>
            </a:r>
            <a:r>
              <a:rPr lang="fr-CA" sz="2400" dirty="0"/>
              <a:t>et se dirige vers un des pôles opposés de la cellule. À la fin de la méiose 1, deux cellules filles se forment.</a:t>
            </a:r>
            <a:endParaRPr lang="en-US" sz="2400" dirty="0"/>
          </a:p>
          <a:p>
            <a:r>
              <a:rPr lang="fr-CA" sz="2400" dirty="0"/>
              <a:t>Il y a 4 étapes : Prophase 1, Métaphase 1, Anaphase 1, Télophase 1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Meiose I</a:t>
            </a:r>
            <a:r>
              <a:rPr lang="en-CA" dirty="0" smtClean="0"/>
              <a:t>:  </a:t>
            </a:r>
            <a:r>
              <a:rPr lang="en-CA" sz="2000" dirty="0" smtClean="0"/>
              <a:t>(2)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fr-CA" sz="2800" b="1" dirty="0" smtClean="0"/>
              <a:t>Prophase I: </a:t>
            </a:r>
          </a:p>
          <a:p>
            <a:pPr lvl="1"/>
            <a:r>
              <a:rPr lang="fr-CA" sz="2800" dirty="0" smtClean="0"/>
              <a:t>Les paires de chromosomes homologues se recherchent et s’accrochent.</a:t>
            </a:r>
          </a:p>
          <a:p>
            <a:endParaRPr lang="fr-CA" sz="2800" dirty="0" smtClean="0"/>
          </a:p>
          <a:p>
            <a:r>
              <a:rPr lang="fr-CA" sz="2800" dirty="0" smtClean="0"/>
              <a:t> </a:t>
            </a:r>
            <a:r>
              <a:rPr lang="fr-CA" sz="2800" b="1" dirty="0" smtClean="0"/>
              <a:t>Métaphase I:</a:t>
            </a:r>
          </a:p>
          <a:p>
            <a:pPr lvl="1"/>
            <a:r>
              <a:rPr lang="fr-CA" sz="2800" dirty="0"/>
              <a:t>Les paires de chromosomes homologues s’alignent </a:t>
            </a:r>
            <a:r>
              <a:rPr lang="fr-CA" sz="2800" dirty="0" smtClean="0"/>
              <a:t>à l’équateur</a:t>
            </a:r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Meiose I:  </a:t>
            </a:r>
            <a:r>
              <a:rPr lang="en-CA" sz="2000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800" b="1" dirty="0" smtClean="0"/>
              <a:t>Anaphase I: </a:t>
            </a:r>
            <a:endParaRPr lang="en-US" sz="2800" b="1" dirty="0" smtClean="0"/>
          </a:p>
          <a:p>
            <a:pPr lvl="1"/>
            <a:r>
              <a:rPr lang="fr-CA" sz="2400" dirty="0"/>
              <a:t>Les chromosomes homologues se séparent et sont tirés vers des pôles opposés</a:t>
            </a:r>
            <a:r>
              <a:rPr lang="en-CA" sz="2400" dirty="0" smtClean="0"/>
              <a:t>. </a:t>
            </a:r>
            <a:endParaRPr lang="en-US" sz="2400" dirty="0" smtClean="0"/>
          </a:p>
          <a:p>
            <a:endParaRPr lang="en-CA" sz="2800" b="1" dirty="0" smtClean="0"/>
          </a:p>
          <a:p>
            <a:r>
              <a:rPr lang="en-CA" sz="2800" b="1" dirty="0" err="1" smtClean="0"/>
              <a:t>Télophase</a:t>
            </a:r>
            <a:r>
              <a:rPr lang="en-CA" sz="2800" b="1" dirty="0" smtClean="0"/>
              <a:t> I:</a:t>
            </a:r>
            <a:endParaRPr lang="en-US" sz="2800" b="1" dirty="0" smtClean="0"/>
          </a:p>
          <a:p>
            <a:pPr lvl="1"/>
            <a:r>
              <a:rPr lang="fr-CA" sz="2400" dirty="0"/>
              <a:t>Un chromosome provenant de chaque paire homologue se trouve à chaque pôle de la cellule </a:t>
            </a:r>
            <a:r>
              <a:rPr lang="fr-CA" sz="2400" dirty="0" smtClean="0"/>
              <a:t>et les membranes nucléiques sont formées.  La cellule est sur le point de se diviser.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</a:t>
            </a:r>
            <a:r>
              <a:rPr lang="fr-CA" dirty="0" err="1"/>
              <a:t>Intercinèse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Se passe entre les divisions cellulaires. </a:t>
            </a:r>
            <a:endParaRPr lang="fr-CA" sz="2800" dirty="0" smtClean="0"/>
          </a:p>
          <a:p>
            <a:r>
              <a:rPr lang="fr-CA" sz="2800" dirty="0" smtClean="0"/>
              <a:t>Au </a:t>
            </a:r>
            <a:r>
              <a:rPr lang="fr-CA" sz="2800" dirty="0"/>
              <a:t>cours de cette étape, la cellule croit et produit des protéines comme durant l’interphase de la mitose. </a:t>
            </a:r>
            <a:endParaRPr lang="fr-CA" sz="2800" dirty="0" smtClean="0"/>
          </a:p>
          <a:p>
            <a:r>
              <a:rPr lang="fr-CA" sz="2800" dirty="0" smtClean="0"/>
              <a:t>L’ADN </a:t>
            </a:r>
            <a:r>
              <a:rPr lang="fr-CA" sz="2800" dirty="0"/>
              <a:t>ne se réplique pas au cours de cette étape.</a:t>
            </a:r>
            <a:endParaRPr lang="en-US" sz="2800" dirty="0"/>
          </a:p>
          <a:p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Meiose</a:t>
            </a:r>
            <a:r>
              <a:rPr lang="en-US" dirty="0" smtClean="0"/>
              <a:t>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761419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3C39-6109-4D0E-B433-200C8715FF7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1025</TotalTime>
  <Words>1569</Words>
  <Application>Microsoft Office PowerPoint</Application>
  <PresentationFormat>On-screen Show (4:3)</PresentationFormat>
  <Paragraphs>218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Calibri</vt:lpstr>
      <vt:lpstr>Century Schoolbook</vt:lpstr>
      <vt:lpstr>Wingdings 2</vt:lpstr>
      <vt:lpstr>View</vt:lpstr>
      <vt:lpstr>Chapitre 6</vt:lpstr>
      <vt:lpstr>Reproduction Sexuée  </vt:lpstr>
      <vt:lpstr>Terminologie:</vt:lpstr>
      <vt:lpstr>Méiose</vt:lpstr>
      <vt:lpstr>Meiose I: </vt:lpstr>
      <vt:lpstr>Meiose I:  (2)</vt:lpstr>
      <vt:lpstr>Meiose I:  (3)</vt:lpstr>
      <vt:lpstr>L’Intercinèse</vt:lpstr>
      <vt:lpstr>   Meiose I</vt:lpstr>
      <vt:lpstr>Meiose II: </vt:lpstr>
      <vt:lpstr>  Meiose II</vt:lpstr>
      <vt:lpstr>Laboratoire</vt:lpstr>
      <vt:lpstr>Similarités et Différences entre la Mitose et la Méioses:</vt:lpstr>
      <vt:lpstr>Méthodes de fécondation</vt:lpstr>
      <vt:lpstr>Cycle de vie de la mousse</vt:lpstr>
      <vt:lpstr>Méthodes de fécondation (2)</vt:lpstr>
      <vt:lpstr>Plante à fleur</vt:lpstr>
      <vt:lpstr>Reproduction sexuée des  Insectes</vt:lpstr>
      <vt:lpstr>Métamorphoses Incomplète</vt:lpstr>
      <vt:lpstr>Un autre type de reproduction sexuée interne</vt:lpstr>
      <vt:lpstr>Métamorphose Complète</vt:lpstr>
      <vt:lpstr>Advantages et Désavantages de la Reproduction Sexuée</vt:lpstr>
      <vt:lpstr>Comparaison de la reproduction sexuée et asexuée</vt:lpstr>
      <vt:lpstr>Contribution scientifique des connaissances de la génétique</vt:lpstr>
      <vt:lpstr>Contributions… (2)</vt:lpstr>
      <vt:lpstr>Contributions… (3)</vt:lpstr>
      <vt:lpstr>Contributions… (3)</vt:lpstr>
      <vt:lpstr>Des conditions génétiques qui ne peuvent pas être changées</vt:lpstr>
      <vt:lpstr>Diagnostique de maladies génétiques…</vt:lpstr>
      <vt:lpstr>Genetic Conditions…</vt:lpstr>
    </vt:vector>
  </TitlesOfParts>
  <Company>Western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celliott</dc:creator>
  <cp:lastModifiedBy>Raphael Soucy</cp:lastModifiedBy>
  <cp:revision>99</cp:revision>
  <cp:lastPrinted>2014-06-02T13:53:11Z</cp:lastPrinted>
  <dcterms:created xsi:type="dcterms:W3CDTF">2009-09-03T01:36:10Z</dcterms:created>
  <dcterms:modified xsi:type="dcterms:W3CDTF">2014-06-02T16:31:14Z</dcterms:modified>
</cp:coreProperties>
</file>