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0" r:id="rId4"/>
    <p:sldId id="281" r:id="rId5"/>
    <p:sldId id="258" r:id="rId6"/>
    <p:sldId id="282" r:id="rId7"/>
    <p:sldId id="283" r:id="rId8"/>
    <p:sldId id="284" r:id="rId9"/>
    <p:sldId id="262" r:id="rId10"/>
    <p:sldId id="286" r:id="rId11"/>
    <p:sldId id="261" r:id="rId12"/>
    <p:sldId id="277" r:id="rId13"/>
    <p:sldId id="287" r:id="rId14"/>
    <p:sldId id="263" r:id="rId15"/>
    <p:sldId id="264" r:id="rId16"/>
    <p:sldId id="259" r:id="rId17"/>
    <p:sldId id="260" r:id="rId18"/>
    <p:sldId id="265" r:id="rId19"/>
    <p:sldId id="271" r:id="rId20"/>
    <p:sldId id="266" r:id="rId21"/>
    <p:sldId id="288" r:id="rId22"/>
    <p:sldId id="289" r:id="rId23"/>
    <p:sldId id="267" r:id="rId24"/>
    <p:sldId id="268" r:id="rId25"/>
    <p:sldId id="269" r:id="rId26"/>
    <p:sldId id="270" r:id="rId27"/>
    <p:sldId id="295" r:id="rId28"/>
    <p:sldId id="302" r:id="rId29"/>
    <p:sldId id="298" r:id="rId30"/>
    <p:sldId id="296" r:id="rId31"/>
    <p:sldId id="297" r:id="rId32"/>
    <p:sldId id="299" r:id="rId33"/>
    <p:sldId id="303" r:id="rId34"/>
    <p:sldId id="304" r:id="rId35"/>
    <p:sldId id="294" r:id="rId3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A9CDFB-D8EC-4F30-807D-30815159FC6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326DE4-9347-4AA7-8B0C-6B4161676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33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4FD6E7C-22A9-4544-8073-1D237C1F775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A8CA6F6-C5AE-47CC-8626-5F4236DF2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2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CA6F6-C5AE-47CC-8626-5F4236DF2F7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84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0307-8157-4038-A563-377E8E94936F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8F84-FA54-4FAD-B2F3-5428C70C8E53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1596-D8C2-406C-8351-EC8242361210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C9BA-C335-4D51-B87F-DD24C2CDF9C5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A3AD-C7AF-444D-94A9-E14315604F3D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6183-961D-4F04-A2E2-D7EB4F4038A3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D73-BE87-4F22-A9C1-A75D00A2D225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A42-9384-4830-8DE3-901853C241CF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57A-1D5B-49B1-988E-65BEBB748373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BB8C-792E-49E8-BBBE-5EDE205DBE29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1B59-33EB-4CF4-9CBA-157C7174B4FE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1E6B21-F6E7-46B3-BE88-60FEC923DA5E}" type="datetime1">
              <a:rPr lang="en-US" smtClean="0"/>
              <a:pPr/>
              <a:t>11/28/2017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AED247-C535-4B2F-8C50-D7E1EB45998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AFcZo8dTcU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outube.com/watch?v=9bAhCHedVB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.tv/video/35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sz="4800" smtClean="0">
                <a:latin typeface="Comic Sans MS" pitchFamily="66" charset="0"/>
              </a:rPr>
              <a:t>Chapitre 2: </a:t>
            </a:r>
            <a:r>
              <a:rPr lang="fr-CA" sz="4800" i="1" smtClean="0">
                <a:latin typeface="Comic Sans MS" pitchFamily="66" charset="0"/>
              </a:rPr>
              <a:t>Les éléments sont la fondation de la matière.</a:t>
            </a:r>
            <a:endParaRPr lang="fr-CA" sz="480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>
                <a:latin typeface="Comic Sans MS" pitchFamily="66" charset="0"/>
              </a:rPr>
              <a:t>Sciences 9</a:t>
            </a:r>
            <a:br>
              <a:rPr lang="en-CA" sz="3600" dirty="0" smtClean="0">
                <a:latin typeface="Comic Sans MS" pitchFamily="66" charset="0"/>
              </a:rPr>
            </a:br>
            <a:r>
              <a:rPr lang="en-CA" sz="3600" dirty="0" err="1" smtClean="0">
                <a:latin typeface="Comic Sans MS" pitchFamily="66" charset="0"/>
              </a:rPr>
              <a:t>Unité</a:t>
            </a:r>
            <a:r>
              <a:rPr lang="en-CA" sz="3600" dirty="0" smtClean="0">
                <a:latin typeface="Comic Sans MS" pitchFamily="66" charset="0"/>
              </a:rPr>
              <a:t> 1: </a:t>
            </a:r>
            <a:r>
              <a:rPr lang="en-CA" sz="3600" dirty="0" err="1" smtClean="0">
                <a:latin typeface="Comic Sans MS" pitchFamily="66" charset="0"/>
              </a:rPr>
              <a:t>Atomes</a:t>
            </a:r>
            <a:r>
              <a:rPr lang="en-CA" sz="3600" dirty="0" smtClean="0">
                <a:latin typeface="Comic Sans MS" pitchFamily="66" charset="0"/>
              </a:rPr>
              <a:t>, </a:t>
            </a:r>
            <a:r>
              <a:rPr lang="en-CA" sz="3600" dirty="0" err="1" smtClean="0">
                <a:latin typeface="Comic Sans MS" pitchFamily="66" charset="0"/>
              </a:rPr>
              <a:t>Éléments</a:t>
            </a:r>
            <a:r>
              <a:rPr lang="en-CA" sz="3600" dirty="0" smtClean="0">
                <a:latin typeface="Comic Sans MS" pitchFamily="66" charset="0"/>
              </a:rPr>
              <a:t>, et </a:t>
            </a:r>
            <a:r>
              <a:rPr lang="en-CA" sz="3600" dirty="0" err="1" smtClean="0">
                <a:latin typeface="Comic Sans MS" pitchFamily="66" charset="0"/>
              </a:rPr>
              <a:t>Composés</a:t>
            </a:r>
            <a:endParaRPr lang="en-CA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Pourquoi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est-ce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que</a:t>
            </a:r>
            <a:r>
              <a:rPr lang="en-US" dirty="0" smtClean="0">
                <a:latin typeface="Comic Sans MS" pitchFamily="66" charset="0"/>
              </a:rPr>
              <a:t> le tableau </a:t>
            </a:r>
            <a:r>
              <a:rPr lang="en-US" dirty="0" err="1" smtClean="0">
                <a:latin typeface="Comic Sans MS" pitchFamily="66" charset="0"/>
              </a:rPr>
              <a:t>périodique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est</a:t>
            </a:r>
            <a:r>
              <a:rPr lang="en-US" dirty="0" smtClean="0">
                <a:latin typeface="Comic Sans MS" pitchFamily="66" charset="0"/>
              </a:rPr>
              <a:t> important?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4089648" cy="4572000"/>
          </a:xfrm>
        </p:spPr>
        <p:txBody>
          <a:bodyPr>
            <a:no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Le tableau est l’outils le plus important pour un chimiste.</a:t>
            </a:r>
          </a:p>
          <a:p>
            <a:pPr marL="0" indent="0">
              <a:buNone/>
            </a:pPr>
            <a:endParaRPr lang="fr-CA" sz="9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Vous allez vous en servir pendant vos tests.</a:t>
            </a:r>
          </a:p>
          <a:p>
            <a:pPr marL="0" indent="0">
              <a:buNone/>
            </a:pPr>
            <a:endParaRPr lang="fr-CA" sz="10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Le tableau organise plusieurs informations au sujet des éléments</a:t>
            </a:r>
          </a:p>
          <a:p>
            <a:endParaRPr lang="fr-CA" sz="2800" dirty="0"/>
          </a:p>
        </p:txBody>
      </p:sp>
      <p:pic>
        <p:nvPicPr>
          <p:cNvPr id="4" name="Picture 5" descr="C:\WINDOWS\Application Data\Microsoft\Media Catalog\Downloaded Clips\cl1\PE0377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484784"/>
            <a:ext cx="2498336" cy="2625080"/>
          </a:xfrm>
          <a:prstGeom prst="rect">
            <a:avLst/>
          </a:prstGeom>
        </p:spPr>
      </p:pic>
      <p:pic>
        <p:nvPicPr>
          <p:cNvPr id="26626" name="Picture 2" descr="http://itchythebear.com/wp-content/uploads/2013/06/featured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078729" cy="204978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905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846290"/>
          </a:xfrm>
        </p:spPr>
        <p:txBody>
          <a:bodyPr>
            <a:noAutofit/>
          </a:bodyPr>
          <a:lstStyle/>
          <a:p>
            <a:pPr algn="ctr"/>
            <a:r>
              <a:rPr lang="en-CA" sz="4800" dirty="0" err="1" smtClean="0">
                <a:latin typeface="Comic Sans MS" pitchFamily="66" charset="0"/>
              </a:rPr>
              <a:t>Exemple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d’éléments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commun</a:t>
            </a:r>
            <a:r>
              <a:rPr lang="en-CA" sz="4800" dirty="0" smtClean="0">
                <a:latin typeface="Comic Sans MS" pitchFamily="66" charset="0"/>
              </a:rPr>
              <a:t> p</a:t>
            </a:r>
            <a:r>
              <a:rPr lang="en-CA" sz="4800" i="1" dirty="0" smtClean="0">
                <a:latin typeface="Comic Sans MS" pitchFamily="66" charset="0"/>
              </a:rPr>
              <a:t>. 41-3</a:t>
            </a:r>
            <a:endParaRPr lang="en-CA" sz="4800" i="1" dirty="0"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3749040" cy="3733808"/>
          </a:xfrm>
        </p:spPr>
        <p:txBody>
          <a:bodyPr>
            <a:normAutofit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Hydrogène</a:t>
            </a:r>
            <a:endParaRPr lang="en-CA" sz="4800" dirty="0" smtClean="0">
              <a:latin typeface="Comic Sans MS" pitchFamily="66" charset="0"/>
            </a:endParaRPr>
          </a:p>
          <a:p>
            <a:r>
              <a:rPr lang="en-CA" sz="4800" dirty="0" err="1" smtClean="0">
                <a:latin typeface="Comic Sans MS" pitchFamily="66" charset="0"/>
              </a:rPr>
              <a:t>Fer</a:t>
            </a:r>
            <a:endParaRPr lang="en-CA" sz="4800" dirty="0" smtClean="0">
              <a:latin typeface="Comic Sans MS" pitchFamily="66" charset="0"/>
            </a:endParaRPr>
          </a:p>
          <a:p>
            <a:r>
              <a:rPr lang="en-CA" sz="4800" dirty="0" err="1" smtClean="0">
                <a:latin typeface="Comic Sans MS" pitchFamily="66" charset="0"/>
              </a:rPr>
              <a:t>Oxygène</a:t>
            </a:r>
            <a:endParaRPr lang="en-CA" sz="4800" dirty="0" smtClean="0">
              <a:latin typeface="Comic Sans MS" pitchFamily="66" charset="0"/>
            </a:endParaRPr>
          </a:p>
          <a:p>
            <a:r>
              <a:rPr lang="en-CA" sz="4800" dirty="0" smtClean="0">
                <a:latin typeface="Comic Sans MS" pitchFamily="66" charset="0"/>
              </a:rPr>
              <a:t>Sodium</a:t>
            </a:r>
          </a:p>
          <a:p>
            <a:endParaRPr lang="en-CA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929190" y="2285992"/>
            <a:ext cx="3749040" cy="3429024"/>
          </a:xfrm>
        </p:spPr>
        <p:txBody>
          <a:bodyPr>
            <a:normAutofit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Chlore</a:t>
            </a:r>
            <a:endParaRPr lang="en-CA" sz="4800" dirty="0" smtClean="0">
              <a:latin typeface="Comic Sans MS" pitchFamily="66" charset="0"/>
            </a:endParaRPr>
          </a:p>
          <a:p>
            <a:r>
              <a:rPr lang="en-CA" sz="4800" dirty="0" err="1" smtClean="0">
                <a:latin typeface="Comic Sans MS" pitchFamily="66" charset="0"/>
              </a:rPr>
              <a:t>Mercure</a:t>
            </a:r>
            <a:endParaRPr lang="en-CA" sz="4800" dirty="0" smtClean="0">
              <a:latin typeface="Comic Sans MS" pitchFamily="66" charset="0"/>
            </a:endParaRPr>
          </a:p>
          <a:p>
            <a:r>
              <a:rPr lang="en-CA" sz="4800" dirty="0" smtClean="0">
                <a:latin typeface="Comic Sans MS" pitchFamily="66" charset="0"/>
              </a:rPr>
              <a:t>Argent</a:t>
            </a:r>
          </a:p>
          <a:p>
            <a:r>
              <a:rPr lang="en-CA" sz="4800" dirty="0" smtClean="0">
                <a:latin typeface="Comic Sans MS" pitchFamily="66" charset="0"/>
              </a:rPr>
              <a:t>Silicon</a:t>
            </a:r>
          </a:p>
          <a:p>
            <a:pPr>
              <a:buNone/>
            </a:pPr>
            <a:endParaRPr lang="en-CA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772400" cy="5662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CA" sz="4300" dirty="0" smtClean="0">
                <a:latin typeface="Comic Sans MS" pitchFamily="66" charset="0"/>
              </a:rPr>
              <a:t>Les 2 contributions de </a:t>
            </a:r>
            <a:r>
              <a:rPr lang="fr-CA" sz="4300" dirty="0" err="1" smtClean="0">
                <a:latin typeface="Comic Sans MS" pitchFamily="66" charset="0"/>
              </a:rPr>
              <a:t>Mendeleev</a:t>
            </a:r>
            <a:r>
              <a:rPr lang="fr-CA" sz="4300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endParaRPr lang="en-CA" sz="800" dirty="0" smtClean="0">
              <a:latin typeface="Comic Sans MS" pitchFamily="66" charset="0"/>
            </a:endParaRPr>
          </a:p>
          <a:p>
            <a:pPr>
              <a:buNone/>
            </a:pPr>
            <a:endParaRPr lang="en-CA" sz="800" dirty="0" smtClean="0">
              <a:latin typeface="Comic Sans MS" pitchFamily="66" charset="0"/>
            </a:endParaRPr>
          </a:p>
          <a:p>
            <a:pPr>
              <a:buNone/>
            </a:pPr>
            <a:endParaRPr lang="fr-CA" sz="800" dirty="0" smtClean="0">
              <a:latin typeface="Comic Sans MS" pitchFamily="66" charset="0"/>
            </a:endParaRPr>
          </a:p>
          <a:p>
            <a:pPr lvl="1"/>
            <a:r>
              <a:rPr lang="fr-CA" sz="3600" dirty="0" smtClean="0">
                <a:latin typeface="Comic Sans MS" pitchFamily="66" charset="0"/>
              </a:rPr>
              <a:t>1. Il a organisé les éléments selon leurs propriétés et leurs caractéristiques</a:t>
            </a:r>
          </a:p>
          <a:p>
            <a:pPr lvl="1"/>
            <a:endParaRPr lang="fr-CA" sz="800" dirty="0" smtClean="0">
              <a:latin typeface="Comic Sans MS" pitchFamily="66" charset="0"/>
            </a:endParaRPr>
          </a:p>
          <a:p>
            <a:pPr lvl="1"/>
            <a:r>
              <a:rPr lang="fr-CA" sz="3600" dirty="0" smtClean="0">
                <a:latin typeface="Comic Sans MS" pitchFamily="66" charset="0"/>
              </a:rPr>
              <a:t>2. Il reconnaissait l’importance d’avoir des espaces vides pour les éléments qui n’étaient pas encore découverts</a:t>
            </a:r>
            <a:endParaRPr lang="fr-CA" sz="3600" dirty="0">
              <a:latin typeface="Comic Sans MS" pitchFamily="66" charset="0"/>
            </a:endParaRPr>
          </a:p>
        </p:txBody>
      </p:sp>
      <p:pic>
        <p:nvPicPr>
          <p:cNvPr id="4" name="Picture 5" descr="C:\WINDOWS\Application Data\Microsoft\Media Catalog\Downloaded Clips\cl5a\j02266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950" y="260648"/>
            <a:ext cx="2559050" cy="18272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 tableau </a:t>
            </a:r>
            <a:r>
              <a:rPr lang="en-US" dirty="0" err="1" smtClean="0">
                <a:latin typeface="Comic Sans MS" pitchFamily="66" charset="0"/>
              </a:rPr>
              <a:t>aujourd’hui</a:t>
            </a:r>
            <a:r>
              <a:rPr lang="en-US" dirty="0" smtClean="0">
                <a:latin typeface="Comic Sans MS" pitchFamily="66" charset="0"/>
              </a:rPr>
              <a:t>…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5529808" cy="4572000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Comic Sans MS" pitchFamily="66" charset="0"/>
              </a:rPr>
              <a:t>Mendeleev </a:t>
            </a:r>
            <a:r>
              <a:rPr lang="en-US" sz="3600" dirty="0" err="1" smtClean="0">
                <a:latin typeface="Comic Sans MS" pitchFamily="66" charset="0"/>
              </a:rPr>
              <a:t>était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très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près</a:t>
            </a:r>
            <a:r>
              <a:rPr lang="en-US" sz="3600" dirty="0" smtClean="0">
                <a:latin typeface="Comic Sans MS" pitchFamily="66" charset="0"/>
              </a:rPr>
              <a:t> de se </a:t>
            </a:r>
            <a:r>
              <a:rPr lang="en-US" sz="3600" dirty="0" err="1" smtClean="0">
                <a:latin typeface="Comic Sans MS" pitchFamily="66" charset="0"/>
              </a:rPr>
              <a:t>que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l’on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utilise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aujourd’hui</a:t>
            </a:r>
            <a:r>
              <a:rPr lang="en-US" sz="3600" dirty="0" smtClean="0">
                <a:latin typeface="Comic Sans MS" pitchFamily="66" charset="0"/>
              </a:rPr>
              <a:t>!</a:t>
            </a:r>
            <a:endParaRPr lang="en-US" sz="3600" dirty="0">
              <a:latin typeface="Comic Sans MS" pitchFamily="66" charset="0"/>
            </a:endParaRPr>
          </a:p>
          <a:p>
            <a:endParaRPr lang="en-US" sz="3600" dirty="0">
              <a:latin typeface="Comic Sans MS" pitchFamily="66" charset="0"/>
            </a:endParaRPr>
          </a:p>
          <a:p>
            <a:r>
              <a:rPr lang="en-US" sz="3600" dirty="0" err="1" smtClean="0">
                <a:latin typeface="Comic Sans MS" pitchFamily="66" charset="0"/>
              </a:rPr>
              <a:t>Maintenant</a:t>
            </a:r>
            <a:r>
              <a:rPr lang="en-US" sz="3600" dirty="0" smtClean="0">
                <a:latin typeface="Comic Sans MS" pitchFamily="66" charset="0"/>
              </a:rPr>
              <a:t> les </a:t>
            </a:r>
            <a:r>
              <a:rPr lang="en-US" sz="3600" dirty="0" err="1" smtClean="0">
                <a:latin typeface="Comic Sans MS" pitchFamily="66" charset="0"/>
              </a:rPr>
              <a:t>éléments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sont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placés</a:t>
            </a:r>
            <a:r>
              <a:rPr lang="en-US" sz="3600" dirty="0" smtClean="0">
                <a:latin typeface="Comic Sans MS" pitchFamily="66" charset="0"/>
              </a:rPr>
              <a:t> par la </a:t>
            </a:r>
            <a:r>
              <a:rPr lang="en-US" sz="3600" dirty="0" err="1" smtClean="0">
                <a:latin typeface="Comic Sans MS" pitchFamily="66" charset="0"/>
              </a:rPr>
              <a:t>croissance</a:t>
            </a:r>
            <a:r>
              <a:rPr lang="en-US" sz="3600" dirty="0" smtClean="0">
                <a:latin typeface="Comic Sans MS" pitchFamily="66" charset="0"/>
              </a:rPr>
              <a:t> de </a:t>
            </a:r>
            <a:r>
              <a:rPr lang="en-US" sz="3600" dirty="0" err="1" smtClean="0">
                <a:latin typeface="Comic Sans MS" pitchFamily="66" charset="0"/>
              </a:rPr>
              <a:t>leur</a:t>
            </a:r>
            <a:r>
              <a:rPr lang="en-US" sz="3600" dirty="0" smtClean="0">
                <a:latin typeface="Comic Sans MS" pitchFamily="66" charset="0"/>
              </a:rPr>
              <a:t> NUMÉRO ATOMIQUE!</a:t>
            </a:r>
            <a:endParaRPr lang="en-US" sz="3600" dirty="0">
              <a:latin typeface="Comic Sans MS" pitchFamily="66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3554" name="Picture 2" descr="http://cdn.www.carm.org/images/periodic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2783582" cy="259234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106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85728"/>
            <a:ext cx="6465912" cy="4223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Les </a:t>
            </a:r>
            <a:r>
              <a:rPr lang="en-CA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symboles</a:t>
            </a:r>
            <a:r>
              <a:rPr lang="en-CA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du tableau</a:t>
            </a:r>
          </a:p>
          <a:p>
            <a:pPr>
              <a:buNone/>
            </a:pPr>
            <a:endParaRPr lang="en-CA" sz="1600" dirty="0" smtClean="0">
              <a:latin typeface="Comic Sans MS" pitchFamily="66" charset="0"/>
            </a:endParaRPr>
          </a:p>
          <a:p>
            <a:r>
              <a:rPr lang="en-CA" sz="3600" dirty="0" smtClean="0">
                <a:latin typeface="Comic Sans MS" pitchFamily="66" charset="0"/>
              </a:rPr>
              <a:t>Les </a:t>
            </a:r>
            <a:r>
              <a:rPr lang="en-CA" sz="3600" dirty="0" err="1" smtClean="0">
                <a:latin typeface="Comic Sans MS" pitchFamily="66" charset="0"/>
              </a:rPr>
              <a:t>sumboles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comprennent</a:t>
            </a:r>
            <a:r>
              <a:rPr lang="en-CA" sz="36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CA" sz="3400" dirty="0" smtClean="0">
                <a:latin typeface="Comic Sans MS" pitchFamily="66" charset="0"/>
              </a:rPr>
              <a:t>Le nom</a:t>
            </a:r>
          </a:p>
          <a:p>
            <a:pPr lvl="1"/>
            <a:r>
              <a:rPr lang="en-CA" sz="3400" dirty="0" smtClean="0">
                <a:latin typeface="Comic Sans MS" pitchFamily="66" charset="0"/>
              </a:rPr>
              <a:t>Le </a:t>
            </a:r>
            <a:r>
              <a:rPr lang="en-CA" sz="3400" dirty="0" err="1" smtClean="0">
                <a:latin typeface="Comic Sans MS" pitchFamily="66" charset="0"/>
              </a:rPr>
              <a:t>symbole</a:t>
            </a:r>
            <a:endParaRPr lang="en-CA" sz="3400" dirty="0" smtClean="0">
              <a:latin typeface="Comic Sans MS" pitchFamily="66" charset="0"/>
            </a:endParaRPr>
          </a:p>
          <a:p>
            <a:pPr lvl="1"/>
            <a:r>
              <a:rPr lang="en-CA" sz="3400" dirty="0" smtClean="0">
                <a:latin typeface="Comic Sans MS" pitchFamily="66" charset="0"/>
              </a:rPr>
              <a:t>Le </a:t>
            </a:r>
            <a:r>
              <a:rPr lang="en-CA" sz="3400" dirty="0" err="1" smtClean="0">
                <a:latin typeface="Comic Sans MS" pitchFamily="66" charset="0"/>
              </a:rPr>
              <a:t>numéro</a:t>
            </a:r>
            <a:r>
              <a:rPr lang="en-CA" sz="3400" dirty="0" smtClean="0">
                <a:latin typeface="Comic Sans MS" pitchFamily="66" charset="0"/>
              </a:rPr>
              <a:t> </a:t>
            </a:r>
            <a:r>
              <a:rPr lang="en-CA" sz="3400" dirty="0" err="1" smtClean="0">
                <a:latin typeface="Comic Sans MS" pitchFamily="66" charset="0"/>
              </a:rPr>
              <a:t>atomique</a:t>
            </a:r>
            <a:endParaRPr lang="en-CA" sz="3400" dirty="0" smtClean="0">
              <a:latin typeface="Comic Sans MS" pitchFamily="66" charset="0"/>
            </a:endParaRPr>
          </a:p>
          <a:p>
            <a:pPr lvl="1"/>
            <a:r>
              <a:rPr lang="en-CA" sz="3400" dirty="0" smtClean="0">
                <a:latin typeface="Comic Sans MS" pitchFamily="66" charset="0"/>
              </a:rPr>
              <a:t>La masse </a:t>
            </a:r>
            <a:r>
              <a:rPr lang="en-CA" sz="3400" dirty="0" err="1" smtClean="0">
                <a:latin typeface="Comic Sans MS" pitchFamily="66" charset="0"/>
              </a:rPr>
              <a:t>atomique</a:t>
            </a:r>
            <a:endParaRPr lang="en-CA" sz="34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4208" y="3717032"/>
            <a:ext cx="2232248" cy="25202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</a:p>
          <a:p>
            <a:pPr algn="ctr"/>
            <a:r>
              <a:rPr lang="en-CA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</a:t>
            </a:r>
          </a:p>
          <a:p>
            <a:pPr algn="ctr"/>
            <a:r>
              <a:rPr lang="en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Titane</a:t>
            </a:r>
            <a:endParaRPr lang="en-CA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47.9</a:t>
            </a:r>
            <a:endParaRPr lang="fr-CA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852936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Numéro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atomique</a:t>
            </a: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50912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Symbole</a:t>
            </a: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6021288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Masse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atomique</a:t>
            </a: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530120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Nom</a:t>
            </a: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24328" y="3356992"/>
            <a:ext cx="0" cy="288032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56176" y="4797152"/>
            <a:ext cx="936104" cy="0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2160" y="5589240"/>
            <a:ext cx="936104" cy="0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28184" y="6093296"/>
            <a:ext cx="792088" cy="216024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Complète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l’activité</a:t>
            </a:r>
            <a:r>
              <a:rPr lang="en-CA" sz="4800" dirty="0" smtClean="0">
                <a:latin typeface="Comic Sans MS" pitchFamily="66" charset="0"/>
              </a:rPr>
              <a:t> 2-2A </a:t>
            </a:r>
            <a:r>
              <a:rPr lang="en-CA" i="1" dirty="0" smtClean="0">
                <a:latin typeface="Comic Sans MS" pitchFamily="66" charset="0"/>
              </a:rPr>
              <a:t>p. 49</a:t>
            </a:r>
            <a:endParaRPr lang="en-CA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Les </a:t>
            </a:r>
            <a:r>
              <a:rPr lang="en-CA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symboles</a:t>
            </a:r>
            <a:r>
              <a:rPr lang="en-CA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du tableau</a:t>
            </a:r>
          </a:p>
          <a:p>
            <a:pPr>
              <a:buNone/>
            </a:pPr>
            <a:endParaRPr lang="en-CA" sz="4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3600" dirty="0" smtClean="0">
                <a:latin typeface="Comic Sans MS" pitchFamily="66" charset="0"/>
              </a:rPr>
              <a:t>Il </a:t>
            </a:r>
            <a:r>
              <a:rPr lang="en-CA" sz="3600" dirty="0" err="1" smtClean="0">
                <a:latin typeface="Comic Sans MS" pitchFamily="66" charset="0"/>
              </a:rPr>
              <a:t>est</a:t>
            </a:r>
            <a:r>
              <a:rPr lang="en-CA" sz="3600" dirty="0" smtClean="0">
                <a:latin typeface="Comic Sans MS" pitchFamily="66" charset="0"/>
              </a:rPr>
              <a:t> important de savoir </a:t>
            </a:r>
            <a:r>
              <a:rPr lang="en-CA" sz="3600" dirty="0" err="1" smtClean="0">
                <a:latin typeface="Comic Sans MS" pitchFamily="66" charset="0"/>
              </a:rPr>
              <a:t>que</a:t>
            </a:r>
            <a:r>
              <a:rPr lang="en-CA" sz="3600" dirty="0" smtClean="0">
                <a:latin typeface="Comic Sans MS" pitchFamily="66" charset="0"/>
              </a:rPr>
              <a:t>...</a:t>
            </a:r>
          </a:p>
          <a:p>
            <a:r>
              <a:rPr lang="en-CA" sz="3600" dirty="0" smtClean="0">
                <a:latin typeface="Comic Sans MS" pitchFamily="66" charset="0"/>
              </a:rPr>
              <a:t>#</a:t>
            </a:r>
            <a:r>
              <a:rPr lang="en-CA" sz="3600" dirty="0">
                <a:latin typeface="Comic Sans MS" pitchFamily="66" charset="0"/>
              </a:rPr>
              <a:t> </a:t>
            </a:r>
            <a:r>
              <a:rPr lang="en-CA" sz="3600" dirty="0" smtClean="0">
                <a:latin typeface="Comic Sans MS" pitchFamily="66" charset="0"/>
              </a:rPr>
              <a:t>protons  = # </a:t>
            </a:r>
            <a:r>
              <a:rPr lang="en-CA" sz="3600" dirty="0" err="1" smtClean="0">
                <a:latin typeface="Comic Sans MS" pitchFamily="66" charset="0"/>
              </a:rPr>
              <a:t>atomique</a:t>
            </a:r>
            <a:endParaRPr lang="en-CA" sz="3600" dirty="0" smtClean="0">
              <a:latin typeface="Comic Sans MS" pitchFamily="66" charset="0"/>
            </a:endParaRPr>
          </a:p>
          <a:p>
            <a:r>
              <a:rPr lang="en-CA" sz="3600" dirty="0" smtClean="0">
                <a:latin typeface="Comic Sans MS" pitchFamily="66" charset="0"/>
              </a:rPr>
              <a:t>#</a:t>
            </a:r>
            <a:r>
              <a:rPr lang="en-CA" sz="3600" dirty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électrons</a:t>
            </a:r>
            <a:r>
              <a:rPr lang="en-CA" sz="3600" dirty="0" smtClean="0">
                <a:latin typeface="Comic Sans MS" pitchFamily="66" charset="0"/>
              </a:rPr>
              <a:t>  =  #</a:t>
            </a:r>
            <a:r>
              <a:rPr lang="en-CA" sz="3600" dirty="0">
                <a:latin typeface="Comic Sans MS" pitchFamily="66" charset="0"/>
              </a:rPr>
              <a:t> </a:t>
            </a:r>
            <a:r>
              <a:rPr lang="en-CA" sz="3600" dirty="0" smtClean="0">
                <a:latin typeface="Comic Sans MS" pitchFamily="66" charset="0"/>
              </a:rPr>
              <a:t>protons </a:t>
            </a:r>
          </a:p>
          <a:p>
            <a:r>
              <a:rPr lang="en-CA" sz="3600" dirty="0" smtClean="0">
                <a:latin typeface="Comic Sans MS" pitchFamily="66" charset="0"/>
              </a:rPr>
              <a:t>#</a:t>
            </a:r>
            <a:r>
              <a:rPr lang="en-CA" sz="3600" dirty="0">
                <a:latin typeface="Comic Sans MS" pitchFamily="66" charset="0"/>
              </a:rPr>
              <a:t> </a:t>
            </a:r>
            <a:r>
              <a:rPr lang="en-CA" sz="3600" dirty="0" smtClean="0">
                <a:latin typeface="Comic Sans MS" pitchFamily="66" charset="0"/>
              </a:rPr>
              <a:t>neutrons  =  </a:t>
            </a:r>
            <a:r>
              <a:rPr lang="en-CA" sz="2400" dirty="0" smtClean="0">
                <a:solidFill>
                  <a:srgbClr val="FF0000"/>
                </a:solidFill>
                <a:latin typeface="Comic Sans MS" pitchFamily="66" charset="0"/>
              </a:rPr>
              <a:t>masse </a:t>
            </a:r>
            <a:r>
              <a:rPr lang="en-CA" sz="2400" dirty="0" err="1" smtClean="0">
                <a:solidFill>
                  <a:srgbClr val="FF0000"/>
                </a:solidFill>
                <a:latin typeface="Comic Sans MS" pitchFamily="66" charset="0"/>
              </a:rPr>
              <a:t>atomique</a:t>
            </a: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CA" sz="2400" dirty="0" smtClean="0">
                <a:solidFill>
                  <a:srgbClr val="FF0000"/>
                </a:solidFill>
                <a:latin typeface="Comic Sans MS" pitchFamily="66" charset="0"/>
              </a:rPr>
              <a:t>#protons</a:t>
            </a:r>
            <a:endParaRPr lang="en-CA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714512"/>
          </a:xfrm>
        </p:spPr>
        <p:txBody>
          <a:bodyPr>
            <a:normAutofit fontScale="90000"/>
          </a:bodyPr>
          <a:lstStyle/>
          <a:p>
            <a:r>
              <a:rPr lang="fr-CA" sz="4800" dirty="0" smtClean="0">
                <a:latin typeface="Comic Sans MS" pitchFamily="66" charset="0"/>
              </a:rPr>
              <a:t>Les éléments sont des </a:t>
            </a:r>
            <a:r>
              <a:rPr lang="fr-CA" sz="4800" b="1" dirty="0" smtClean="0">
                <a:latin typeface="Comic Sans MS" pitchFamily="66" charset="0"/>
              </a:rPr>
              <a:t>métaux</a:t>
            </a:r>
            <a:r>
              <a:rPr lang="fr-CA" sz="4800" dirty="0" smtClean="0">
                <a:latin typeface="Comic Sans MS" pitchFamily="66" charset="0"/>
              </a:rPr>
              <a:t>, non-métaux ou métalloïde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57224" y="2071678"/>
            <a:ext cx="3733800" cy="762000"/>
          </a:xfrm>
        </p:spPr>
        <p:txBody>
          <a:bodyPr/>
          <a:lstStyle/>
          <a:p>
            <a:r>
              <a:rPr lang="en-CA" sz="4800" dirty="0" err="1" smtClean="0">
                <a:latin typeface="Comic Sans MS" pitchFamily="66" charset="0"/>
              </a:rPr>
              <a:t>Métaux</a:t>
            </a:r>
            <a:endParaRPr lang="en-CA" sz="48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8662" y="2928934"/>
            <a:ext cx="3733800" cy="3357586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Lustre (brillant)</a:t>
            </a:r>
          </a:p>
          <a:p>
            <a:r>
              <a:rPr lang="fr-CA" sz="3600" dirty="0" smtClean="0">
                <a:latin typeface="Comic Sans MS" pitchFamily="66" charset="0"/>
              </a:rPr>
              <a:t>Malléable</a:t>
            </a:r>
          </a:p>
          <a:p>
            <a:r>
              <a:rPr lang="fr-CA" sz="3600" dirty="0" smtClean="0">
                <a:latin typeface="Comic Sans MS" pitchFamily="66" charset="0"/>
              </a:rPr>
              <a:t>Ductile</a:t>
            </a:r>
          </a:p>
          <a:p>
            <a:pPr>
              <a:buNone/>
            </a:pPr>
            <a:endParaRPr lang="fr-CA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>
          <a:xfrm>
            <a:off x="4283968" y="2852936"/>
            <a:ext cx="4248472" cy="3143272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Bon conducteurs de chaleur et d’électricité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4937772" cy="762000"/>
          </a:xfrm>
        </p:spPr>
        <p:txBody>
          <a:bodyPr/>
          <a:lstStyle/>
          <a:p>
            <a:r>
              <a:rPr lang="en-CA" sz="4800" dirty="0" smtClean="0">
                <a:latin typeface="Comic Sans MS" pitchFamily="66" charset="0"/>
              </a:rPr>
              <a:t>Non-</a:t>
            </a:r>
            <a:r>
              <a:rPr lang="en-CA" sz="4800" dirty="0" err="1" smtClean="0">
                <a:latin typeface="Comic Sans MS" pitchFamily="66" charset="0"/>
              </a:rPr>
              <a:t>métaux</a:t>
            </a:r>
            <a:endParaRPr lang="en-CA" sz="48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3568" y="2708920"/>
            <a:ext cx="3733800" cy="2721484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Pas très brillant (mats)</a:t>
            </a:r>
          </a:p>
          <a:p>
            <a:r>
              <a:rPr lang="fr-CA" sz="3600" dirty="0" smtClean="0">
                <a:latin typeface="Comic Sans MS" pitchFamily="66" charset="0"/>
              </a:rPr>
              <a:t>Non-malléable et non-ductile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860032" y="2636912"/>
            <a:ext cx="3733800" cy="28655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Mauvais conducteurs de chaleur et d’électricité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40" y="0"/>
            <a:ext cx="8572560" cy="1714512"/>
          </a:xfrm>
        </p:spPr>
        <p:txBody>
          <a:bodyPr>
            <a:normAutofit fontScale="90000"/>
          </a:bodyPr>
          <a:lstStyle/>
          <a:p>
            <a:r>
              <a:rPr lang="fr-CA" sz="4800" dirty="0" smtClean="0">
                <a:latin typeface="Comic Sans MS" pitchFamily="66" charset="0"/>
              </a:rPr>
              <a:t>Les </a:t>
            </a:r>
            <a:r>
              <a:rPr lang="fr-CA" sz="4800" dirty="0" err="1" smtClean="0">
                <a:latin typeface="Comic Sans MS" pitchFamily="66" charset="0"/>
              </a:rPr>
              <a:t>élements</a:t>
            </a:r>
            <a:r>
              <a:rPr lang="fr-CA" sz="4800" dirty="0" smtClean="0">
                <a:latin typeface="Comic Sans MS" pitchFamily="66" charset="0"/>
              </a:rPr>
              <a:t> sont des métaux, </a:t>
            </a:r>
            <a:r>
              <a:rPr lang="fr-CA" sz="4800" b="1" dirty="0" smtClean="0">
                <a:latin typeface="Comic Sans MS" pitchFamily="66" charset="0"/>
              </a:rPr>
              <a:t>non-métaux</a:t>
            </a:r>
            <a:r>
              <a:rPr lang="fr-CA" sz="4800" dirty="0" smtClean="0">
                <a:latin typeface="Comic Sans MS" pitchFamily="66" charset="0"/>
              </a:rPr>
              <a:t> ou métalloïde </a:t>
            </a:r>
            <a:r>
              <a:rPr lang="fr-CA" sz="2700" dirty="0" smtClean="0">
                <a:latin typeface="Comic Sans MS" pitchFamily="66" charset="0"/>
              </a:rPr>
              <a:t>(2)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4857784" cy="762000"/>
          </a:xfrm>
        </p:spPr>
        <p:txBody>
          <a:bodyPr/>
          <a:lstStyle/>
          <a:p>
            <a:r>
              <a:rPr lang="en-CA" sz="4800" dirty="0" smtClean="0">
                <a:latin typeface="Comic Sans MS" pitchFamily="66" charset="0"/>
              </a:rPr>
              <a:t>Metalloids</a:t>
            </a:r>
            <a:endParaRPr lang="en-CA" sz="48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7584" y="2492896"/>
            <a:ext cx="3733800" cy="2864360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latin typeface="Comic Sans MS" pitchFamily="66" charset="0"/>
              </a:rPr>
              <a:t>Brillant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ou</a:t>
            </a:r>
            <a:r>
              <a:rPr lang="en-CA" sz="3600" dirty="0" smtClean="0">
                <a:latin typeface="Comic Sans MS" pitchFamily="66" charset="0"/>
              </a:rPr>
              <a:t> mats</a:t>
            </a:r>
          </a:p>
          <a:p>
            <a:r>
              <a:rPr lang="en-CA" sz="3600" dirty="0" err="1" smtClean="0">
                <a:latin typeface="Comic Sans MS" pitchFamily="66" charset="0"/>
              </a:rPr>
              <a:t>Possibilité</a:t>
            </a:r>
            <a:r>
              <a:rPr lang="en-CA" sz="3600" dirty="0" smtClean="0">
                <a:latin typeface="Comic Sans MS" pitchFamily="66" charset="0"/>
              </a:rPr>
              <a:t> de </a:t>
            </a:r>
            <a:r>
              <a:rPr lang="en-CA" sz="3600" dirty="0" err="1" smtClean="0">
                <a:latin typeface="Comic Sans MS" pitchFamily="66" charset="0"/>
              </a:rPr>
              <a:t>conductivité</a:t>
            </a:r>
            <a:endParaRPr lang="en-CA" sz="3600" dirty="0" smtClean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644008" y="2564904"/>
            <a:ext cx="4162428" cy="3080384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latin typeface="Comic Sans MS" pitchFamily="66" charset="0"/>
              </a:rPr>
              <a:t>Mauvais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conducteurs</a:t>
            </a:r>
            <a:r>
              <a:rPr lang="en-CA" sz="3600" dirty="0" smtClean="0">
                <a:latin typeface="Comic Sans MS" pitchFamily="66" charset="0"/>
              </a:rPr>
              <a:t> de </a:t>
            </a:r>
            <a:r>
              <a:rPr lang="en-CA" sz="3600" dirty="0" err="1" smtClean="0">
                <a:latin typeface="Comic Sans MS" pitchFamily="66" charset="0"/>
              </a:rPr>
              <a:t>chaleur</a:t>
            </a:r>
            <a:endParaRPr lang="en-CA" sz="3600" dirty="0" smtClean="0">
              <a:latin typeface="Comic Sans MS" pitchFamily="66" charset="0"/>
            </a:endParaRPr>
          </a:p>
          <a:p>
            <a:r>
              <a:rPr lang="en-CA" sz="3600" dirty="0" smtClean="0">
                <a:latin typeface="Comic Sans MS" pitchFamily="66" charset="0"/>
              </a:rPr>
              <a:t>Non-</a:t>
            </a:r>
            <a:r>
              <a:rPr lang="en-CA" sz="3600" dirty="0" err="1" smtClean="0">
                <a:latin typeface="Comic Sans MS" pitchFamily="66" charset="0"/>
              </a:rPr>
              <a:t>malléable</a:t>
            </a:r>
            <a:r>
              <a:rPr lang="en-CA" sz="3600" dirty="0" smtClean="0">
                <a:latin typeface="Comic Sans MS" pitchFamily="66" charset="0"/>
              </a:rPr>
              <a:t> et non-ductile</a:t>
            </a:r>
            <a:endParaRPr lang="en-CA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80526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err="1" smtClean="0">
                <a:solidFill>
                  <a:srgbClr val="FF0000"/>
                </a:solidFill>
                <a:latin typeface="Comic Sans MS" pitchFamily="66" charset="0"/>
              </a:rPr>
              <a:t>Propriétés</a:t>
            </a:r>
            <a:r>
              <a:rPr lang="en-CA" sz="3200" i="1" dirty="0" smtClean="0">
                <a:solidFill>
                  <a:srgbClr val="FF0000"/>
                </a:solidFill>
                <a:latin typeface="Comic Sans MS" pitchFamily="66" charset="0"/>
              </a:rPr>
              <a:t> des </a:t>
            </a:r>
            <a:r>
              <a:rPr lang="en-CA" sz="3200" i="1" dirty="0" err="1" smtClean="0">
                <a:solidFill>
                  <a:srgbClr val="FF0000"/>
                </a:solidFill>
                <a:latin typeface="Comic Sans MS" pitchFamily="66" charset="0"/>
              </a:rPr>
              <a:t>métaux</a:t>
            </a:r>
            <a:r>
              <a:rPr lang="en-CA" sz="3200" i="1" dirty="0" smtClean="0">
                <a:solidFill>
                  <a:srgbClr val="FF0000"/>
                </a:solidFill>
                <a:latin typeface="Comic Sans MS" pitchFamily="66" charset="0"/>
              </a:rPr>
              <a:t> et des non-</a:t>
            </a:r>
            <a:r>
              <a:rPr lang="en-CA" sz="3200" i="1" dirty="0" err="1" smtClean="0">
                <a:solidFill>
                  <a:srgbClr val="FF0000"/>
                </a:solidFill>
                <a:latin typeface="Comic Sans MS" pitchFamily="66" charset="0"/>
              </a:rPr>
              <a:t>métaux</a:t>
            </a:r>
            <a:r>
              <a:rPr lang="en-CA" sz="32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CA" sz="3200" i="1" dirty="0" smtClean="0">
                <a:solidFill>
                  <a:srgbClr val="FF0000"/>
                </a:solidFill>
              </a:rPr>
              <a:t>.</a:t>
            </a:r>
            <a:endParaRPr lang="en-CA" sz="11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440" y="0"/>
            <a:ext cx="8572560" cy="1714512"/>
          </a:xfrm>
        </p:spPr>
        <p:txBody>
          <a:bodyPr>
            <a:normAutofit fontScale="90000"/>
          </a:bodyPr>
          <a:lstStyle/>
          <a:p>
            <a:r>
              <a:rPr lang="fr-CA" sz="4800" dirty="0" smtClean="0">
                <a:latin typeface="Comic Sans MS" pitchFamily="66" charset="0"/>
              </a:rPr>
              <a:t>Les </a:t>
            </a:r>
            <a:r>
              <a:rPr lang="fr-CA" sz="4800" dirty="0" err="1" smtClean="0">
                <a:latin typeface="Comic Sans MS" pitchFamily="66" charset="0"/>
              </a:rPr>
              <a:t>élements</a:t>
            </a:r>
            <a:r>
              <a:rPr lang="fr-CA" sz="4800" dirty="0" smtClean="0">
                <a:latin typeface="Comic Sans MS" pitchFamily="66" charset="0"/>
              </a:rPr>
              <a:t> sont des métaux, non-métaux ou </a:t>
            </a:r>
            <a:r>
              <a:rPr lang="fr-CA" sz="4800" b="1" dirty="0" smtClean="0">
                <a:latin typeface="Comic Sans MS" pitchFamily="66" charset="0"/>
              </a:rPr>
              <a:t>métalloïde</a:t>
            </a:r>
            <a:r>
              <a:rPr lang="fr-CA" sz="4800" dirty="0" smtClean="0">
                <a:latin typeface="Comic Sans MS" pitchFamily="66" charset="0"/>
              </a:rPr>
              <a:t> </a:t>
            </a:r>
            <a:r>
              <a:rPr lang="fr-CA" sz="3100" dirty="0" smtClean="0">
                <a:latin typeface="Comic Sans MS" pitchFamily="66" charset="0"/>
              </a:rPr>
              <a:t>(3)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6811690" cy="984172"/>
          </a:xfrm>
        </p:spPr>
        <p:txBody>
          <a:bodyPr/>
          <a:lstStyle/>
          <a:p>
            <a:r>
              <a:rPr lang="en-CA" sz="4400" dirty="0" err="1" smtClean="0">
                <a:latin typeface="Comic Sans MS" pitchFamily="66" charset="0"/>
              </a:rPr>
              <a:t>Métaux</a:t>
            </a:r>
            <a:r>
              <a:rPr lang="en-CA" sz="4400" dirty="0" smtClean="0">
                <a:latin typeface="Comic Sans MS" pitchFamily="66" charset="0"/>
              </a:rPr>
              <a:t> de Transition</a:t>
            </a:r>
            <a:endParaRPr lang="en-CA" sz="44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560" y="2996952"/>
            <a:ext cx="4464496" cy="3096344"/>
          </a:xfrm>
        </p:spPr>
        <p:txBody>
          <a:bodyPr>
            <a:noAutofit/>
          </a:bodyPr>
          <a:lstStyle/>
          <a:p>
            <a:r>
              <a:rPr lang="en-CA" sz="3600" dirty="0" smtClean="0">
                <a:latin typeface="Comic Sans MS" pitchFamily="66" charset="0"/>
              </a:rPr>
              <a:t>On les </a:t>
            </a:r>
            <a:r>
              <a:rPr lang="en-CA" sz="3600" dirty="0" err="1" smtClean="0">
                <a:latin typeface="Comic Sans MS" pitchFamily="66" charset="0"/>
              </a:rPr>
              <a:t>retrouve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dans</a:t>
            </a:r>
            <a:r>
              <a:rPr lang="en-CA" sz="3600" dirty="0" smtClean="0">
                <a:latin typeface="Comic Sans MS" pitchFamily="66" charset="0"/>
              </a:rPr>
              <a:t> le centre du tableaux </a:t>
            </a:r>
            <a:r>
              <a:rPr lang="en-CA" sz="3600" dirty="0" err="1" smtClean="0">
                <a:latin typeface="Comic Sans MS" pitchFamily="66" charset="0"/>
              </a:rPr>
              <a:t>périodique</a:t>
            </a:r>
            <a:endParaRPr lang="en-CA" sz="3600" dirty="0" smtClean="0">
              <a:latin typeface="Comic Sans MS" pitchFamily="66" charset="0"/>
            </a:endParaRPr>
          </a:p>
          <a:p>
            <a:r>
              <a:rPr lang="en-CA" sz="3600" dirty="0" err="1" smtClean="0">
                <a:latin typeface="Comic Sans MS" pitchFamily="66" charset="0"/>
              </a:rPr>
              <a:t>Conducteurs</a:t>
            </a:r>
            <a:r>
              <a:rPr lang="en-CA" sz="3600" dirty="0" smtClean="0">
                <a:latin typeface="Comic Sans MS" pitchFamily="66" charset="0"/>
              </a:rPr>
              <a:t> de </a:t>
            </a:r>
            <a:r>
              <a:rPr lang="en-CA" sz="3600" dirty="0" err="1" smtClean="0">
                <a:latin typeface="Comic Sans MS" pitchFamily="66" charset="0"/>
              </a:rPr>
              <a:t>chaleur</a:t>
            </a:r>
            <a:endParaRPr lang="en-CA" sz="36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5410200" y="2996952"/>
            <a:ext cx="3733800" cy="3193504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latin typeface="Comic Sans MS" pitchFamily="66" charset="0"/>
              </a:rPr>
              <a:t>Conducteurs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d’électricité</a:t>
            </a:r>
            <a:endParaRPr lang="en-CA" sz="3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CA" sz="3600" dirty="0" smtClean="0">
                <a:latin typeface="Comic Sans MS" pitchFamily="66" charset="0"/>
              </a:rPr>
              <a:t>Lustre</a:t>
            </a:r>
          </a:p>
          <a:p>
            <a:r>
              <a:rPr lang="en-CA" sz="3600" dirty="0" smtClean="0">
                <a:latin typeface="Comic Sans MS" pitchFamily="66" charset="0"/>
              </a:rPr>
              <a:t>Ductile et </a:t>
            </a:r>
            <a:r>
              <a:rPr lang="en-CA" sz="3600" dirty="0" err="1" smtClean="0">
                <a:latin typeface="Comic Sans MS" pitchFamily="66" charset="0"/>
              </a:rPr>
              <a:t>malléable</a:t>
            </a:r>
            <a:endParaRPr lang="en-CA" sz="3600" dirty="0"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512"/>
          </a:xfrm>
        </p:spPr>
        <p:txBody>
          <a:bodyPr>
            <a:normAutofit fontScale="90000"/>
          </a:bodyPr>
          <a:lstStyle/>
          <a:p>
            <a:r>
              <a:rPr lang="fr-CA" sz="4800" dirty="0" smtClean="0">
                <a:latin typeface="Comic Sans MS" pitchFamily="66" charset="0"/>
              </a:rPr>
              <a:t>Les </a:t>
            </a:r>
            <a:r>
              <a:rPr lang="fr-CA" sz="4800" dirty="0" err="1" smtClean="0">
                <a:latin typeface="Comic Sans MS" pitchFamily="66" charset="0"/>
              </a:rPr>
              <a:t>élements</a:t>
            </a:r>
            <a:r>
              <a:rPr lang="fr-CA" sz="4800" dirty="0" smtClean="0">
                <a:latin typeface="Comic Sans MS" pitchFamily="66" charset="0"/>
              </a:rPr>
              <a:t> sont des métaux, non-métaux ou métalloïde - </a:t>
            </a:r>
            <a:r>
              <a:rPr lang="fr-CA" sz="4800" b="1" dirty="0" smtClean="0">
                <a:latin typeface="Comic Sans MS" pitchFamily="66" charset="0"/>
              </a:rPr>
              <a:t>autres</a:t>
            </a:r>
            <a:endParaRPr lang="fr-CA" sz="4800" b="1" dirty="0"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err="1" smtClean="0">
                <a:latin typeface="Comic Sans MS" pitchFamily="66" charset="0"/>
              </a:rPr>
              <a:t>Éléments</a:t>
            </a:r>
            <a:endParaRPr lang="en-CA" sz="5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Une</a:t>
            </a:r>
            <a:r>
              <a:rPr lang="en-CA" sz="4800" dirty="0" smtClean="0">
                <a:latin typeface="Comic Sans MS" pitchFamily="66" charset="0"/>
              </a:rPr>
              <a:t> substance pure qui ne </a:t>
            </a:r>
            <a:r>
              <a:rPr lang="en-CA" sz="4800" dirty="0" err="1" smtClean="0">
                <a:latin typeface="Comic Sans MS" pitchFamily="66" charset="0"/>
              </a:rPr>
              <a:t>peut</a:t>
            </a:r>
            <a:r>
              <a:rPr lang="en-CA" sz="4800" dirty="0" smtClean="0">
                <a:latin typeface="Comic Sans MS" pitchFamily="66" charset="0"/>
              </a:rPr>
              <a:t> pas </a:t>
            </a:r>
            <a:r>
              <a:rPr lang="en-CA" sz="4800" dirty="0" err="1" smtClean="0">
                <a:latin typeface="Comic Sans MS" pitchFamily="66" charset="0"/>
              </a:rPr>
              <a:t>être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séparé</a:t>
            </a:r>
            <a:r>
              <a:rPr lang="en-CA" sz="4800" dirty="0" smtClean="0">
                <a:latin typeface="Comic Sans MS" pitchFamily="66" charset="0"/>
              </a:rPr>
              <a:t> en </a:t>
            </a:r>
            <a:r>
              <a:rPr lang="en-CA" sz="4800" dirty="0" err="1" smtClean="0">
                <a:latin typeface="Comic Sans MS" pitchFamily="66" charset="0"/>
              </a:rPr>
              <a:t>une</a:t>
            </a:r>
            <a:r>
              <a:rPr lang="en-CA" sz="4800" dirty="0" smtClean="0">
                <a:latin typeface="Comic Sans MS" pitchFamily="66" charset="0"/>
              </a:rPr>
              <a:t> plus petite </a:t>
            </a:r>
            <a:r>
              <a:rPr lang="en-CA" sz="4800" dirty="0" err="1" smtClean="0">
                <a:latin typeface="Comic Sans MS" pitchFamily="66" charset="0"/>
              </a:rPr>
              <a:t>partie</a:t>
            </a:r>
            <a:r>
              <a:rPr lang="en-CA" sz="4800" dirty="0" smtClean="0">
                <a:latin typeface="Comic Sans MS" pitchFamily="66" charset="0"/>
              </a:rPr>
              <a:t> / substance</a:t>
            </a:r>
            <a:endParaRPr lang="en-CA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7111"/>
            <a:ext cx="3584362" cy="272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619994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Aluminum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4288" y="5758054"/>
            <a:ext cx="90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Bromine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en-CA" dirty="0" smtClean="0">
                <a:latin typeface="Comic Sans MS" pitchFamily="66" charset="0"/>
              </a:rPr>
              <a:t>Le Tableau </a:t>
            </a:r>
            <a:r>
              <a:rPr lang="en-CA" dirty="0" err="1" smtClean="0">
                <a:latin typeface="Comic Sans MS" pitchFamily="66" charset="0"/>
              </a:rPr>
              <a:t>Périodique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4800" dirty="0" smtClean="0">
                <a:latin typeface="Comic Sans MS" pitchFamily="66" charset="0"/>
              </a:rPr>
              <a:t>Le tableau </a:t>
            </a:r>
            <a:r>
              <a:rPr lang="en-CA" sz="4800" dirty="0" err="1" smtClean="0">
                <a:latin typeface="Comic Sans MS" pitchFamily="66" charset="0"/>
              </a:rPr>
              <a:t>périodique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est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organisé</a:t>
            </a:r>
            <a:r>
              <a:rPr lang="en-CA" sz="4800" dirty="0" smtClean="0">
                <a:latin typeface="Comic Sans MS" pitchFamily="66" charset="0"/>
              </a:rPr>
              <a:t> en </a:t>
            </a:r>
            <a:r>
              <a:rPr lang="en-CA" sz="4800" dirty="0" err="1" smtClean="0">
                <a:latin typeface="Comic Sans MS" pitchFamily="66" charset="0"/>
              </a:rPr>
              <a:t>périodes</a:t>
            </a:r>
            <a:r>
              <a:rPr lang="en-CA" sz="4800" dirty="0" smtClean="0">
                <a:latin typeface="Comic Sans MS" pitchFamily="66" charset="0"/>
              </a:rPr>
              <a:t> et en </a:t>
            </a:r>
            <a:r>
              <a:rPr lang="en-CA" sz="4800" dirty="0" err="1" smtClean="0">
                <a:latin typeface="Comic Sans MS" pitchFamily="66" charset="0"/>
              </a:rPr>
              <a:t>familles</a:t>
            </a:r>
            <a:r>
              <a:rPr lang="en-CA" sz="48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CA" sz="4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4800" dirty="0" err="1" smtClean="0">
                <a:solidFill>
                  <a:srgbClr val="FF0000"/>
                </a:solidFill>
                <a:latin typeface="Comic Sans MS" pitchFamily="66" charset="0"/>
              </a:rPr>
              <a:t>Périodes</a:t>
            </a:r>
            <a:r>
              <a:rPr lang="en-CA" sz="4800" dirty="0" smtClean="0">
                <a:latin typeface="Comic Sans MS" pitchFamily="66" charset="0"/>
              </a:rPr>
              <a:t>: </a:t>
            </a:r>
            <a:r>
              <a:rPr lang="en-CA" sz="4800" dirty="0" err="1" smtClean="0">
                <a:latin typeface="Comic Sans MS" pitchFamily="66" charset="0"/>
              </a:rPr>
              <a:t>lignes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horizontales</a:t>
            </a:r>
            <a:endParaRPr lang="en-CA" sz="4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4800" dirty="0" err="1" smtClean="0">
                <a:solidFill>
                  <a:srgbClr val="FF0000"/>
                </a:solidFill>
                <a:latin typeface="Comic Sans MS" pitchFamily="66" charset="0"/>
              </a:rPr>
              <a:t>Familles</a:t>
            </a:r>
            <a:r>
              <a:rPr lang="en-CA" sz="4800" dirty="0" smtClean="0">
                <a:latin typeface="Comic Sans MS" pitchFamily="66" charset="0"/>
              </a:rPr>
              <a:t>: </a:t>
            </a:r>
            <a:r>
              <a:rPr lang="en-CA" sz="4800" dirty="0" err="1" smtClean="0">
                <a:latin typeface="Comic Sans MS" pitchFamily="66" charset="0"/>
              </a:rPr>
              <a:t>colomnes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verticales</a:t>
            </a:r>
            <a:endParaRPr lang="en-CA" sz="4800" dirty="0" smtClean="0">
              <a:latin typeface="Comic Sans MS" pitchFamily="66" charset="0"/>
            </a:endParaRPr>
          </a:p>
          <a:p>
            <a:pPr>
              <a:buNone/>
            </a:pPr>
            <a:endParaRPr lang="en-CA" sz="4800" dirty="0" smtClean="0">
              <a:latin typeface="Comic Sans MS" pitchFamily="66" charset="0"/>
            </a:endParaRPr>
          </a:p>
          <a:p>
            <a:r>
              <a:rPr lang="en-CA" sz="4800" dirty="0" smtClean="0">
                <a:latin typeface="Comic Sans MS" pitchFamily="66" charset="0"/>
              </a:rPr>
              <a:t>Les </a:t>
            </a:r>
            <a:r>
              <a:rPr lang="en-CA" sz="4800" dirty="0" err="1" smtClean="0">
                <a:latin typeface="Comic Sans MS" pitchFamily="66" charset="0"/>
              </a:rPr>
              <a:t>éléments</a:t>
            </a:r>
            <a:r>
              <a:rPr lang="en-CA" sz="4800" dirty="0" smtClean="0">
                <a:latin typeface="Comic Sans MS" pitchFamily="66" charset="0"/>
              </a:rPr>
              <a:t> de la </a:t>
            </a:r>
            <a:r>
              <a:rPr lang="en-CA" sz="4800" dirty="0" err="1" smtClean="0">
                <a:latin typeface="Comic Sans MS" pitchFamily="66" charset="0"/>
              </a:rPr>
              <a:t>même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b="1" dirty="0" err="1" smtClean="0">
                <a:latin typeface="Comic Sans MS" pitchFamily="66" charset="0"/>
              </a:rPr>
              <a:t>famille</a:t>
            </a:r>
            <a:r>
              <a:rPr lang="en-CA" sz="4800" dirty="0" smtClean="0">
                <a:latin typeface="Comic Sans MS" pitchFamily="66" charset="0"/>
              </a:rPr>
              <a:t> on des </a:t>
            </a:r>
            <a:r>
              <a:rPr lang="en-CA" sz="4800" dirty="0" err="1" smtClean="0">
                <a:latin typeface="Comic Sans MS" pitchFamily="66" charset="0"/>
              </a:rPr>
              <a:t>propriétés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phisiques</a:t>
            </a:r>
            <a:r>
              <a:rPr lang="en-CA" sz="4800" dirty="0" smtClean="0">
                <a:latin typeface="Comic Sans MS" pitchFamily="66" charset="0"/>
              </a:rPr>
              <a:t> et </a:t>
            </a:r>
            <a:r>
              <a:rPr lang="en-CA" sz="4800" dirty="0" err="1" smtClean="0">
                <a:latin typeface="Comic Sans MS" pitchFamily="66" charset="0"/>
              </a:rPr>
              <a:t>chimiques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b="1" dirty="0" err="1" smtClean="0">
                <a:latin typeface="Comic Sans MS" pitchFamily="66" charset="0"/>
              </a:rPr>
              <a:t>semblable</a:t>
            </a:r>
            <a:r>
              <a:rPr lang="en-CA" sz="48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n-CA" sz="4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76256" y="306896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08304" y="33569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Comic Sans MS" pitchFamily="66" charset="0"/>
              </a:rPr>
              <a:t>Famile ou Période?</a:t>
            </a:r>
            <a:endParaRPr lang="pt-BR" dirty="0">
              <a:latin typeface="Comic Sans MS" pitchFamily="66" charset="0"/>
            </a:endParaRPr>
          </a:p>
          <a:p>
            <a:r>
              <a:rPr lang="pt-BR" dirty="0">
                <a:latin typeface="Comic Sans MS" pitchFamily="66" charset="0"/>
              </a:rPr>
              <a:t>	~ Na   Mg   Al   Si   P   S   Cl   Ar </a:t>
            </a:r>
          </a:p>
          <a:p>
            <a:r>
              <a:rPr lang="pt-BR" dirty="0">
                <a:latin typeface="Comic Sans MS" pitchFamily="66" charset="0"/>
              </a:rPr>
              <a:t>	~ N     P      As</a:t>
            </a:r>
          </a:p>
          <a:p>
            <a:r>
              <a:rPr lang="pt-BR" dirty="0">
                <a:latin typeface="Comic Sans MS" pitchFamily="66" charset="0"/>
              </a:rPr>
              <a:t>	~ K     Al     O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81000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401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biblio.alloprof.qc.ca/ImagesDesFiches/6000-6999-Sciences-et-technologie/6016/6016i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2" y="980728"/>
            <a:ext cx="9090228" cy="527216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305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Familles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chimiques</a:t>
            </a:r>
            <a:endParaRPr lang="en-CA" sz="4800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6443682" cy="762000"/>
          </a:xfrm>
        </p:spPr>
        <p:txBody>
          <a:bodyPr/>
          <a:lstStyle/>
          <a:p>
            <a:r>
              <a:rPr lang="en-CA" sz="3600" dirty="0" err="1" smtClean="0">
                <a:latin typeface="Comic Sans MS" pitchFamily="66" charset="0"/>
              </a:rPr>
              <a:t>Métaux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alcalin</a:t>
            </a:r>
            <a:r>
              <a:rPr lang="en-CA" sz="3600" dirty="0" smtClean="0">
                <a:latin typeface="Comic Sans MS" pitchFamily="66" charset="0"/>
              </a:rPr>
              <a:t>: </a:t>
            </a:r>
            <a:r>
              <a:rPr lang="en-CA" sz="3600" dirty="0" err="1" smtClean="0">
                <a:latin typeface="Comic Sans MS" pitchFamily="66" charset="0"/>
              </a:rPr>
              <a:t>Famille</a:t>
            </a:r>
            <a:r>
              <a:rPr lang="en-CA" sz="3600" dirty="0" smtClean="0">
                <a:latin typeface="Comic Sans MS" pitchFamily="66" charset="0"/>
              </a:rPr>
              <a:t> 1</a:t>
            </a:r>
            <a:endParaRPr lang="en-CA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4017640" cy="3701380"/>
          </a:xfrm>
        </p:spPr>
        <p:txBody>
          <a:bodyPr>
            <a:normAutofit/>
          </a:bodyPr>
          <a:lstStyle/>
          <a:p>
            <a:r>
              <a:rPr lang="fr-CA" sz="3600" smtClean="0">
                <a:latin typeface="Comic Sans MS" pitchFamily="66" charset="0"/>
              </a:rPr>
              <a:t>Très réactifs avec de les halogènes</a:t>
            </a:r>
          </a:p>
          <a:p>
            <a:endParaRPr lang="fr-CA" sz="800" smtClean="0">
              <a:latin typeface="Comic Sans MS" pitchFamily="66" charset="0"/>
            </a:endParaRPr>
          </a:p>
          <a:p>
            <a:r>
              <a:rPr lang="fr-CA" sz="3600" smtClean="0">
                <a:latin typeface="Comic Sans MS" pitchFamily="66" charset="0"/>
              </a:rPr>
              <a:t>Réactifs avec l’oxygène et l’eau</a:t>
            </a:r>
            <a:endParaRPr lang="fr-CA" sz="360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860032" y="2276872"/>
            <a:ext cx="3733800" cy="3419480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Température de fusion est basse</a:t>
            </a:r>
          </a:p>
          <a:p>
            <a:r>
              <a:rPr lang="fr-CA" sz="3600" dirty="0" smtClean="0">
                <a:latin typeface="Comic Sans MS" pitchFamily="66" charset="0"/>
              </a:rPr>
              <a:t>Mous (soft) </a:t>
            </a:r>
          </a:p>
          <a:p>
            <a:pPr>
              <a:buNone/>
            </a:pPr>
            <a:endParaRPr lang="fr-CA" sz="3600" dirty="0"/>
          </a:p>
        </p:txBody>
      </p:sp>
      <p:pic>
        <p:nvPicPr>
          <p:cNvPr id="7" name="Content Placeholder 3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4725144"/>
            <a:ext cx="2485628" cy="1905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23528" y="648866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http://www.youtube.com/watch?v=RAFcZo8dTcU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323528" y="6093296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4"/>
              </a:rPr>
              <a:t>http://www.youtube.com/watch?v=9bAhCHedVB4</a:t>
            </a:r>
            <a:endParaRPr lang="fr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358246" cy="762000"/>
          </a:xfrm>
        </p:spPr>
        <p:txBody>
          <a:bodyPr/>
          <a:lstStyle/>
          <a:p>
            <a:r>
              <a:rPr lang="en-CA" sz="3600" dirty="0" err="1" smtClean="0">
                <a:latin typeface="Comic Sans MS" pitchFamily="66" charset="0"/>
              </a:rPr>
              <a:t>Métaux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alcalino-terreux</a:t>
            </a:r>
            <a:r>
              <a:rPr lang="en-CA" sz="3600" dirty="0" smtClean="0">
                <a:latin typeface="Comic Sans MS" pitchFamily="66" charset="0"/>
              </a:rPr>
              <a:t>: </a:t>
            </a:r>
            <a:r>
              <a:rPr lang="en-CA" sz="3600" dirty="0" err="1" smtClean="0">
                <a:latin typeface="Comic Sans MS" pitchFamily="66" charset="0"/>
              </a:rPr>
              <a:t>Famille</a:t>
            </a:r>
            <a:r>
              <a:rPr lang="en-CA" sz="3600" dirty="0" smtClean="0">
                <a:latin typeface="Comic Sans MS" pitchFamily="66" charset="0"/>
              </a:rPr>
              <a:t> 2</a:t>
            </a:r>
            <a:endParaRPr lang="en-CA" sz="36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801616" cy="4705364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latin typeface="Comic Sans MS" pitchFamily="66" charset="0"/>
              </a:rPr>
              <a:t>Réagissent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moins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que</a:t>
            </a:r>
            <a:r>
              <a:rPr lang="en-CA" sz="3600" dirty="0" smtClean="0">
                <a:latin typeface="Comic Sans MS" pitchFamily="66" charset="0"/>
              </a:rPr>
              <a:t> les </a:t>
            </a:r>
            <a:r>
              <a:rPr lang="en-CA" sz="3600" dirty="0" err="1" smtClean="0">
                <a:latin typeface="Comic Sans MS" pitchFamily="66" charset="0"/>
              </a:rPr>
              <a:t>métaux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alcalins</a:t>
            </a:r>
            <a:endParaRPr lang="en-CA" sz="3600" dirty="0" smtClean="0">
              <a:latin typeface="Comic Sans MS" pitchFamily="66" charset="0"/>
            </a:endParaRPr>
          </a:p>
          <a:p>
            <a:r>
              <a:rPr lang="en-CA" sz="3600" dirty="0" smtClean="0">
                <a:latin typeface="Comic Sans MS" pitchFamily="66" charset="0"/>
              </a:rPr>
              <a:t>Combustibles </a:t>
            </a:r>
            <a:r>
              <a:rPr lang="en-CA" sz="3600" dirty="0" err="1" smtClean="0">
                <a:latin typeface="Comic Sans MS" pitchFamily="66" charset="0"/>
              </a:rPr>
              <a:t>dans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l’air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quand</a:t>
            </a:r>
            <a:r>
              <a:rPr lang="en-CA" sz="3600" dirty="0" smtClean="0">
                <a:latin typeface="Comic Sans MS" pitchFamily="66" charset="0"/>
              </a:rPr>
              <a:t> on les </a:t>
            </a:r>
            <a:r>
              <a:rPr lang="en-CA" sz="3600" dirty="0" err="1" smtClean="0">
                <a:latin typeface="Comic Sans MS" pitchFamily="66" charset="0"/>
              </a:rPr>
              <a:t>chauffe</a:t>
            </a:r>
            <a:endParaRPr lang="en-CA" sz="36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860032" y="1412776"/>
            <a:ext cx="3733800" cy="3886200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Comic Sans MS" pitchFamily="66" charset="0"/>
              </a:rPr>
              <a:t>Flames </a:t>
            </a:r>
            <a:r>
              <a:rPr lang="en-CA" sz="3600" dirty="0" err="1" smtClean="0">
                <a:latin typeface="Comic Sans MS" pitchFamily="66" charset="0"/>
              </a:rPr>
              <a:t>produisent</a:t>
            </a:r>
            <a:r>
              <a:rPr lang="en-CA" sz="3600" dirty="0" smtClean="0">
                <a:latin typeface="Comic Sans MS" pitchFamily="66" charset="0"/>
              </a:rPr>
              <a:t> de la </a:t>
            </a:r>
            <a:r>
              <a:rPr lang="en-CA" sz="3600" dirty="0" err="1" smtClean="0">
                <a:latin typeface="Comic Sans MS" pitchFamily="66" charset="0"/>
              </a:rPr>
              <a:t>lumière</a:t>
            </a:r>
            <a:r>
              <a:rPr lang="en-CA" sz="3600" dirty="0" smtClean="0">
                <a:latin typeface="Comic Sans MS" pitchFamily="66" charset="0"/>
              </a:rPr>
              <a:t> </a:t>
            </a:r>
          </a:p>
          <a:p>
            <a:r>
              <a:rPr lang="en-CA" sz="3600" dirty="0" err="1" smtClean="0">
                <a:latin typeface="Comic Sans MS" pitchFamily="66" charset="0"/>
              </a:rPr>
              <a:t>Réagissent</a:t>
            </a:r>
            <a:r>
              <a:rPr lang="en-CA" sz="3600" dirty="0" smtClean="0">
                <a:latin typeface="Comic Sans MS" pitchFamily="66" charset="0"/>
              </a:rPr>
              <a:t> avec </a:t>
            </a:r>
            <a:r>
              <a:rPr lang="en-CA" sz="3600" dirty="0" err="1" smtClean="0">
                <a:latin typeface="Comic Sans MS" pitchFamily="66" charset="0"/>
              </a:rPr>
              <a:t>l’eau</a:t>
            </a:r>
            <a:endParaRPr lang="en-CA" sz="36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83219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6377932" cy="762000"/>
          </a:xfrm>
        </p:spPr>
        <p:txBody>
          <a:bodyPr/>
          <a:lstStyle/>
          <a:p>
            <a:r>
              <a:rPr lang="en-CA" sz="4400" dirty="0" err="1" smtClean="0">
                <a:latin typeface="Comic Sans MS" pitchFamily="66" charset="0"/>
              </a:rPr>
              <a:t>Halogènes</a:t>
            </a:r>
            <a:r>
              <a:rPr lang="en-CA" sz="4400" dirty="0" smtClean="0">
                <a:latin typeface="Comic Sans MS" pitchFamily="66" charset="0"/>
              </a:rPr>
              <a:t>: </a:t>
            </a:r>
            <a:r>
              <a:rPr lang="en-CA" sz="4400" dirty="0" err="1" smtClean="0">
                <a:latin typeface="Comic Sans MS" pitchFamily="66" charset="0"/>
              </a:rPr>
              <a:t>Famille</a:t>
            </a:r>
            <a:r>
              <a:rPr lang="en-CA" sz="4400" dirty="0" smtClean="0">
                <a:latin typeface="Comic Sans MS" pitchFamily="66" charset="0"/>
              </a:rPr>
              <a:t> 17</a:t>
            </a:r>
            <a:endParaRPr lang="en-CA" sz="44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57224" y="1428736"/>
            <a:ext cx="3733800" cy="3886200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Comic Sans MS" pitchFamily="66" charset="0"/>
              </a:rPr>
              <a:t>Non-</a:t>
            </a:r>
            <a:r>
              <a:rPr lang="en-CA" sz="3600" dirty="0" err="1" smtClean="0">
                <a:latin typeface="Comic Sans MS" pitchFamily="66" charset="0"/>
              </a:rPr>
              <a:t>métaux</a:t>
            </a:r>
            <a:endParaRPr lang="en-CA" sz="3600" dirty="0" smtClean="0">
              <a:latin typeface="Comic Sans MS" pitchFamily="66" charset="0"/>
            </a:endParaRPr>
          </a:p>
          <a:p>
            <a:r>
              <a:rPr lang="en-CA" sz="3600" dirty="0" err="1" smtClean="0">
                <a:latin typeface="Comic Sans MS" pitchFamily="66" charset="0"/>
              </a:rPr>
              <a:t>Très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réactifs</a:t>
            </a:r>
            <a:endParaRPr lang="en-CA" sz="3600" dirty="0" smtClean="0">
              <a:latin typeface="Comic Sans MS" pitchFamily="66" charset="0"/>
            </a:endParaRPr>
          </a:p>
          <a:p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021288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http:www.teachers.tv/video/3518</a:t>
            </a:r>
            <a:endParaRPr lang="en-US" sz="2800" dirty="0"/>
          </a:p>
        </p:txBody>
      </p:sp>
      <p:pic>
        <p:nvPicPr>
          <p:cNvPr id="6" name="Picture 6" descr="C:\WINDOWS\Application Data\Microsoft\Media Catalog\Downloaded Clips\cl0\HM0038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233" y="692696"/>
            <a:ext cx="2490788" cy="255428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810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www.putco.com/images/WedBanners-HalogenBulbs_v04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501008"/>
            <a:ext cx="2186955" cy="218695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500042"/>
            <a:ext cx="7215238" cy="762000"/>
          </a:xfrm>
        </p:spPr>
        <p:txBody>
          <a:bodyPr/>
          <a:lstStyle/>
          <a:p>
            <a:r>
              <a:rPr lang="en-CA" sz="4400" dirty="0" err="1" smtClean="0">
                <a:latin typeface="Comic Sans MS" pitchFamily="66" charset="0"/>
              </a:rPr>
              <a:t>Gaz</a:t>
            </a:r>
            <a:r>
              <a:rPr lang="en-CA" sz="4400" dirty="0" smtClean="0">
                <a:latin typeface="Comic Sans MS" pitchFamily="66" charset="0"/>
              </a:rPr>
              <a:t> </a:t>
            </a:r>
            <a:r>
              <a:rPr lang="en-CA" sz="4400" dirty="0" err="1" smtClean="0">
                <a:latin typeface="Comic Sans MS" pitchFamily="66" charset="0"/>
              </a:rPr>
              <a:t>rares</a:t>
            </a:r>
            <a:r>
              <a:rPr lang="en-CA" sz="4400" dirty="0" smtClean="0">
                <a:latin typeface="Comic Sans MS" pitchFamily="66" charset="0"/>
              </a:rPr>
              <a:t>: </a:t>
            </a:r>
            <a:r>
              <a:rPr lang="en-CA" sz="4400" dirty="0" err="1" smtClean="0">
                <a:latin typeface="Comic Sans MS" pitchFamily="66" charset="0"/>
              </a:rPr>
              <a:t>Famille</a:t>
            </a:r>
            <a:r>
              <a:rPr lang="en-CA" sz="4400" dirty="0" smtClean="0">
                <a:latin typeface="Comic Sans MS" pitchFamily="66" charset="0"/>
              </a:rPr>
              <a:t> 18</a:t>
            </a:r>
            <a:endParaRPr lang="en-CA" sz="44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8662" y="1428736"/>
            <a:ext cx="3733800" cy="3886200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latin typeface="Comic Sans MS" pitchFamily="66" charset="0"/>
              </a:rPr>
              <a:t>Très</a:t>
            </a:r>
            <a:r>
              <a:rPr lang="en-CA" sz="3600" dirty="0" smtClean="0">
                <a:latin typeface="Comic Sans MS" pitchFamily="66" charset="0"/>
              </a:rPr>
              <a:t> stable</a:t>
            </a:r>
          </a:p>
          <a:p>
            <a:r>
              <a:rPr lang="en-CA" sz="3600" dirty="0" err="1" smtClean="0">
                <a:latin typeface="Comic Sans MS" pitchFamily="66" charset="0"/>
              </a:rPr>
              <a:t>Moins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réactifs</a:t>
            </a:r>
            <a:endParaRPr lang="en-CA" sz="3600" dirty="0" smtClean="0">
              <a:latin typeface="Comic Sans MS" pitchFamily="66" charset="0"/>
            </a:endParaRPr>
          </a:p>
          <a:p>
            <a:r>
              <a:rPr lang="en-CA" sz="3600" dirty="0" err="1" smtClean="0">
                <a:latin typeface="Comic Sans MS" pitchFamily="66" charset="0"/>
              </a:rPr>
              <a:t>Tous</a:t>
            </a:r>
            <a:r>
              <a:rPr lang="en-CA" sz="3600" dirty="0" smtClean="0">
                <a:latin typeface="Comic Sans MS" pitchFamily="66" charset="0"/>
              </a:rPr>
              <a:t> des </a:t>
            </a:r>
            <a:r>
              <a:rPr lang="en-CA" sz="3600" dirty="0" err="1" smtClean="0">
                <a:latin typeface="Comic Sans MS" pitchFamily="66" charset="0"/>
              </a:rPr>
              <a:t>gaz</a:t>
            </a:r>
            <a:endParaRPr lang="en-CA" sz="3600" dirty="0" smtClean="0">
              <a:latin typeface="Comic Sans MS" pitchFamily="66" charset="0"/>
            </a:endParaRPr>
          </a:p>
          <a:p>
            <a:pPr>
              <a:buNone/>
            </a:pPr>
            <a:endParaRPr lang="en-CA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7797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7232"/>
            <a:ext cx="34861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2012books.lardbucket.org/books/principles-of-general-chemistry-v1.0/section_10/ca5fe25e5cb9f31033ecccc811fbeb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3384376" cy="303247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STRUCTURE ATOMIQUE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Les électrons sont placés dans l’atome </a:t>
            </a:r>
            <a:r>
              <a:rPr lang="fr-CA" sz="3600" b="1" u="sng" dirty="0" smtClean="0">
                <a:latin typeface="Comic Sans MS" pitchFamily="66" charset="0"/>
              </a:rPr>
              <a:t>autour</a:t>
            </a:r>
            <a:r>
              <a:rPr lang="fr-CA" sz="3600" dirty="0" smtClean="0">
                <a:latin typeface="Comic Sans MS" pitchFamily="66" charset="0"/>
              </a:rPr>
              <a:t> du nucléus.  </a:t>
            </a:r>
          </a:p>
          <a:p>
            <a:pPr>
              <a:buFont typeface="Arial" pitchFamily="34" charset="0"/>
              <a:buChar char="•"/>
            </a:pPr>
            <a:endParaRPr lang="fr-CA" sz="14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Ils sont placés dans des </a:t>
            </a:r>
            <a:r>
              <a:rPr lang="fr-CA" sz="3600" b="1" u="sng" dirty="0" smtClean="0">
                <a:latin typeface="Comic Sans MS" pitchFamily="66" charset="0"/>
              </a:rPr>
              <a:t>couches d’énergie</a:t>
            </a:r>
            <a:r>
              <a:rPr lang="fr-CA" sz="3600" dirty="0" smtClean="0">
                <a:latin typeface="Comic Sans MS" pitchFamily="66" charset="0"/>
              </a:rPr>
              <a:t> ou niveaux </a:t>
            </a:r>
            <a:r>
              <a:rPr lang="fr-CA" sz="2800" i="1" dirty="0" smtClean="0">
                <a:latin typeface="Comic Sans MS" pitchFamily="66" charset="0"/>
              </a:rPr>
              <a:t>(</a:t>
            </a:r>
            <a:r>
              <a:rPr lang="fr-CA" sz="2800" i="1" dirty="0" err="1" smtClean="0">
                <a:latin typeface="Comic Sans MS" pitchFamily="66" charset="0"/>
              </a:rPr>
              <a:t>Energy</a:t>
            </a:r>
            <a:r>
              <a:rPr lang="fr-CA" sz="2800" i="1" dirty="0" smtClean="0">
                <a:latin typeface="Comic Sans MS" pitchFamily="66" charset="0"/>
              </a:rPr>
              <a:t> </a:t>
            </a:r>
            <a:r>
              <a:rPr lang="fr-CA" sz="2800" i="1" dirty="0" err="1" smtClean="0">
                <a:latin typeface="Comic Sans MS" pitchFamily="66" charset="0"/>
              </a:rPr>
              <a:t>Levels</a:t>
            </a:r>
            <a:r>
              <a:rPr lang="fr-CA" sz="2800" i="1" dirty="0" smtClean="0">
                <a:latin typeface="Comic Sans MS" pitchFamily="66" charset="0"/>
              </a:rPr>
              <a:t> or </a:t>
            </a:r>
            <a:r>
              <a:rPr lang="fr-CA" sz="2800" i="1" dirty="0" err="1" smtClean="0">
                <a:latin typeface="Comic Sans MS" pitchFamily="66" charset="0"/>
              </a:rPr>
              <a:t>Shells</a:t>
            </a:r>
            <a:r>
              <a:rPr lang="fr-CA" sz="2800" i="1" dirty="0" smtClean="0">
                <a:latin typeface="Comic Sans MS" pitchFamily="66" charset="0"/>
              </a:rPr>
              <a:t>)</a:t>
            </a:r>
            <a:endParaRPr lang="fr-CA" sz="3600" i="1" dirty="0">
              <a:latin typeface="Comic Sans MS" pitchFamily="66" charset="0"/>
            </a:endParaRPr>
          </a:p>
        </p:txBody>
      </p:sp>
      <p:pic>
        <p:nvPicPr>
          <p:cNvPr id="8194" name="Picture 2" descr="http://media-2.web.britannica.com/eb-media/09/149209-004-E4AA2D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96072"/>
            <a:ext cx="4742892" cy="316192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274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STRUCTURE ATOMIQUE </a:t>
            </a:r>
            <a:r>
              <a:rPr lang="en-US" sz="2400" dirty="0" smtClean="0">
                <a:latin typeface="Comic Sans MS" pitchFamily="66" charset="0"/>
              </a:rPr>
              <a:t>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917304"/>
          </a:xfrm>
        </p:spPr>
        <p:txBody>
          <a:bodyPr>
            <a:noAutofit/>
          </a:bodyPr>
          <a:lstStyle/>
          <a:p>
            <a:r>
              <a:rPr lang="en-CA" sz="3200" dirty="0" err="1" smtClean="0">
                <a:latin typeface="Comic Sans MS" pitchFamily="66" charset="0"/>
              </a:rPr>
              <a:t>Chaque</a:t>
            </a:r>
            <a:r>
              <a:rPr lang="en-CA" sz="3200" dirty="0" smtClean="0">
                <a:latin typeface="Comic Sans MS" pitchFamily="66" charset="0"/>
              </a:rPr>
              <a:t> </a:t>
            </a:r>
            <a:r>
              <a:rPr lang="en-CA" sz="3200" dirty="0" err="1" smtClean="0">
                <a:latin typeface="Comic Sans MS" pitchFamily="66" charset="0"/>
              </a:rPr>
              <a:t>couche</a:t>
            </a:r>
            <a:r>
              <a:rPr lang="en-CA" sz="3200" dirty="0" smtClean="0">
                <a:latin typeface="Comic Sans MS" pitchFamily="66" charset="0"/>
              </a:rPr>
              <a:t> </a:t>
            </a:r>
            <a:r>
              <a:rPr lang="en-CA" sz="3200" dirty="0" err="1" smtClean="0">
                <a:latin typeface="Comic Sans MS" pitchFamily="66" charset="0"/>
              </a:rPr>
              <a:t>d’énergie</a:t>
            </a:r>
            <a:r>
              <a:rPr lang="en-CA" sz="3200" dirty="0" smtClean="0">
                <a:latin typeface="Comic Sans MS" pitchFamily="66" charset="0"/>
              </a:rPr>
              <a:t> à un maximum </a:t>
            </a:r>
            <a:r>
              <a:rPr lang="en-CA" sz="3200" dirty="0" err="1" smtClean="0">
                <a:latin typeface="Comic Sans MS" pitchFamily="66" charset="0"/>
              </a:rPr>
              <a:t>d’électrons</a:t>
            </a:r>
            <a:r>
              <a:rPr lang="en-CA" sz="3200" dirty="0" smtClean="0">
                <a:latin typeface="Comic Sans MS" pitchFamily="66" charset="0"/>
              </a:rPr>
              <a:t>:</a:t>
            </a:r>
            <a:endParaRPr lang="fr-CA" sz="3200" dirty="0" smtClean="0">
              <a:latin typeface="Comic Sans MS" pitchFamily="66" charset="0"/>
            </a:endParaRPr>
          </a:p>
          <a:p>
            <a:endParaRPr lang="fr-CA" sz="800" dirty="0" smtClean="0">
              <a:latin typeface="Comic Sans MS" pitchFamily="66" charset="0"/>
            </a:endParaRPr>
          </a:p>
          <a:p>
            <a:pPr lvl="1"/>
            <a:r>
              <a:rPr lang="fr-CA" sz="3000" dirty="0" smtClean="0">
                <a:latin typeface="Comic Sans MS" pitchFamily="66" charset="0"/>
              </a:rPr>
              <a:t>1</a:t>
            </a:r>
            <a:r>
              <a:rPr lang="fr-CA" sz="3000" baseline="30000" dirty="0" smtClean="0">
                <a:latin typeface="Comic Sans MS" pitchFamily="66" charset="0"/>
              </a:rPr>
              <a:t>ière</a:t>
            </a:r>
            <a:r>
              <a:rPr lang="fr-CA" sz="3000" dirty="0" smtClean="0">
                <a:latin typeface="Comic Sans MS" pitchFamily="66" charset="0"/>
              </a:rPr>
              <a:t> couche = 	max. 2 électrons</a:t>
            </a:r>
          </a:p>
          <a:p>
            <a:pPr lvl="1"/>
            <a:r>
              <a:rPr lang="fr-CA" sz="3000" dirty="0" smtClean="0">
                <a:latin typeface="Comic Sans MS" pitchFamily="66" charset="0"/>
              </a:rPr>
              <a:t>2</a:t>
            </a:r>
            <a:r>
              <a:rPr lang="fr-CA" sz="3000" baseline="30000" dirty="0" smtClean="0">
                <a:latin typeface="Comic Sans MS" pitchFamily="66" charset="0"/>
              </a:rPr>
              <a:t>ième</a:t>
            </a:r>
            <a:r>
              <a:rPr lang="fr-CA" sz="3000" dirty="0" smtClean="0">
                <a:latin typeface="Comic Sans MS" pitchFamily="66" charset="0"/>
              </a:rPr>
              <a:t> couche = 	max. 8 électrons</a:t>
            </a:r>
          </a:p>
          <a:p>
            <a:pPr lvl="1"/>
            <a:r>
              <a:rPr lang="fr-CA" sz="3000" dirty="0" smtClean="0">
                <a:latin typeface="Comic Sans MS" pitchFamily="66" charset="0"/>
              </a:rPr>
              <a:t>3</a:t>
            </a:r>
            <a:r>
              <a:rPr lang="fr-CA" sz="3000" baseline="30000" dirty="0" smtClean="0">
                <a:latin typeface="Comic Sans MS" pitchFamily="66" charset="0"/>
              </a:rPr>
              <a:t>ième</a:t>
            </a:r>
            <a:r>
              <a:rPr lang="fr-CA" sz="3000" dirty="0" smtClean="0">
                <a:latin typeface="Comic Sans MS" pitchFamily="66" charset="0"/>
              </a:rPr>
              <a:t> couche =  	max. 8 électrons</a:t>
            </a:r>
          </a:p>
          <a:p>
            <a:endParaRPr lang="fr-CA" sz="2800" dirty="0"/>
          </a:p>
        </p:txBody>
      </p:sp>
      <p:pic>
        <p:nvPicPr>
          <p:cNvPr id="1026" name="Picture 2" descr="http://www.gcsescience.com/Potassium-At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3695700" cy="237172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644008" y="4365104"/>
            <a:ext cx="156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smtClean="0"/>
              <a:t>Ex: </a:t>
            </a:r>
            <a:r>
              <a:rPr lang="en-CA" sz="3600" b="1" dirty="0" err="1" smtClean="0"/>
              <a:t>Cl</a:t>
            </a:r>
            <a:r>
              <a:rPr lang="en-CA" sz="3600" i="1" dirty="0" smtClean="0"/>
              <a:t> =</a:t>
            </a:r>
            <a:endParaRPr lang="fr-CA" sz="3600" i="1" dirty="0"/>
          </a:p>
        </p:txBody>
      </p:sp>
    </p:spTree>
    <p:extLst>
      <p:ext uri="{BB962C8B-B14F-4D97-AF65-F5344CB8AC3E}">
        <p14:creationId xmlns:p14="http://schemas.microsoft.com/office/powerpoint/2010/main" xmlns="" val="11274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genesismission.jpl.nasa.gov/science/module1/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00095"/>
            <a:ext cx="5857915" cy="453988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STRUCTURE ATOMIQUE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(3)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Comic Sans MS" pitchFamily="66" charset="0"/>
              </a:rPr>
              <a:t>Éléments</a:t>
            </a:r>
            <a:r>
              <a:rPr lang="en-CA" dirty="0" smtClean="0">
                <a:latin typeface="Comic Sans MS" pitchFamily="66" charset="0"/>
              </a:rPr>
              <a:t> </a:t>
            </a:r>
            <a:r>
              <a:rPr lang="en-CA" sz="2800" dirty="0" smtClean="0">
                <a:latin typeface="Comic Sans MS" pitchFamily="66" charset="0"/>
              </a:rPr>
              <a:t>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latin typeface="Comic Sans MS" pitchFamily="66" charset="0"/>
              </a:rPr>
              <a:t>Fait de un type </a:t>
            </a:r>
            <a:r>
              <a:rPr lang="en-CA" sz="3600" dirty="0" err="1" smtClean="0">
                <a:latin typeface="Comic Sans MS" pitchFamily="66" charset="0"/>
              </a:rPr>
              <a:t>d’atome</a:t>
            </a:r>
            <a:r>
              <a:rPr lang="en-CA" sz="3600" dirty="0" smtClean="0">
                <a:latin typeface="Comic Sans MS" pitchFamily="66" charset="0"/>
              </a:rPr>
              <a:t>.</a:t>
            </a:r>
            <a:endParaRPr lang="en-CA" sz="3600" dirty="0">
              <a:latin typeface="Comic Sans MS" pitchFamily="66" charset="0"/>
            </a:endParaRPr>
          </a:p>
          <a:p>
            <a:r>
              <a:rPr lang="en-CA" sz="3600" dirty="0" smtClean="0">
                <a:latin typeface="Comic Sans MS" pitchFamily="66" charset="0"/>
              </a:rPr>
              <a:t>Il y plus de 115 </a:t>
            </a:r>
            <a:r>
              <a:rPr lang="en-CA" sz="3600" dirty="0" err="1" smtClean="0">
                <a:latin typeface="Comic Sans MS" pitchFamily="66" charset="0"/>
              </a:rPr>
              <a:t>éléments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que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l’on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connait</a:t>
            </a:r>
            <a:r>
              <a:rPr lang="en-CA" sz="3600" dirty="0" smtClean="0">
                <a:latin typeface="Comic Sans MS" pitchFamily="66" charset="0"/>
              </a:rPr>
              <a:t>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218281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5805264"/>
            <a:ext cx="152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Sodium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775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654164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latin typeface="Comic Sans MS" pitchFamily="66" charset="0"/>
              </a:rPr>
              <a:t>Le tableau </a:t>
            </a:r>
            <a:r>
              <a:rPr lang="en-CA" sz="4800" dirty="0" err="1" smtClean="0">
                <a:latin typeface="Comic Sans MS" pitchFamily="66" charset="0"/>
              </a:rPr>
              <a:t>périodique</a:t>
            </a:r>
            <a:r>
              <a:rPr lang="en-CA" sz="4800" dirty="0" smtClean="0">
                <a:latin typeface="Comic Sans MS" pitchFamily="66" charset="0"/>
              </a:rPr>
              <a:t> et la </a:t>
            </a:r>
            <a:r>
              <a:rPr lang="en-CA" sz="4800" dirty="0" err="1" smtClean="0">
                <a:latin typeface="Comic Sans MS" pitchFamily="66" charset="0"/>
              </a:rPr>
              <a:t>théorie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atomique</a:t>
            </a:r>
            <a:r>
              <a:rPr lang="en-CA" sz="4800" dirty="0" smtClean="0">
                <a:latin typeface="Comic Sans MS" pitchFamily="66" charset="0"/>
              </a:rPr>
              <a:t>…</a:t>
            </a:r>
            <a:endParaRPr lang="en-CA" sz="4800" dirty="0"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29124" y="3643314"/>
            <a:ext cx="714380" cy="70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428992" y="2714620"/>
            <a:ext cx="2857520" cy="2714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714744" y="3000372"/>
            <a:ext cx="2214578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4000496" y="3214686"/>
            <a:ext cx="1571636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Connector 14"/>
          <p:cNvCxnSpPr>
            <a:stCxn id="9" idx="7"/>
          </p:cNvCxnSpPr>
          <p:nvPr/>
        </p:nvCxnSpPr>
        <p:spPr>
          <a:xfrm rot="5400000" flipH="1" flipV="1">
            <a:off x="5147089" y="2249227"/>
            <a:ext cx="1388409" cy="16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57422" y="3500438"/>
            <a:ext cx="181913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28794" y="4786322"/>
            <a:ext cx="16762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00232" y="4071942"/>
            <a:ext cx="16762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72264" y="1857364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Nucleus</a:t>
            </a:r>
            <a:endParaRPr lang="en-CA" sz="4400" dirty="0"/>
          </a:p>
        </p:txBody>
      </p:sp>
      <p:sp>
        <p:nvSpPr>
          <p:cNvPr id="31" name="TextBox 30"/>
          <p:cNvSpPr txBox="1"/>
          <p:nvPr/>
        </p:nvSpPr>
        <p:spPr>
          <a:xfrm>
            <a:off x="1643042" y="3000372"/>
            <a:ext cx="78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2e-</a:t>
            </a:r>
            <a:endParaRPr lang="en-CA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1214414" y="3643314"/>
            <a:ext cx="78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8</a:t>
            </a:r>
            <a:r>
              <a:rPr lang="en-CA" sz="4000" dirty="0" smtClean="0"/>
              <a:t>e-</a:t>
            </a:r>
            <a:endParaRPr lang="en-CA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4414" y="4429132"/>
            <a:ext cx="78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8</a:t>
            </a:r>
            <a:r>
              <a:rPr lang="en-CA" sz="4000" dirty="0" smtClean="0"/>
              <a:t>e-</a:t>
            </a:r>
            <a:endParaRPr lang="en-CA" sz="4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1835696" y="5949280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err="1" smtClean="0"/>
              <a:t>Élement</a:t>
            </a:r>
            <a:r>
              <a:rPr lang="en-CA" sz="3200" dirty="0" smtClean="0"/>
              <a:t>? = ______________ </a:t>
            </a:r>
            <a:endParaRPr lang="fr-CA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77724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4800" dirty="0" smtClean="0">
                <a:latin typeface="Comic Sans MS" pitchFamily="66" charset="0"/>
              </a:rPr>
              <a:t>Couches</a:t>
            </a:r>
            <a:r>
              <a:rPr lang="fr-CA" sz="1600" dirty="0" smtClean="0">
                <a:latin typeface="Comic Sans MS" pitchFamily="66" charset="0"/>
              </a:rPr>
              <a:t> </a:t>
            </a:r>
            <a:r>
              <a:rPr lang="fr-CA" sz="2000" i="1" dirty="0" smtClean="0">
                <a:latin typeface="Comic Sans MS" pitchFamily="66" charset="0"/>
              </a:rPr>
              <a:t>(niveaux) </a:t>
            </a:r>
            <a:r>
              <a:rPr lang="fr-CA" sz="4800" dirty="0" smtClean="0">
                <a:latin typeface="Comic Sans MS" pitchFamily="66" charset="0"/>
              </a:rPr>
              <a:t>d’énergie = 3</a:t>
            </a:r>
          </a:p>
          <a:p>
            <a:pPr>
              <a:buNone/>
            </a:pPr>
            <a:r>
              <a:rPr lang="fr-CA" sz="4800" dirty="0" smtClean="0">
                <a:latin typeface="Comic Sans MS" pitchFamily="66" charset="0"/>
              </a:rPr>
              <a:t>Couche de valence = 3</a:t>
            </a:r>
            <a:r>
              <a:rPr lang="fr-CA" sz="4800" baseline="30000" dirty="0" smtClean="0">
                <a:latin typeface="Comic Sans MS" pitchFamily="66" charset="0"/>
              </a:rPr>
              <a:t>ième</a:t>
            </a:r>
            <a:r>
              <a:rPr lang="fr-CA" sz="48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fr-CA" sz="4800" dirty="0" smtClean="0">
                <a:latin typeface="Comic Sans MS" pitchFamily="66" charset="0"/>
              </a:rPr>
              <a:t>Électron(s) de valence = 1 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57818" y="407194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00628" y="3786190"/>
            <a:ext cx="1071570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3968" y="3356992"/>
            <a:ext cx="266429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00192" y="3501008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27984" y="4941168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64088" y="4725144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08104" y="3645024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5786" y="5429264"/>
            <a:ext cx="2850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Sodium </a:t>
            </a:r>
            <a:r>
              <a:rPr lang="en-US" sz="4400" i="1" dirty="0" smtClean="0">
                <a:solidFill>
                  <a:srgbClr val="FF0000"/>
                </a:solidFill>
              </a:rPr>
              <a:t>(Na)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707904" y="2924944"/>
            <a:ext cx="3816424" cy="3017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32240" y="3933056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1960" y="4509120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9992" y="3573016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6136" y="5445224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56176" y="5301208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60032" y="3356992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36296" y="4941168"/>
            <a:ext cx="214314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978080" cy="5519758"/>
          </a:xfrm>
        </p:spPr>
        <p:txBody>
          <a:bodyPr>
            <a:no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La plupart des éléments dans une famille ont:</a:t>
            </a:r>
          </a:p>
          <a:p>
            <a:pPr lvl="1"/>
            <a:r>
              <a:rPr lang="fr-CA" sz="3200" dirty="0" smtClean="0">
                <a:latin typeface="Comic Sans MS" pitchFamily="66" charset="0"/>
              </a:rPr>
              <a:t> </a:t>
            </a:r>
            <a:r>
              <a:rPr lang="fr-CA" sz="3200" u="sng" dirty="0" smtClean="0">
                <a:latin typeface="Comic Sans MS" pitchFamily="66" charset="0"/>
              </a:rPr>
              <a:t>le même # d’électrons </a:t>
            </a:r>
            <a:r>
              <a:rPr lang="fr-CA" sz="3200" dirty="0" smtClean="0">
                <a:latin typeface="Comic Sans MS" pitchFamily="66" charset="0"/>
              </a:rPr>
              <a:t>(# d’électrons dans la couche extérieur).</a:t>
            </a:r>
          </a:p>
          <a:p>
            <a:pPr lvl="1"/>
            <a:endParaRPr lang="fr-CA" sz="7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Le # de </a:t>
            </a:r>
            <a:r>
              <a:rPr lang="fr-CA" sz="3600" u="sng" dirty="0" smtClean="0">
                <a:latin typeface="Comic Sans MS" pitchFamily="66" charset="0"/>
              </a:rPr>
              <a:t>période</a:t>
            </a:r>
            <a:r>
              <a:rPr lang="fr-CA" sz="3600" dirty="0" smtClean="0">
                <a:latin typeface="Comic Sans MS" pitchFamily="66" charset="0"/>
              </a:rPr>
              <a:t> </a:t>
            </a:r>
            <a:r>
              <a:rPr lang="fr-CA" sz="4400" b="1" dirty="0" smtClean="0">
                <a:latin typeface="Comic Sans MS" pitchFamily="66" charset="0"/>
              </a:rPr>
              <a:t>=</a:t>
            </a:r>
            <a:r>
              <a:rPr lang="fr-CA" sz="3600" dirty="0" smtClean="0">
                <a:latin typeface="Comic Sans MS" pitchFamily="66" charset="0"/>
              </a:rPr>
              <a:t> # de </a:t>
            </a:r>
            <a:r>
              <a:rPr lang="fr-CA" sz="3600" u="sng" dirty="0" smtClean="0">
                <a:latin typeface="Comic Sans MS" pitchFamily="66" charset="0"/>
              </a:rPr>
              <a:t>couche</a:t>
            </a:r>
            <a:r>
              <a:rPr lang="fr-CA" sz="3600" dirty="0" smtClean="0">
                <a:latin typeface="Comic Sans MS" pitchFamily="66" charset="0"/>
              </a:rPr>
              <a:t> d’énergie.</a:t>
            </a:r>
          </a:p>
          <a:p>
            <a:r>
              <a:rPr lang="fr-CA" sz="3600" dirty="0" smtClean="0">
                <a:latin typeface="Comic Sans MS" pitchFamily="66" charset="0"/>
              </a:rPr>
              <a:t>La couche de valence des </a:t>
            </a:r>
            <a:r>
              <a:rPr lang="fr-CA" sz="3600" u="sng" dirty="0" smtClean="0">
                <a:latin typeface="Comic Sans MS" pitchFamily="66" charset="0"/>
              </a:rPr>
              <a:t>gaz rares</a:t>
            </a:r>
            <a:r>
              <a:rPr lang="fr-CA" sz="3600" dirty="0" smtClean="0">
                <a:latin typeface="Comic Sans MS" pitchFamily="66" charset="0"/>
              </a:rPr>
              <a:t> est PLEINE </a:t>
            </a:r>
            <a:r>
              <a:rPr lang="fr-CA" sz="2000" i="1" dirty="0" smtClean="0">
                <a:latin typeface="Comic Sans MS" pitchFamily="66" charset="0"/>
              </a:rPr>
              <a:t>(FULL)</a:t>
            </a:r>
            <a:r>
              <a:rPr lang="fr-CA" sz="3600" dirty="0" smtClean="0">
                <a:latin typeface="Comic Sans MS" pitchFamily="66" charset="0"/>
              </a:rPr>
              <a:t>; ils sont tous très </a:t>
            </a:r>
            <a:r>
              <a:rPr lang="fr-CA" sz="3600" u="sng" dirty="0" smtClean="0">
                <a:latin typeface="Comic Sans MS" pitchFamily="66" charset="0"/>
              </a:rPr>
              <a:t>stable</a:t>
            </a:r>
            <a:r>
              <a:rPr lang="fr-CA" sz="36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Comic Sans MS" pitchFamily="66" charset="0"/>
              </a:rPr>
              <a:t>Diagramme de Bohr-Rutherford </a:t>
            </a:r>
            <a:r>
              <a:rPr lang="fr-CA" sz="2000" dirty="0" smtClean="0">
                <a:latin typeface="Comic Sans MS" pitchFamily="66" charset="0"/>
              </a:rPr>
              <a:t>(p.61)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709392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Comic Sans MS" pitchFamily="66" charset="0"/>
              </a:rPr>
              <a:t>Schéma / diagramme pour représenté la disposition des électron d’un atome spécifique</a:t>
            </a:r>
          </a:p>
          <a:p>
            <a:endParaRPr lang="fr-CA" u="sng" dirty="0" smtClean="0">
              <a:latin typeface="Comic Sans MS" pitchFamily="66" charset="0"/>
            </a:endParaRPr>
          </a:p>
          <a:p>
            <a:r>
              <a:rPr lang="fr-CA" u="sng" dirty="0" smtClean="0">
                <a:latin typeface="Comic Sans MS" pitchFamily="66" charset="0"/>
              </a:rPr>
              <a:t>Plus petit </a:t>
            </a:r>
            <a:r>
              <a:rPr lang="fr-CA" dirty="0" smtClean="0">
                <a:latin typeface="Comic Sans MS" pitchFamily="66" charset="0"/>
              </a:rPr>
              <a:t>qu’un dessin d’atome complet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Démontres le </a:t>
            </a:r>
            <a:r>
              <a:rPr lang="fr-CA" u="sng" dirty="0" smtClean="0">
                <a:latin typeface="Comic Sans MS" pitchFamily="66" charset="0"/>
              </a:rPr>
              <a:t>symbole</a:t>
            </a:r>
            <a:r>
              <a:rPr lang="fr-CA" dirty="0" smtClean="0">
                <a:latin typeface="Comic Sans MS" pitchFamily="66" charset="0"/>
              </a:rPr>
              <a:t> et les </a:t>
            </a:r>
            <a:r>
              <a:rPr lang="fr-CA" u="sng" dirty="0" smtClean="0">
                <a:latin typeface="Comic Sans MS" pitchFamily="66" charset="0"/>
              </a:rPr>
              <a:t>couches d’énergie </a:t>
            </a:r>
            <a:r>
              <a:rPr lang="fr-CA" dirty="0" smtClean="0">
                <a:latin typeface="Comic Sans MS" pitchFamily="66" charset="0"/>
              </a:rPr>
              <a:t>avec leurs </a:t>
            </a:r>
            <a:r>
              <a:rPr lang="fr-CA" u="sng" dirty="0" smtClean="0">
                <a:latin typeface="Comic Sans MS" pitchFamily="66" charset="0"/>
              </a:rPr>
              <a:t>électrons</a:t>
            </a:r>
            <a:endParaRPr lang="fr-CA" u="sng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Comic Sans MS" pitchFamily="66" charset="0"/>
              </a:rPr>
              <a:t>Diagramme de Bohr-Rutherford </a:t>
            </a:r>
            <a:r>
              <a:rPr lang="fr-CA" sz="2000" dirty="0" smtClean="0">
                <a:latin typeface="Comic Sans MS" pitchFamily="66" charset="0"/>
              </a:rPr>
              <a:t>(p.61)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34</a:t>
            </a:fld>
            <a:endParaRPr lang="en-CA"/>
          </a:p>
        </p:txBody>
      </p:sp>
      <p:pic>
        <p:nvPicPr>
          <p:cNvPr id="1026" name="Picture 2" descr="Image result for bohr rutherford diagram sh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04992" cy="5103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328498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endParaRPr lang="en-C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35</a:t>
            </a:fld>
            <a:endParaRPr lang="en-CA"/>
          </a:p>
        </p:txBody>
      </p:sp>
      <p:pic>
        <p:nvPicPr>
          <p:cNvPr id="9218" name="Picture 2" descr="http://biblio.alloprof.qc.ca/ImagesDesFiches/bv3/s1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783"/>
            <a:ext cx="9144000" cy="60655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Comic Sans MS" pitchFamily="66" charset="0"/>
              </a:rPr>
              <a:t>Éléments</a:t>
            </a:r>
            <a:r>
              <a:rPr lang="en-CA" dirty="0" smtClean="0">
                <a:latin typeface="Comic Sans MS" pitchFamily="66" charset="0"/>
              </a:rPr>
              <a:t> </a:t>
            </a:r>
            <a:r>
              <a:rPr lang="en-CA" sz="2800" dirty="0" smtClean="0">
                <a:latin typeface="Comic Sans MS" pitchFamily="66" charset="0"/>
              </a:rPr>
              <a:t>(3)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2132856"/>
            <a:ext cx="4032448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27984" y="1412776"/>
            <a:ext cx="4613136" cy="4572000"/>
          </a:xfrm>
        </p:spPr>
        <p:txBody>
          <a:bodyPr>
            <a:no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Le sucre est un composé qui peut être décomposé en substances plus simple par la chaleur.  </a:t>
            </a:r>
          </a:p>
          <a:p>
            <a:r>
              <a:rPr lang="fr-CA" sz="2800" dirty="0" smtClean="0">
                <a:latin typeface="Comic Sans MS" pitchFamily="66" charset="0"/>
              </a:rPr>
              <a:t>Une des substances plus simple est l’élément qui est noir; le carbone, qui ne peut pas être décomposé par des moyens physique ou chimique. </a:t>
            </a:r>
          </a:p>
          <a:p>
            <a:endParaRPr lang="fr-CA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193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dirty="0" smtClean="0">
                <a:latin typeface="Comic Sans MS" pitchFamily="66" charset="0"/>
              </a:rPr>
              <a:t>Les </a:t>
            </a:r>
            <a:r>
              <a:rPr lang="en-CA" sz="4800" dirty="0" err="1" smtClean="0">
                <a:latin typeface="Comic Sans MS" pitchFamily="66" charset="0"/>
              </a:rPr>
              <a:t>symboles</a:t>
            </a:r>
            <a:r>
              <a:rPr lang="en-CA" sz="4800" dirty="0" smtClean="0">
                <a:latin typeface="Comic Sans MS" pitchFamily="66" charset="0"/>
              </a:rPr>
              <a:t> des </a:t>
            </a:r>
            <a:r>
              <a:rPr lang="en-CA" sz="4800" dirty="0" err="1" smtClean="0">
                <a:latin typeface="Comic Sans MS" pitchFamily="66" charset="0"/>
              </a:rPr>
              <a:t>éléments</a:t>
            </a:r>
            <a:endParaRPr lang="en-CA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sz="4800" smtClean="0">
                <a:latin typeface="Comic Sans MS" pitchFamily="66" charset="0"/>
              </a:rPr>
              <a:t>Est fait de une ou deux lettres.</a:t>
            </a:r>
          </a:p>
          <a:p>
            <a:r>
              <a:rPr lang="fr-CA" sz="4800" smtClean="0">
                <a:latin typeface="Comic Sans MS" pitchFamily="66" charset="0"/>
              </a:rPr>
              <a:t>Exemples:</a:t>
            </a:r>
          </a:p>
          <a:p>
            <a:pPr>
              <a:buNone/>
            </a:pPr>
            <a:r>
              <a:rPr lang="fr-CA" sz="4800" smtClean="0">
                <a:latin typeface="Comic Sans MS" pitchFamily="66" charset="0"/>
              </a:rPr>
              <a:t>			O  =  Oxygène</a:t>
            </a:r>
          </a:p>
          <a:p>
            <a:pPr>
              <a:buNone/>
            </a:pPr>
            <a:r>
              <a:rPr lang="fr-CA" sz="4800" smtClean="0">
                <a:latin typeface="Comic Sans MS" pitchFamily="66" charset="0"/>
              </a:rPr>
              <a:t>			Au  = Or</a:t>
            </a:r>
          </a:p>
          <a:p>
            <a:pPr>
              <a:buNone/>
            </a:pPr>
            <a:r>
              <a:rPr lang="fr-CA" sz="4800" smtClean="0">
                <a:latin typeface="Comic Sans MS" pitchFamily="66" charset="0"/>
              </a:rPr>
              <a:t>			Na  = Sodium</a:t>
            </a:r>
            <a:endParaRPr lang="fr-CA" sz="480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CA" dirty="0" smtClean="0">
                <a:latin typeface="Comic Sans MS" pitchFamily="66" charset="0"/>
              </a:rPr>
              <a:t>Les </a:t>
            </a:r>
            <a:r>
              <a:rPr lang="en-CA" dirty="0" err="1" smtClean="0">
                <a:latin typeface="Comic Sans MS" pitchFamily="66" charset="0"/>
              </a:rPr>
              <a:t>symboles</a:t>
            </a:r>
            <a:r>
              <a:rPr lang="en-CA" dirty="0" smtClean="0">
                <a:latin typeface="Comic Sans MS" pitchFamily="66" charset="0"/>
              </a:rPr>
              <a:t> des </a:t>
            </a:r>
            <a:r>
              <a:rPr lang="en-CA" dirty="0" err="1" smtClean="0">
                <a:latin typeface="Comic Sans MS" pitchFamily="66" charset="0"/>
              </a:rPr>
              <a:t>éléments</a:t>
            </a:r>
            <a:r>
              <a:rPr lang="en-CA" dirty="0" smtClean="0">
                <a:latin typeface="Comic Sans MS" pitchFamily="66" charset="0"/>
              </a:rPr>
              <a:t> </a:t>
            </a:r>
            <a:r>
              <a:rPr lang="en-CA" sz="2400" dirty="0" smtClean="0">
                <a:latin typeface="Comic Sans MS" pitchFamily="66" charset="0"/>
              </a:rPr>
              <a:t>(2)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63272" cy="5040560"/>
          </a:xfrm>
        </p:spPr>
        <p:txBody>
          <a:bodyPr>
            <a:normAutofit/>
          </a:bodyPr>
          <a:lstStyle/>
          <a:p>
            <a:pPr lvl="2"/>
            <a:r>
              <a:rPr lang="fr-CA" sz="2800" dirty="0" smtClean="0">
                <a:latin typeface="Comic Sans MS" pitchFamily="66" charset="0"/>
              </a:rPr>
              <a:t>Il y a une douzaine d’éléments communs qui ont seulement une lettre majuscule comme symbole.</a:t>
            </a:r>
          </a:p>
          <a:p>
            <a:pPr lvl="2"/>
            <a:endParaRPr lang="fr-CA" sz="800" dirty="0" smtClean="0">
              <a:latin typeface="Comic Sans MS" pitchFamily="66" charset="0"/>
            </a:endParaRPr>
          </a:p>
          <a:p>
            <a:pPr lvl="2"/>
            <a:endParaRPr lang="fr-CA" sz="2800" dirty="0" smtClean="0">
              <a:latin typeface="Comic Sans MS" pitchFamily="66" charset="0"/>
            </a:endParaRPr>
          </a:p>
          <a:p>
            <a:pPr lvl="2"/>
            <a:endParaRPr lang="fr-CA" sz="2800" dirty="0" smtClean="0">
              <a:latin typeface="Comic Sans MS" pitchFamily="66" charset="0"/>
            </a:endParaRPr>
          </a:p>
          <a:p>
            <a:pPr lvl="2"/>
            <a:endParaRPr lang="fr-CA" sz="800" dirty="0" smtClean="0">
              <a:latin typeface="Comic Sans MS" pitchFamily="66" charset="0"/>
            </a:endParaRPr>
          </a:p>
          <a:p>
            <a:pPr lvl="2"/>
            <a:r>
              <a:rPr lang="fr-CA" sz="2800" dirty="0" smtClean="0">
                <a:latin typeface="Comic Sans MS" pitchFamily="66" charset="0"/>
              </a:rPr>
              <a:t>Les autres ont deux lettres comme symbole;</a:t>
            </a:r>
          </a:p>
          <a:p>
            <a:pPr lvl="3"/>
            <a:r>
              <a:rPr lang="fr-CA" sz="2800" dirty="0" smtClean="0">
                <a:latin typeface="Comic Sans MS" pitchFamily="66" charset="0"/>
              </a:rPr>
              <a:t>La première est majuscule et la deuxième est minuscule.</a:t>
            </a:r>
          </a:p>
          <a:p>
            <a:pPr lvl="3"/>
            <a:endParaRPr lang="fr-CA" sz="800" dirty="0" smtClean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31746" name="Picture 2" descr="http://sciencenotes.org/wp-content/uploads/2013/05/08-Oxygen-T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1345332" cy="1345332"/>
          </a:xfrm>
          <a:prstGeom prst="rect">
            <a:avLst/>
          </a:prstGeom>
          <a:noFill/>
        </p:spPr>
      </p:pic>
      <p:pic>
        <p:nvPicPr>
          <p:cNvPr id="31748" name="Picture 4" descr="https://encrypted-tbn0.gstatic.com/images?q=tbn:ANd9GcT2OlH5K-oYKNqsHS9AXVi8Hi2kXLfFoZxwv6islttcdSuARnD_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941168"/>
            <a:ext cx="1351037" cy="135103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730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30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mic Sans MS" pitchFamily="66" charset="0"/>
              </a:rPr>
              <a:t>Les </a:t>
            </a:r>
            <a:r>
              <a:rPr lang="en-CA" dirty="0" err="1" smtClean="0">
                <a:latin typeface="Comic Sans MS" pitchFamily="66" charset="0"/>
              </a:rPr>
              <a:t>symboles</a:t>
            </a:r>
            <a:r>
              <a:rPr lang="en-CA" dirty="0" smtClean="0">
                <a:latin typeface="Comic Sans MS" pitchFamily="66" charset="0"/>
              </a:rPr>
              <a:t> des </a:t>
            </a:r>
            <a:r>
              <a:rPr lang="en-CA" dirty="0" err="1" smtClean="0">
                <a:latin typeface="Comic Sans MS" pitchFamily="66" charset="0"/>
              </a:rPr>
              <a:t>éléments</a:t>
            </a:r>
            <a:r>
              <a:rPr lang="en-CA" dirty="0" smtClean="0">
                <a:latin typeface="Comic Sans MS" pitchFamily="66" charset="0"/>
              </a:rPr>
              <a:t> </a:t>
            </a:r>
            <a:r>
              <a:rPr lang="en-CA" sz="2400" dirty="0" smtClean="0">
                <a:latin typeface="Comic Sans MS" pitchFamily="66" charset="0"/>
              </a:rPr>
              <a:t>(3)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14847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CA" sz="2800" dirty="0" smtClean="0">
                <a:latin typeface="Comic Sans MS" pitchFamily="66" charset="0"/>
              </a:rPr>
              <a:t>Ces symboles sont reconnus internationalement (IUPAC) se qui facilite la communication entre les scientifiques de différentes nations – se qui leur donne un langage scientifique commun.</a:t>
            </a:r>
            <a:endParaRPr lang="fr-CA" sz="2800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28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En </a:t>
            </a: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</a:rPr>
              <a:t>te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 servant de ton tableau </a:t>
            </a: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</a:rPr>
              <a:t>périodique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</a:rPr>
              <a:t>écrit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 le </a:t>
            </a: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</a:rPr>
              <a:t>symbole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 pour </a:t>
            </a: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</a:rPr>
              <a:t>chaque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</a:rPr>
              <a:t>élément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</a:rPr>
              <a:t>suivant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latin typeface="Comic Sans MS" pitchFamily="66" charset="0"/>
              </a:rPr>
              <a:t>Hydrogène</a:t>
            </a:r>
          </a:p>
          <a:p>
            <a:r>
              <a:rPr lang="fr-CA" dirty="0" smtClean="0">
                <a:latin typeface="Comic Sans MS" pitchFamily="66" charset="0"/>
              </a:rPr>
              <a:t>Sodium</a:t>
            </a:r>
          </a:p>
          <a:p>
            <a:r>
              <a:rPr lang="fr-CA" dirty="0" smtClean="0">
                <a:latin typeface="Comic Sans MS" pitchFamily="66" charset="0"/>
              </a:rPr>
              <a:t>Potassium</a:t>
            </a:r>
          </a:p>
          <a:p>
            <a:r>
              <a:rPr lang="fr-CA" dirty="0" smtClean="0">
                <a:latin typeface="Comic Sans MS" pitchFamily="66" charset="0"/>
              </a:rPr>
              <a:t>Magnésium</a:t>
            </a:r>
          </a:p>
          <a:p>
            <a:r>
              <a:rPr lang="fr-CA" dirty="0" smtClean="0">
                <a:latin typeface="Comic Sans MS" pitchFamily="66" charset="0"/>
              </a:rPr>
              <a:t>Calcium</a:t>
            </a:r>
          </a:p>
          <a:p>
            <a:r>
              <a:rPr lang="fr-CA" dirty="0" smtClean="0">
                <a:latin typeface="Comic Sans MS" pitchFamily="66" charset="0"/>
              </a:rPr>
              <a:t>Fer</a:t>
            </a:r>
          </a:p>
          <a:p>
            <a:r>
              <a:rPr lang="fr-CA" dirty="0" smtClean="0">
                <a:latin typeface="Comic Sans MS" pitchFamily="66" charset="0"/>
              </a:rPr>
              <a:t>Nickel</a:t>
            </a:r>
          </a:p>
          <a:p>
            <a:r>
              <a:rPr lang="fr-CA" dirty="0" smtClean="0">
                <a:latin typeface="Comic Sans MS" pitchFamily="66" charset="0"/>
              </a:rPr>
              <a:t>Cuivre</a:t>
            </a:r>
          </a:p>
          <a:p>
            <a:r>
              <a:rPr lang="fr-CA" dirty="0" smtClean="0">
                <a:latin typeface="Comic Sans MS" pitchFamily="66" charset="0"/>
              </a:rPr>
              <a:t>Zinc</a:t>
            </a:r>
          </a:p>
          <a:p>
            <a:r>
              <a:rPr lang="fr-CA" dirty="0" smtClean="0">
                <a:latin typeface="Comic Sans MS" pitchFamily="66" charset="0"/>
              </a:rPr>
              <a:t>Carbone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2040" y="1700808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latin typeface="Comic Sans MS" pitchFamily="66" charset="0"/>
              </a:rPr>
              <a:t>Azote </a:t>
            </a:r>
            <a:r>
              <a:rPr lang="fr-CA" sz="1600" dirty="0" smtClean="0">
                <a:latin typeface="Comic Sans MS" pitchFamily="66" charset="0"/>
              </a:rPr>
              <a:t>(Nitrogène)</a:t>
            </a:r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Oxygène</a:t>
            </a:r>
          </a:p>
          <a:p>
            <a:r>
              <a:rPr lang="fr-CA" dirty="0" smtClean="0">
                <a:latin typeface="Comic Sans MS" pitchFamily="66" charset="0"/>
              </a:rPr>
              <a:t>Néon</a:t>
            </a:r>
          </a:p>
          <a:p>
            <a:r>
              <a:rPr lang="fr-CA" dirty="0" smtClean="0">
                <a:latin typeface="Comic Sans MS" pitchFamily="66" charset="0"/>
              </a:rPr>
              <a:t>Hélium</a:t>
            </a:r>
          </a:p>
          <a:p>
            <a:r>
              <a:rPr lang="fr-CA" dirty="0" smtClean="0">
                <a:latin typeface="Comic Sans MS" pitchFamily="66" charset="0"/>
              </a:rPr>
              <a:t>Chlore</a:t>
            </a:r>
          </a:p>
          <a:p>
            <a:r>
              <a:rPr lang="fr-CA" dirty="0" smtClean="0">
                <a:latin typeface="Comic Sans MS" pitchFamily="66" charset="0"/>
              </a:rPr>
              <a:t>Silicium</a:t>
            </a:r>
          </a:p>
          <a:p>
            <a:r>
              <a:rPr lang="fr-CA" dirty="0" smtClean="0">
                <a:latin typeface="Comic Sans MS" pitchFamily="66" charset="0"/>
              </a:rPr>
              <a:t>Argent</a:t>
            </a:r>
          </a:p>
          <a:p>
            <a:r>
              <a:rPr lang="fr-CA" dirty="0" smtClean="0">
                <a:latin typeface="Comic Sans MS" pitchFamily="66" charset="0"/>
              </a:rPr>
              <a:t>Or</a:t>
            </a:r>
          </a:p>
          <a:p>
            <a:r>
              <a:rPr lang="fr-CA" dirty="0" smtClean="0">
                <a:latin typeface="Comic Sans MS" pitchFamily="66" charset="0"/>
              </a:rPr>
              <a:t>Mercure</a:t>
            </a:r>
          </a:p>
          <a:p>
            <a:r>
              <a:rPr lang="fr-CA" dirty="0" smtClean="0">
                <a:latin typeface="Comic Sans MS" pitchFamily="66" charset="0"/>
              </a:rPr>
              <a:t>Plomb</a:t>
            </a:r>
          </a:p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61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m.ujf-grenoble.fr/PERSONNEL/CT/casida/equipe/MENDELEE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2054760" cy="255922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>
                <a:latin typeface="Comic Sans MS" pitchFamily="66" charset="0"/>
              </a:rPr>
              <a:t>Le tableau </a:t>
            </a:r>
            <a:r>
              <a:rPr lang="en-CA" sz="4800" b="1" dirty="0" err="1" smtClean="0">
                <a:latin typeface="Comic Sans MS" pitchFamily="66" charset="0"/>
              </a:rPr>
              <a:t>périodique</a:t>
            </a:r>
            <a:endParaRPr lang="en-CA" sz="4800" b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Organise les éléments selon leur propriété physique et chimique.</a:t>
            </a:r>
          </a:p>
          <a:p>
            <a:endParaRPr lang="fr-CA" sz="6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Développé par </a:t>
            </a:r>
          </a:p>
          <a:p>
            <a:pPr>
              <a:buNone/>
            </a:pPr>
            <a:r>
              <a:rPr lang="fr-CA" sz="3600" dirty="0" smtClean="0">
                <a:latin typeface="Comic Sans MS" pitchFamily="66" charset="0"/>
              </a:rPr>
              <a:t>  Dimitri </a:t>
            </a:r>
            <a:r>
              <a:rPr lang="fr-CA" sz="3600" dirty="0" err="1" smtClean="0">
                <a:latin typeface="Comic Sans MS" pitchFamily="66" charset="0"/>
              </a:rPr>
              <a:t>Mendeleev</a:t>
            </a:r>
            <a:r>
              <a:rPr lang="fr-CA" sz="36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fr-CA" sz="3600" dirty="0" smtClean="0">
                <a:latin typeface="Comic Sans MS" pitchFamily="66" charset="0"/>
              </a:rPr>
              <a:t>  en 1867.</a:t>
            </a:r>
            <a:endParaRPr lang="fr-CA" sz="3600" dirty="0">
              <a:latin typeface="Comic Sans MS" pitchFamily="66" charset="0"/>
            </a:endParaRPr>
          </a:p>
        </p:txBody>
      </p:sp>
      <p:pic>
        <p:nvPicPr>
          <p:cNvPr id="27650" name="Picture 2" descr="http://sod-a.rsc-cdn.org/www.rsc.org/periodic-table/content/Images/Elements/Mendelevium-L.jpg?5.0.2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636268" cy="363626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D247-C535-4B2F-8C50-D7E1EB459984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2885</TotalTime>
  <Words>884</Words>
  <Application>Microsoft Office PowerPoint</Application>
  <PresentationFormat>On-screen Show (4:3)</PresentationFormat>
  <Paragraphs>234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Sciences 9 Unité 1: Atomes, Éléments, et Composés</vt:lpstr>
      <vt:lpstr>Éléments</vt:lpstr>
      <vt:lpstr>Éléments (2)</vt:lpstr>
      <vt:lpstr>Éléments (3)</vt:lpstr>
      <vt:lpstr>Les symboles des éléments</vt:lpstr>
      <vt:lpstr>Les symboles des éléments (2)</vt:lpstr>
      <vt:lpstr>Les symboles des éléments (3)</vt:lpstr>
      <vt:lpstr>En te servant de ton tableau périodique, écrit le symbole pour chaque élément suivant:</vt:lpstr>
      <vt:lpstr>Le tableau périodique</vt:lpstr>
      <vt:lpstr>Pourquoi est-ce que le tableau périodique est important?</vt:lpstr>
      <vt:lpstr>Exemple d’éléments commun p. 41-3</vt:lpstr>
      <vt:lpstr>Slide 12</vt:lpstr>
      <vt:lpstr>Le tableau aujourd’hui…</vt:lpstr>
      <vt:lpstr>Slide 14</vt:lpstr>
      <vt:lpstr>Complète l’activité 2-2A p. 49</vt:lpstr>
      <vt:lpstr>Les éléments sont des métaux, non-métaux ou métalloïde</vt:lpstr>
      <vt:lpstr>Les élements sont des métaux, non-métaux ou métalloïde (2)</vt:lpstr>
      <vt:lpstr>Les élements sont des métaux, non-métaux ou métalloïde (3)</vt:lpstr>
      <vt:lpstr>Les élements sont des métaux, non-métaux ou métalloïde - autres</vt:lpstr>
      <vt:lpstr>Le Tableau Périodique</vt:lpstr>
      <vt:lpstr>Question?</vt:lpstr>
      <vt:lpstr>Slide 22</vt:lpstr>
      <vt:lpstr>Familles chimiques</vt:lpstr>
      <vt:lpstr>Slide 24</vt:lpstr>
      <vt:lpstr>Slide 25</vt:lpstr>
      <vt:lpstr>Slide 26</vt:lpstr>
      <vt:lpstr>STRUCTURE ATOMIQUE</vt:lpstr>
      <vt:lpstr>STRUCTURE ATOMIQUE (2)</vt:lpstr>
      <vt:lpstr>Slide 29</vt:lpstr>
      <vt:lpstr>Le tableau périodique et la théorie atomique…</vt:lpstr>
      <vt:lpstr>Slide 31</vt:lpstr>
      <vt:lpstr>Slide 32</vt:lpstr>
      <vt:lpstr>Diagramme de Bohr-Rutherford (p.61)</vt:lpstr>
      <vt:lpstr>Diagramme de Bohr-Rutherford (p.61)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Science Unit 1: Atoms, Elements, and Compounds</dc:title>
  <dc:creator>Loriann</dc:creator>
  <cp:lastModifiedBy>Brent</cp:lastModifiedBy>
  <cp:revision>83</cp:revision>
  <cp:lastPrinted>2016-01-04T12:13:55Z</cp:lastPrinted>
  <dcterms:created xsi:type="dcterms:W3CDTF">2009-08-12T14:06:47Z</dcterms:created>
  <dcterms:modified xsi:type="dcterms:W3CDTF">2017-11-29T03:08:24Z</dcterms:modified>
</cp:coreProperties>
</file>