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6" r:id="rId3"/>
    <p:sldId id="306" r:id="rId4"/>
    <p:sldId id="257" r:id="rId5"/>
    <p:sldId id="285" r:id="rId6"/>
    <p:sldId id="261" r:id="rId7"/>
    <p:sldId id="307" r:id="rId8"/>
    <p:sldId id="262" r:id="rId9"/>
    <p:sldId id="263" r:id="rId10"/>
    <p:sldId id="301" r:id="rId11"/>
    <p:sldId id="264" r:id="rId12"/>
    <p:sldId id="308" r:id="rId13"/>
    <p:sldId id="309" r:id="rId14"/>
    <p:sldId id="265" r:id="rId15"/>
    <p:sldId id="267" r:id="rId16"/>
    <p:sldId id="302" r:id="rId17"/>
    <p:sldId id="298" r:id="rId18"/>
    <p:sldId id="268" r:id="rId19"/>
    <p:sldId id="269" r:id="rId20"/>
    <p:sldId id="270" r:id="rId21"/>
    <p:sldId id="303" r:id="rId22"/>
    <p:sldId id="289" r:id="rId23"/>
    <p:sldId id="272" r:id="rId24"/>
    <p:sldId id="312" r:id="rId25"/>
    <p:sldId id="299" r:id="rId26"/>
    <p:sldId id="273" r:id="rId27"/>
    <p:sldId id="313" r:id="rId28"/>
    <p:sldId id="314" r:id="rId29"/>
    <p:sldId id="277" r:id="rId30"/>
    <p:sldId id="282" r:id="rId31"/>
    <p:sldId id="284" r:id="rId32"/>
    <p:sldId id="275" r:id="rId33"/>
    <p:sldId id="274" r:id="rId34"/>
    <p:sldId id="276" r:id="rId35"/>
    <p:sldId id="316" r:id="rId36"/>
    <p:sldId id="295" r:id="rId37"/>
    <p:sldId id="279" r:id="rId38"/>
    <p:sldId id="280" r:id="rId39"/>
    <p:sldId id="281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6" autoAdjust="0"/>
    <p:restoredTop sz="94660"/>
  </p:normalViewPr>
  <p:slideViewPr>
    <p:cSldViewPr>
      <p:cViewPr varScale="1">
        <p:scale>
          <a:sx n="86" d="100"/>
          <a:sy n="86" d="100"/>
        </p:scale>
        <p:origin x="8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C31A5-9C6F-42F9-821F-A6683A967D0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452141C-5CB5-454F-AE90-63EF3922581B}">
      <dgm:prSet/>
      <dgm:spPr/>
      <dgm:t>
        <a:bodyPr/>
        <a:lstStyle/>
        <a:p>
          <a:pPr algn="ctr" rtl="0"/>
          <a:endParaRPr lang="en-US" dirty="0"/>
        </a:p>
      </dgm:t>
    </dgm:pt>
    <dgm:pt modelId="{4E4314E9-BEB4-40B7-B061-6CBF5CA6E6F0}" type="parTrans" cxnId="{BB5F3B67-9A3B-4055-A0B8-A06965A441A7}">
      <dgm:prSet/>
      <dgm:spPr/>
      <dgm:t>
        <a:bodyPr/>
        <a:lstStyle/>
        <a:p>
          <a:pPr algn="ctr"/>
          <a:endParaRPr lang="en-CA"/>
        </a:p>
      </dgm:t>
    </dgm:pt>
    <dgm:pt modelId="{3FCB0499-C1A0-4345-9364-6E047523AEE8}" type="sibTrans" cxnId="{BB5F3B67-9A3B-4055-A0B8-A06965A441A7}">
      <dgm:prSet/>
      <dgm:spPr/>
      <dgm:t>
        <a:bodyPr/>
        <a:lstStyle/>
        <a:p>
          <a:pPr algn="ctr"/>
          <a:endParaRPr lang="en-CA"/>
        </a:p>
      </dgm:t>
    </dgm:pt>
    <dgm:pt modelId="{F3981325-4DBE-4C22-A2F4-4CAE0E057457}">
      <dgm:prSet/>
      <dgm:spPr/>
      <dgm:t>
        <a:bodyPr/>
        <a:lstStyle/>
        <a:p>
          <a:pPr algn="ctr" rtl="0"/>
          <a:endParaRPr lang="en-US" dirty="0"/>
        </a:p>
      </dgm:t>
    </dgm:pt>
    <dgm:pt modelId="{5BFB17E7-1E8A-42B5-806E-901C1EA39FAE}" type="parTrans" cxnId="{2BDCAD46-EF26-45E3-898E-4D813F15B711}">
      <dgm:prSet/>
      <dgm:spPr/>
      <dgm:t>
        <a:bodyPr/>
        <a:lstStyle/>
        <a:p>
          <a:pPr algn="ctr"/>
          <a:endParaRPr lang="en-CA"/>
        </a:p>
      </dgm:t>
    </dgm:pt>
    <dgm:pt modelId="{B70FCB52-683D-4463-8429-6CD4CBCEE67C}" type="sibTrans" cxnId="{2BDCAD46-EF26-45E3-898E-4D813F15B711}">
      <dgm:prSet/>
      <dgm:spPr/>
      <dgm:t>
        <a:bodyPr/>
        <a:lstStyle/>
        <a:p>
          <a:pPr algn="ctr"/>
          <a:endParaRPr lang="en-CA"/>
        </a:p>
      </dgm:t>
    </dgm:pt>
    <dgm:pt modelId="{B75D440C-5EFD-4D3C-A608-A6D9D93511F0}">
      <dgm:prSet/>
      <dgm:spPr/>
      <dgm:t>
        <a:bodyPr/>
        <a:lstStyle/>
        <a:p>
          <a:pPr algn="ctr" rtl="0"/>
          <a:endParaRPr lang="en-US" dirty="0"/>
        </a:p>
      </dgm:t>
    </dgm:pt>
    <dgm:pt modelId="{D3FBB66E-EDC3-441A-A34D-2BD79335685F}" type="parTrans" cxnId="{C14A44E9-A94F-414C-BD97-C75570AFC1D9}">
      <dgm:prSet/>
      <dgm:spPr/>
      <dgm:t>
        <a:bodyPr/>
        <a:lstStyle/>
        <a:p>
          <a:pPr algn="ctr"/>
          <a:endParaRPr lang="en-CA"/>
        </a:p>
      </dgm:t>
    </dgm:pt>
    <dgm:pt modelId="{8EB301DD-E132-48E6-9653-06B3A42776B7}" type="sibTrans" cxnId="{C14A44E9-A94F-414C-BD97-C75570AFC1D9}">
      <dgm:prSet/>
      <dgm:spPr/>
      <dgm:t>
        <a:bodyPr/>
        <a:lstStyle/>
        <a:p>
          <a:pPr algn="ctr"/>
          <a:endParaRPr lang="en-CA"/>
        </a:p>
      </dgm:t>
    </dgm:pt>
    <dgm:pt modelId="{F15042F4-08BA-4CAF-B1C7-EB1C69BF734A}">
      <dgm:prSet/>
      <dgm:spPr/>
      <dgm:t>
        <a:bodyPr/>
        <a:lstStyle/>
        <a:p>
          <a:pPr algn="ctr" rtl="0"/>
          <a:r>
            <a:rPr lang="en-US" dirty="0" err="1" smtClean="0">
              <a:latin typeface="+mj-lt"/>
            </a:rPr>
            <a:t>Une</a:t>
          </a:r>
          <a:r>
            <a:rPr lang="en-US" dirty="0" smtClean="0">
              <a:latin typeface="+mj-lt"/>
            </a:rPr>
            <a:t> idée</a:t>
          </a:r>
          <a:endParaRPr lang="en-US" dirty="0">
            <a:latin typeface="+mj-lt"/>
          </a:endParaRPr>
        </a:p>
      </dgm:t>
    </dgm:pt>
    <dgm:pt modelId="{E457BBBD-B1DE-4788-AA8F-0E5CA8421797}" type="parTrans" cxnId="{6A9BC785-C491-40EE-A686-9E8A9F2B1D61}">
      <dgm:prSet/>
      <dgm:spPr/>
      <dgm:t>
        <a:bodyPr/>
        <a:lstStyle/>
        <a:p>
          <a:pPr algn="ctr"/>
          <a:endParaRPr lang="en-CA"/>
        </a:p>
      </dgm:t>
    </dgm:pt>
    <dgm:pt modelId="{47EE8021-0CFF-47F7-B700-A647166AC4FB}" type="sibTrans" cxnId="{6A9BC785-C491-40EE-A686-9E8A9F2B1D61}">
      <dgm:prSet/>
      <dgm:spPr/>
      <dgm:t>
        <a:bodyPr/>
        <a:lstStyle/>
        <a:p>
          <a:pPr algn="ctr"/>
          <a:endParaRPr lang="en-CA"/>
        </a:p>
      </dgm:t>
    </dgm:pt>
    <dgm:pt modelId="{C2D4108E-D1DD-4AC7-8581-4DFCBA44DF6C}">
      <dgm:prSet/>
      <dgm:spPr/>
      <dgm:t>
        <a:bodyPr/>
        <a:lstStyle/>
        <a:p>
          <a:pPr algn="ctr" rtl="0"/>
          <a:endParaRPr lang="en-US" dirty="0"/>
        </a:p>
      </dgm:t>
    </dgm:pt>
    <dgm:pt modelId="{BD267C26-1351-40F4-B543-D83A6E745A55}" type="parTrans" cxnId="{DD5BC502-573F-47F9-AF51-11D0CF783CED}">
      <dgm:prSet/>
      <dgm:spPr/>
      <dgm:t>
        <a:bodyPr/>
        <a:lstStyle/>
        <a:p>
          <a:pPr algn="ctr"/>
          <a:endParaRPr lang="en-CA"/>
        </a:p>
      </dgm:t>
    </dgm:pt>
    <dgm:pt modelId="{643891F7-26F8-4F58-8CD8-E9139CD87D1E}" type="sibTrans" cxnId="{DD5BC502-573F-47F9-AF51-11D0CF783CED}">
      <dgm:prSet/>
      <dgm:spPr/>
      <dgm:t>
        <a:bodyPr/>
        <a:lstStyle/>
        <a:p>
          <a:pPr algn="ctr"/>
          <a:endParaRPr lang="en-CA"/>
        </a:p>
      </dgm:t>
    </dgm:pt>
    <dgm:pt modelId="{3A460A2E-618F-4BEB-8584-C89A8F72F26A}">
      <dgm:prSet/>
      <dgm:spPr/>
      <dgm:t>
        <a:bodyPr/>
        <a:lstStyle/>
        <a:p>
          <a:pPr algn="ctr"/>
          <a:r>
            <a:rPr lang="en-CA" dirty="0" err="1" smtClean="0">
              <a:latin typeface="+mj-lt"/>
            </a:rPr>
            <a:t>Une</a:t>
          </a:r>
          <a:r>
            <a:rPr lang="en-CA" dirty="0" smtClean="0">
              <a:latin typeface="+mj-lt"/>
            </a:rPr>
            <a:t> </a:t>
          </a:r>
          <a:r>
            <a:rPr lang="en-CA" dirty="0" err="1" smtClean="0">
              <a:latin typeface="+mj-lt"/>
            </a:rPr>
            <a:t>th</a:t>
          </a:r>
          <a:r>
            <a:rPr lang="en-US" dirty="0" smtClean="0">
              <a:latin typeface="+mj-lt"/>
            </a:rPr>
            <a:t>é</a:t>
          </a:r>
          <a:r>
            <a:rPr lang="en-CA" dirty="0" err="1" smtClean="0">
              <a:latin typeface="+mj-lt"/>
            </a:rPr>
            <a:t>orie</a:t>
          </a:r>
          <a:endParaRPr lang="en-CA" dirty="0">
            <a:latin typeface="+mj-lt"/>
          </a:endParaRPr>
        </a:p>
      </dgm:t>
    </dgm:pt>
    <dgm:pt modelId="{D716836C-0E1D-4150-8690-BF17C9B90582}" type="parTrans" cxnId="{9DD18F74-85D7-47F3-ACB2-F1DB4F24DDFD}">
      <dgm:prSet/>
      <dgm:spPr/>
      <dgm:t>
        <a:bodyPr/>
        <a:lstStyle/>
        <a:p>
          <a:pPr algn="ctr"/>
          <a:endParaRPr lang="en-CA"/>
        </a:p>
      </dgm:t>
    </dgm:pt>
    <dgm:pt modelId="{FBEAAC81-A478-4B24-BBD2-A052C621C8BB}" type="sibTrans" cxnId="{9DD18F74-85D7-47F3-ACB2-F1DB4F24DDFD}">
      <dgm:prSet/>
      <dgm:spPr/>
      <dgm:t>
        <a:bodyPr/>
        <a:lstStyle/>
        <a:p>
          <a:pPr algn="ctr"/>
          <a:endParaRPr lang="en-CA"/>
        </a:p>
      </dgm:t>
    </dgm:pt>
    <dgm:pt modelId="{B69CA2AD-12A0-4EE3-93A7-B332178F5538}">
      <dgm:prSet/>
      <dgm:spPr/>
      <dgm:t>
        <a:bodyPr/>
        <a:lstStyle/>
        <a:p>
          <a:pPr algn="ctr"/>
          <a:r>
            <a:rPr lang="en-CA" dirty="0" smtClean="0">
              <a:latin typeface="+mj-lt"/>
            </a:rPr>
            <a:t>Pas </a:t>
          </a:r>
          <a:r>
            <a:rPr lang="en-CA" dirty="0" err="1" smtClean="0">
              <a:latin typeface="+mj-lt"/>
            </a:rPr>
            <a:t>preuv</a:t>
          </a:r>
          <a:r>
            <a:rPr lang="en-US" dirty="0" smtClean="0">
              <a:latin typeface="+mj-lt"/>
            </a:rPr>
            <a:t>é</a:t>
          </a:r>
          <a:endParaRPr lang="en-CA" dirty="0">
            <a:latin typeface="+mj-lt"/>
          </a:endParaRPr>
        </a:p>
      </dgm:t>
    </dgm:pt>
    <dgm:pt modelId="{D965F4F8-8B94-411E-926E-0BE9E9D3376E}" type="parTrans" cxnId="{A99D585A-D085-4D0A-BD24-B63247F9D503}">
      <dgm:prSet/>
      <dgm:spPr/>
      <dgm:t>
        <a:bodyPr/>
        <a:lstStyle/>
        <a:p>
          <a:pPr algn="ctr"/>
          <a:endParaRPr lang="en-CA"/>
        </a:p>
      </dgm:t>
    </dgm:pt>
    <dgm:pt modelId="{F5BAC33F-377D-43DC-973B-9B432414E73B}" type="sibTrans" cxnId="{A99D585A-D085-4D0A-BD24-B63247F9D503}">
      <dgm:prSet/>
      <dgm:spPr/>
      <dgm:t>
        <a:bodyPr/>
        <a:lstStyle/>
        <a:p>
          <a:pPr algn="ctr"/>
          <a:endParaRPr lang="en-CA"/>
        </a:p>
      </dgm:t>
    </dgm:pt>
    <dgm:pt modelId="{90546AC4-3544-49B4-8522-D1C9141D8897}">
      <dgm:prSet/>
      <dgm:spPr/>
      <dgm:t>
        <a:bodyPr/>
        <a:lstStyle/>
        <a:p>
          <a:pPr algn="ctr"/>
          <a:r>
            <a:rPr lang="en-CA" dirty="0" smtClean="0">
              <a:latin typeface="+mj-lt"/>
            </a:rPr>
            <a:t>Fait après des observations</a:t>
          </a:r>
          <a:endParaRPr lang="en-CA" dirty="0">
            <a:latin typeface="+mj-lt"/>
          </a:endParaRPr>
        </a:p>
      </dgm:t>
    </dgm:pt>
    <dgm:pt modelId="{C5AE5645-6807-4BAE-A4E0-EF8356A2E90B}" type="parTrans" cxnId="{481ECF5E-882A-42B2-832B-07B44A36B96F}">
      <dgm:prSet/>
      <dgm:spPr/>
      <dgm:t>
        <a:bodyPr/>
        <a:lstStyle/>
        <a:p>
          <a:pPr algn="ctr"/>
          <a:endParaRPr lang="en-CA"/>
        </a:p>
      </dgm:t>
    </dgm:pt>
    <dgm:pt modelId="{DF47E0DA-D753-4432-8641-956A23B42401}" type="sibTrans" cxnId="{481ECF5E-882A-42B2-832B-07B44A36B96F}">
      <dgm:prSet/>
      <dgm:spPr/>
      <dgm:t>
        <a:bodyPr/>
        <a:lstStyle/>
        <a:p>
          <a:pPr algn="ctr"/>
          <a:endParaRPr lang="en-CA"/>
        </a:p>
      </dgm:t>
    </dgm:pt>
    <dgm:pt modelId="{AEA9817D-6BF0-4FBB-8643-D455781DAC05}">
      <dgm:prSet/>
      <dgm:spPr/>
      <dgm:t>
        <a:bodyPr/>
        <a:lstStyle/>
        <a:p>
          <a:pPr algn="ctr"/>
          <a:r>
            <a:rPr lang="fr-CA" noProof="0" dirty="0" smtClean="0">
              <a:latin typeface="+mj-lt"/>
            </a:rPr>
            <a:t>Utilisée pour expliquer un phénomène</a:t>
          </a:r>
          <a:endParaRPr lang="fr-CA" noProof="0" dirty="0">
            <a:latin typeface="+mj-lt"/>
          </a:endParaRPr>
        </a:p>
      </dgm:t>
    </dgm:pt>
    <dgm:pt modelId="{3C9A1585-3500-44F0-BD83-9CFCEEA2EEA8}" type="parTrans" cxnId="{6FBE4CF8-EDD2-471A-B53E-2C68C856B089}">
      <dgm:prSet/>
      <dgm:spPr/>
      <dgm:t>
        <a:bodyPr/>
        <a:lstStyle/>
        <a:p>
          <a:pPr algn="ctr"/>
          <a:endParaRPr lang="en-CA"/>
        </a:p>
      </dgm:t>
    </dgm:pt>
    <dgm:pt modelId="{0B76F44E-1A41-414C-BC82-AA3F69F66072}" type="sibTrans" cxnId="{6FBE4CF8-EDD2-471A-B53E-2C68C856B089}">
      <dgm:prSet/>
      <dgm:spPr/>
      <dgm:t>
        <a:bodyPr/>
        <a:lstStyle/>
        <a:p>
          <a:pPr algn="ctr"/>
          <a:endParaRPr lang="en-CA"/>
        </a:p>
      </dgm:t>
    </dgm:pt>
    <dgm:pt modelId="{EB1E0AB6-8DB6-40D1-A61A-06CDCE150830}">
      <dgm:prSet/>
      <dgm:spPr/>
      <dgm:t>
        <a:bodyPr/>
        <a:lstStyle/>
        <a:p>
          <a:pPr algn="ctr"/>
          <a:r>
            <a:rPr lang="en-CA" dirty="0" err="1" smtClean="0">
              <a:latin typeface="+mj-lt"/>
            </a:rPr>
            <a:t>Peut</a:t>
          </a:r>
          <a:r>
            <a:rPr lang="en-CA" dirty="0" smtClean="0">
              <a:latin typeface="+mj-lt"/>
            </a:rPr>
            <a:t> changer</a:t>
          </a:r>
          <a:endParaRPr lang="en-CA" dirty="0">
            <a:latin typeface="+mj-lt"/>
          </a:endParaRPr>
        </a:p>
      </dgm:t>
    </dgm:pt>
    <dgm:pt modelId="{F3577950-9C80-4450-9FF1-ED1F5DB97796}" type="parTrans" cxnId="{0F1D7738-0F50-4F17-9344-056ADBFF0CA9}">
      <dgm:prSet/>
      <dgm:spPr/>
      <dgm:t>
        <a:bodyPr/>
        <a:lstStyle/>
        <a:p>
          <a:pPr algn="ctr"/>
          <a:endParaRPr lang="en-CA"/>
        </a:p>
      </dgm:t>
    </dgm:pt>
    <dgm:pt modelId="{A5CBA0C4-3AF8-4F5B-B13D-DCDFDF14683B}" type="sibTrans" cxnId="{0F1D7738-0F50-4F17-9344-056ADBFF0CA9}">
      <dgm:prSet/>
      <dgm:spPr/>
      <dgm:t>
        <a:bodyPr/>
        <a:lstStyle/>
        <a:p>
          <a:pPr algn="ctr"/>
          <a:endParaRPr lang="en-CA"/>
        </a:p>
      </dgm:t>
    </dgm:pt>
    <dgm:pt modelId="{C06D8F69-4AAA-4A38-AB64-3D90111C2A00}" type="pres">
      <dgm:prSet presAssocID="{F5EC31A5-9C6F-42F9-821F-A6683A967D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7C47BA1-6072-4F08-8E3B-0BFFF84E8CF2}" type="pres">
      <dgm:prSet presAssocID="{3A460A2E-618F-4BEB-8584-C89A8F72F26A}" presName="centerShape" presStyleLbl="node0" presStyleIdx="0" presStyleCnt="1"/>
      <dgm:spPr/>
      <dgm:t>
        <a:bodyPr/>
        <a:lstStyle/>
        <a:p>
          <a:endParaRPr lang="en-CA"/>
        </a:p>
      </dgm:t>
    </dgm:pt>
    <dgm:pt modelId="{E68E02AE-FB03-472D-B2DF-6BAA0F3BBAEB}" type="pres">
      <dgm:prSet presAssocID="{E457BBBD-B1DE-4788-AA8F-0E5CA8421797}" presName="parTrans" presStyleLbl="sibTrans2D1" presStyleIdx="0" presStyleCnt="5"/>
      <dgm:spPr/>
      <dgm:t>
        <a:bodyPr/>
        <a:lstStyle/>
        <a:p>
          <a:endParaRPr lang="fr-CA"/>
        </a:p>
      </dgm:t>
    </dgm:pt>
    <dgm:pt modelId="{87A8B041-B7C5-4DAF-8857-B40AA7F7D471}" type="pres">
      <dgm:prSet presAssocID="{E457BBBD-B1DE-4788-AA8F-0E5CA8421797}" presName="connectorText" presStyleLbl="sibTrans2D1" presStyleIdx="0" presStyleCnt="5"/>
      <dgm:spPr/>
      <dgm:t>
        <a:bodyPr/>
        <a:lstStyle/>
        <a:p>
          <a:endParaRPr lang="fr-CA"/>
        </a:p>
      </dgm:t>
    </dgm:pt>
    <dgm:pt modelId="{27F67EED-C7C5-4EEE-ACB6-103642505B8F}" type="pres">
      <dgm:prSet presAssocID="{F15042F4-08BA-4CAF-B1C7-EB1C69BF73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80BFA40-56D8-4C28-9833-B33910D6EB05}" type="pres">
      <dgm:prSet presAssocID="{D965F4F8-8B94-411E-926E-0BE9E9D3376E}" presName="parTrans" presStyleLbl="sibTrans2D1" presStyleIdx="1" presStyleCnt="5"/>
      <dgm:spPr/>
      <dgm:t>
        <a:bodyPr/>
        <a:lstStyle/>
        <a:p>
          <a:endParaRPr lang="fr-CA"/>
        </a:p>
      </dgm:t>
    </dgm:pt>
    <dgm:pt modelId="{87F50694-0727-4700-AE91-6F2E608D0FC2}" type="pres">
      <dgm:prSet presAssocID="{D965F4F8-8B94-411E-926E-0BE9E9D3376E}" presName="connectorText" presStyleLbl="sibTrans2D1" presStyleIdx="1" presStyleCnt="5"/>
      <dgm:spPr/>
      <dgm:t>
        <a:bodyPr/>
        <a:lstStyle/>
        <a:p>
          <a:endParaRPr lang="fr-CA"/>
        </a:p>
      </dgm:t>
    </dgm:pt>
    <dgm:pt modelId="{7D5F5FF7-6DF8-4772-916F-2E2F34D903A3}" type="pres">
      <dgm:prSet presAssocID="{B69CA2AD-12A0-4EE3-93A7-B332178F55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11C475-6B76-4DBA-A564-F621E2BABE66}" type="pres">
      <dgm:prSet presAssocID="{C5AE5645-6807-4BAE-A4E0-EF8356A2E90B}" presName="parTrans" presStyleLbl="sibTrans2D1" presStyleIdx="2" presStyleCnt="5"/>
      <dgm:spPr/>
      <dgm:t>
        <a:bodyPr/>
        <a:lstStyle/>
        <a:p>
          <a:endParaRPr lang="fr-CA"/>
        </a:p>
      </dgm:t>
    </dgm:pt>
    <dgm:pt modelId="{CFB1923A-E16C-4611-B2BF-6C0E64EAC578}" type="pres">
      <dgm:prSet presAssocID="{C5AE5645-6807-4BAE-A4E0-EF8356A2E90B}" presName="connectorText" presStyleLbl="sibTrans2D1" presStyleIdx="2" presStyleCnt="5"/>
      <dgm:spPr/>
      <dgm:t>
        <a:bodyPr/>
        <a:lstStyle/>
        <a:p>
          <a:endParaRPr lang="fr-CA"/>
        </a:p>
      </dgm:t>
    </dgm:pt>
    <dgm:pt modelId="{6B4B13D7-DD79-48BE-8D91-6D7C0F7AEAAF}" type="pres">
      <dgm:prSet presAssocID="{90546AC4-3544-49B4-8522-D1C9141D88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01AA73A-9487-4BF4-9EFF-0A9C721E7524}" type="pres">
      <dgm:prSet presAssocID="{3C9A1585-3500-44F0-BD83-9CFCEEA2EEA8}" presName="parTrans" presStyleLbl="sibTrans2D1" presStyleIdx="3" presStyleCnt="5"/>
      <dgm:spPr/>
      <dgm:t>
        <a:bodyPr/>
        <a:lstStyle/>
        <a:p>
          <a:endParaRPr lang="fr-CA"/>
        </a:p>
      </dgm:t>
    </dgm:pt>
    <dgm:pt modelId="{6C19D973-B8CD-42DD-86AB-034516A98AF5}" type="pres">
      <dgm:prSet presAssocID="{3C9A1585-3500-44F0-BD83-9CFCEEA2EEA8}" presName="connectorText" presStyleLbl="sibTrans2D1" presStyleIdx="3" presStyleCnt="5"/>
      <dgm:spPr/>
      <dgm:t>
        <a:bodyPr/>
        <a:lstStyle/>
        <a:p>
          <a:endParaRPr lang="fr-CA"/>
        </a:p>
      </dgm:t>
    </dgm:pt>
    <dgm:pt modelId="{EE227259-7C69-466A-AA67-3F3A542AE0E0}" type="pres">
      <dgm:prSet presAssocID="{AEA9817D-6BF0-4FBB-8643-D455781DAC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0CC36DE-B54A-4B72-BD67-423CC7D954DD}" type="pres">
      <dgm:prSet presAssocID="{F3577950-9C80-4450-9FF1-ED1F5DB97796}" presName="parTrans" presStyleLbl="sibTrans2D1" presStyleIdx="4" presStyleCnt="5"/>
      <dgm:spPr/>
      <dgm:t>
        <a:bodyPr/>
        <a:lstStyle/>
        <a:p>
          <a:endParaRPr lang="fr-CA"/>
        </a:p>
      </dgm:t>
    </dgm:pt>
    <dgm:pt modelId="{D9DFF275-38E9-4762-B589-E932AFA1EAA7}" type="pres">
      <dgm:prSet presAssocID="{F3577950-9C80-4450-9FF1-ED1F5DB97796}" presName="connectorText" presStyleLbl="sibTrans2D1" presStyleIdx="4" presStyleCnt="5"/>
      <dgm:spPr/>
      <dgm:t>
        <a:bodyPr/>
        <a:lstStyle/>
        <a:p>
          <a:endParaRPr lang="fr-CA"/>
        </a:p>
      </dgm:t>
    </dgm:pt>
    <dgm:pt modelId="{481014C6-9561-4116-A339-E30C7A78138C}" type="pres">
      <dgm:prSet presAssocID="{EB1E0AB6-8DB6-40D1-A61A-06CDCE1508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F0793CF-1451-4431-BEBD-D4409A28F526}" type="presOf" srcId="{F3577950-9C80-4450-9FF1-ED1F5DB97796}" destId="{90CC36DE-B54A-4B72-BD67-423CC7D954DD}" srcOrd="0" destOrd="0" presId="urn:microsoft.com/office/officeart/2005/8/layout/radial5"/>
    <dgm:cxn modelId="{442F823A-6C9E-48FF-9FA9-C98D9BF267EA}" type="presOf" srcId="{EB1E0AB6-8DB6-40D1-A61A-06CDCE150830}" destId="{481014C6-9561-4116-A339-E30C7A78138C}" srcOrd="0" destOrd="0" presId="urn:microsoft.com/office/officeart/2005/8/layout/radial5"/>
    <dgm:cxn modelId="{8B2BAC52-D6E3-42A9-973C-68A2E2F1A332}" type="presOf" srcId="{3C9A1585-3500-44F0-BD83-9CFCEEA2EEA8}" destId="{D01AA73A-9487-4BF4-9EFF-0A9C721E7524}" srcOrd="0" destOrd="0" presId="urn:microsoft.com/office/officeart/2005/8/layout/radial5"/>
    <dgm:cxn modelId="{2BDCAD46-EF26-45E3-898E-4D813F15B711}" srcId="{F5EC31A5-9C6F-42F9-821F-A6683A967D04}" destId="{F3981325-4DBE-4C22-A2F4-4CAE0E057457}" srcOrd="4" destOrd="0" parTransId="{5BFB17E7-1E8A-42B5-806E-901C1EA39FAE}" sibTransId="{B70FCB52-683D-4463-8429-6CD4CBCEE67C}"/>
    <dgm:cxn modelId="{937D5A2B-BFFA-4715-9DED-C48BF6EDD9E2}" type="presOf" srcId="{F5EC31A5-9C6F-42F9-821F-A6683A967D04}" destId="{C06D8F69-4AAA-4A38-AB64-3D90111C2A00}" srcOrd="0" destOrd="0" presId="urn:microsoft.com/office/officeart/2005/8/layout/radial5"/>
    <dgm:cxn modelId="{CF780C2B-B86F-48CC-9C25-FDF8579D6139}" type="presOf" srcId="{E457BBBD-B1DE-4788-AA8F-0E5CA8421797}" destId="{E68E02AE-FB03-472D-B2DF-6BAA0F3BBAEB}" srcOrd="0" destOrd="0" presId="urn:microsoft.com/office/officeart/2005/8/layout/radial5"/>
    <dgm:cxn modelId="{A99D585A-D085-4D0A-BD24-B63247F9D503}" srcId="{3A460A2E-618F-4BEB-8584-C89A8F72F26A}" destId="{B69CA2AD-12A0-4EE3-93A7-B332178F5538}" srcOrd="1" destOrd="0" parTransId="{D965F4F8-8B94-411E-926E-0BE9E9D3376E}" sibTransId="{F5BAC33F-377D-43DC-973B-9B432414E73B}"/>
    <dgm:cxn modelId="{C14A44E9-A94F-414C-BD97-C75570AFC1D9}" srcId="{F5EC31A5-9C6F-42F9-821F-A6683A967D04}" destId="{B75D440C-5EFD-4D3C-A608-A6D9D93511F0}" srcOrd="2" destOrd="0" parTransId="{D3FBB66E-EDC3-441A-A34D-2BD79335685F}" sibTransId="{8EB301DD-E132-48E6-9653-06B3A42776B7}"/>
    <dgm:cxn modelId="{DD5BC502-573F-47F9-AF51-11D0CF783CED}" srcId="{F5EC31A5-9C6F-42F9-821F-A6683A967D04}" destId="{C2D4108E-D1DD-4AC7-8581-4DFCBA44DF6C}" srcOrd="1" destOrd="0" parTransId="{BD267C26-1351-40F4-B543-D83A6E745A55}" sibTransId="{643891F7-26F8-4F58-8CD8-E9139CD87D1E}"/>
    <dgm:cxn modelId="{6FBE4CF8-EDD2-471A-B53E-2C68C856B089}" srcId="{3A460A2E-618F-4BEB-8584-C89A8F72F26A}" destId="{AEA9817D-6BF0-4FBB-8643-D455781DAC05}" srcOrd="3" destOrd="0" parTransId="{3C9A1585-3500-44F0-BD83-9CFCEEA2EEA8}" sibTransId="{0B76F44E-1A41-414C-BC82-AA3F69F66072}"/>
    <dgm:cxn modelId="{134134B4-96E1-4026-843B-FE1A4FD88AA6}" type="presOf" srcId="{C5AE5645-6807-4BAE-A4E0-EF8356A2E90B}" destId="{CFB1923A-E16C-4611-B2BF-6C0E64EAC578}" srcOrd="1" destOrd="0" presId="urn:microsoft.com/office/officeart/2005/8/layout/radial5"/>
    <dgm:cxn modelId="{9DD18F74-85D7-47F3-ACB2-F1DB4F24DDFD}" srcId="{F5EC31A5-9C6F-42F9-821F-A6683A967D04}" destId="{3A460A2E-618F-4BEB-8584-C89A8F72F26A}" srcOrd="0" destOrd="0" parTransId="{D716836C-0E1D-4150-8690-BF17C9B90582}" sibTransId="{FBEAAC81-A478-4B24-BBD2-A052C621C8BB}"/>
    <dgm:cxn modelId="{8EA6647E-A60A-4F03-9DED-F0579FE2741A}" type="presOf" srcId="{B69CA2AD-12A0-4EE3-93A7-B332178F5538}" destId="{7D5F5FF7-6DF8-4772-916F-2E2F34D903A3}" srcOrd="0" destOrd="0" presId="urn:microsoft.com/office/officeart/2005/8/layout/radial5"/>
    <dgm:cxn modelId="{8D5D7E28-58A4-4C07-994B-EA6BE7DF3EEA}" type="presOf" srcId="{D965F4F8-8B94-411E-926E-0BE9E9D3376E}" destId="{580BFA40-56D8-4C28-9833-B33910D6EB05}" srcOrd="0" destOrd="0" presId="urn:microsoft.com/office/officeart/2005/8/layout/radial5"/>
    <dgm:cxn modelId="{17DA64B2-979F-4CF9-A2BE-AE22682A4962}" type="presOf" srcId="{3A460A2E-618F-4BEB-8584-C89A8F72F26A}" destId="{F7C47BA1-6072-4F08-8E3B-0BFFF84E8CF2}" srcOrd="0" destOrd="0" presId="urn:microsoft.com/office/officeart/2005/8/layout/radial5"/>
    <dgm:cxn modelId="{6A9BC785-C491-40EE-A686-9E8A9F2B1D61}" srcId="{3A460A2E-618F-4BEB-8584-C89A8F72F26A}" destId="{F15042F4-08BA-4CAF-B1C7-EB1C69BF734A}" srcOrd="0" destOrd="0" parTransId="{E457BBBD-B1DE-4788-AA8F-0E5CA8421797}" sibTransId="{47EE8021-0CFF-47F7-B700-A647166AC4FB}"/>
    <dgm:cxn modelId="{C1961A21-E825-490E-9A99-42D3239F9B2E}" type="presOf" srcId="{D965F4F8-8B94-411E-926E-0BE9E9D3376E}" destId="{87F50694-0727-4700-AE91-6F2E608D0FC2}" srcOrd="1" destOrd="0" presId="urn:microsoft.com/office/officeart/2005/8/layout/radial5"/>
    <dgm:cxn modelId="{59A01AC1-13CC-4DDC-85FF-840273AC42CE}" type="presOf" srcId="{F15042F4-08BA-4CAF-B1C7-EB1C69BF734A}" destId="{27F67EED-C7C5-4EEE-ACB6-103642505B8F}" srcOrd="0" destOrd="0" presId="urn:microsoft.com/office/officeart/2005/8/layout/radial5"/>
    <dgm:cxn modelId="{0F1D7738-0F50-4F17-9344-056ADBFF0CA9}" srcId="{3A460A2E-618F-4BEB-8584-C89A8F72F26A}" destId="{EB1E0AB6-8DB6-40D1-A61A-06CDCE150830}" srcOrd="4" destOrd="0" parTransId="{F3577950-9C80-4450-9FF1-ED1F5DB97796}" sibTransId="{A5CBA0C4-3AF8-4F5B-B13D-DCDFDF14683B}"/>
    <dgm:cxn modelId="{BB5F3B67-9A3B-4055-A0B8-A06965A441A7}" srcId="{F5EC31A5-9C6F-42F9-821F-A6683A967D04}" destId="{F452141C-5CB5-454F-AE90-63EF3922581B}" srcOrd="3" destOrd="0" parTransId="{4E4314E9-BEB4-40B7-B061-6CBF5CA6E6F0}" sibTransId="{3FCB0499-C1A0-4345-9364-6E047523AEE8}"/>
    <dgm:cxn modelId="{1FD196D7-3362-466B-97F7-0A2A99A69A61}" type="presOf" srcId="{AEA9817D-6BF0-4FBB-8643-D455781DAC05}" destId="{EE227259-7C69-466A-AA67-3F3A542AE0E0}" srcOrd="0" destOrd="0" presId="urn:microsoft.com/office/officeart/2005/8/layout/radial5"/>
    <dgm:cxn modelId="{BDFF59E4-9EBF-41B4-BC86-B23AD5826A46}" type="presOf" srcId="{F3577950-9C80-4450-9FF1-ED1F5DB97796}" destId="{D9DFF275-38E9-4762-B589-E932AFA1EAA7}" srcOrd="1" destOrd="0" presId="urn:microsoft.com/office/officeart/2005/8/layout/radial5"/>
    <dgm:cxn modelId="{1B387A36-A022-43D4-871B-F41003B06F80}" type="presOf" srcId="{3C9A1585-3500-44F0-BD83-9CFCEEA2EEA8}" destId="{6C19D973-B8CD-42DD-86AB-034516A98AF5}" srcOrd="1" destOrd="0" presId="urn:microsoft.com/office/officeart/2005/8/layout/radial5"/>
    <dgm:cxn modelId="{E809D14F-5D72-46CA-8E6D-F16278170185}" type="presOf" srcId="{90546AC4-3544-49B4-8522-D1C9141D8897}" destId="{6B4B13D7-DD79-48BE-8D91-6D7C0F7AEAAF}" srcOrd="0" destOrd="0" presId="urn:microsoft.com/office/officeart/2005/8/layout/radial5"/>
    <dgm:cxn modelId="{008C5477-B65E-410F-9BF8-52F3F1B3B34B}" type="presOf" srcId="{E457BBBD-B1DE-4788-AA8F-0E5CA8421797}" destId="{87A8B041-B7C5-4DAF-8857-B40AA7F7D471}" srcOrd="1" destOrd="0" presId="urn:microsoft.com/office/officeart/2005/8/layout/radial5"/>
    <dgm:cxn modelId="{27FD8A82-15D5-4027-94A1-173CA06D46B4}" type="presOf" srcId="{C5AE5645-6807-4BAE-A4E0-EF8356A2E90B}" destId="{0B11C475-6B76-4DBA-A564-F621E2BABE66}" srcOrd="0" destOrd="0" presId="urn:microsoft.com/office/officeart/2005/8/layout/radial5"/>
    <dgm:cxn modelId="{481ECF5E-882A-42B2-832B-07B44A36B96F}" srcId="{3A460A2E-618F-4BEB-8584-C89A8F72F26A}" destId="{90546AC4-3544-49B4-8522-D1C9141D8897}" srcOrd="2" destOrd="0" parTransId="{C5AE5645-6807-4BAE-A4E0-EF8356A2E90B}" sibTransId="{DF47E0DA-D753-4432-8641-956A23B42401}"/>
    <dgm:cxn modelId="{8417ACFD-4DFC-43CC-B6D5-C8FB8332FCBF}" type="presParOf" srcId="{C06D8F69-4AAA-4A38-AB64-3D90111C2A00}" destId="{F7C47BA1-6072-4F08-8E3B-0BFFF84E8CF2}" srcOrd="0" destOrd="0" presId="urn:microsoft.com/office/officeart/2005/8/layout/radial5"/>
    <dgm:cxn modelId="{7AB00589-E87C-4D50-A0B5-FFD05176DF96}" type="presParOf" srcId="{C06D8F69-4AAA-4A38-AB64-3D90111C2A00}" destId="{E68E02AE-FB03-472D-B2DF-6BAA0F3BBAEB}" srcOrd="1" destOrd="0" presId="urn:microsoft.com/office/officeart/2005/8/layout/radial5"/>
    <dgm:cxn modelId="{439AD4A2-2866-444F-B555-4044E80A4C11}" type="presParOf" srcId="{E68E02AE-FB03-472D-B2DF-6BAA0F3BBAEB}" destId="{87A8B041-B7C5-4DAF-8857-B40AA7F7D471}" srcOrd="0" destOrd="0" presId="urn:microsoft.com/office/officeart/2005/8/layout/radial5"/>
    <dgm:cxn modelId="{F933243F-D5E4-42F8-8C3F-4A843276EA1E}" type="presParOf" srcId="{C06D8F69-4AAA-4A38-AB64-3D90111C2A00}" destId="{27F67EED-C7C5-4EEE-ACB6-103642505B8F}" srcOrd="2" destOrd="0" presId="urn:microsoft.com/office/officeart/2005/8/layout/radial5"/>
    <dgm:cxn modelId="{28B78817-E730-4786-9AB7-19AFA085CB72}" type="presParOf" srcId="{C06D8F69-4AAA-4A38-AB64-3D90111C2A00}" destId="{580BFA40-56D8-4C28-9833-B33910D6EB05}" srcOrd="3" destOrd="0" presId="urn:microsoft.com/office/officeart/2005/8/layout/radial5"/>
    <dgm:cxn modelId="{635F77B0-6123-4A61-B7D0-475196977186}" type="presParOf" srcId="{580BFA40-56D8-4C28-9833-B33910D6EB05}" destId="{87F50694-0727-4700-AE91-6F2E608D0FC2}" srcOrd="0" destOrd="0" presId="urn:microsoft.com/office/officeart/2005/8/layout/radial5"/>
    <dgm:cxn modelId="{E9066A5D-BF32-4346-8C8B-6690C5348943}" type="presParOf" srcId="{C06D8F69-4AAA-4A38-AB64-3D90111C2A00}" destId="{7D5F5FF7-6DF8-4772-916F-2E2F34D903A3}" srcOrd="4" destOrd="0" presId="urn:microsoft.com/office/officeart/2005/8/layout/radial5"/>
    <dgm:cxn modelId="{C2D777F4-5BDC-4A23-951B-FA0406039585}" type="presParOf" srcId="{C06D8F69-4AAA-4A38-AB64-3D90111C2A00}" destId="{0B11C475-6B76-4DBA-A564-F621E2BABE66}" srcOrd="5" destOrd="0" presId="urn:microsoft.com/office/officeart/2005/8/layout/radial5"/>
    <dgm:cxn modelId="{B139D235-B044-4AE8-99AE-5FC0337463CB}" type="presParOf" srcId="{0B11C475-6B76-4DBA-A564-F621E2BABE66}" destId="{CFB1923A-E16C-4611-B2BF-6C0E64EAC578}" srcOrd="0" destOrd="0" presId="urn:microsoft.com/office/officeart/2005/8/layout/radial5"/>
    <dgm:cxn modelId="{C93D8A62-9058-47FA-9D30-F5EA573CC2F1}" type="presParOf" srcId="{C06D8F69-4AAA-4A38-AB64-3D90111C2A00}" destId="{6B4B13D7-DD79-48BE-8D91-6D7C0F7AEAAF}" srcOrd="6" destOrd="0" presId="urn:microsoft.com/office/officeart/2005/8/layout/radial5"/>
    <dgm:cxn modelId="{ACA8D532-5B39-41DF-8343-19B37BFC7654}" type="presParOf" srcId="{C06D8F69-4AAA-4A38-AB64-3D90111C2A00}" destId="{D01AA73A-9487-4BF4-9EFF-0A9C721E7524}" srcOrd="7" destOrd="0" presId="urn:microsoft.com/office/officeart/2005/8/layout/radial5"/>
    <dgm:cxn modelId="{1E491D97-85CA-41B2-B5F9-D39AB42D02BE}" type="presParOf" srcId="{D01AA73A-9487-4BF4-9EFF-0A9C721E7524}" destId="{6C19D973-B8CD-42DD-86AB-034516A98AF5}" srcOrd="0" destOrd="0" presId="urn:microsoft.com/office/officeart/2005/8/layout/radial5"/>
    <dgm:cxn modelId="{FC0468B4-4C88-4DC0-A803-1874F24F704C}" type="presParOf" srcId="{C06D8F69-4AAA-4A38-AB64-3D90111C2A00}" destId="{EE227259-7C69-466A-AA67-3F3A542AE0E0}" srcOrd="8" destOrd="0" presId="urn:microsoft.com/office/officeart/2005/8/layout/radial5"/>
    <dgm:cxn modelId="{5D2B448B-EA26-4FFE-9FCD-12E24FBEB9E0}" type="presParOf" srcId="{C06D8F69-4AAA-4A38-AB64-3D90111C2A00}" destId="{90CC36DE-B54A-4B72-BD67-423CC7D954DD}" srcOrd="9" destOrd="0" presId="urn:microsoft.com/office/officeart/2005/8/layout/radial5"/>
    <dgm:cxn modelId="{49ADB707-A7CE-4CCF-B62B-60EC80C29101}" type="presParOf" srcId="{90CC36DE-B54A-4B72-BD67-423CC7D954DD}" destId="{D9DFF275-38E9-4762-B589-E932AFA1EAA7}" srcOrd="0" destOrd="0" presId="urn:microsoft.com/office/officeart/2005/8/layout/radial5"/>
    <dgm:cxn modelId="{894A4D91-5842-4F3E-AAB3-E701A3CDD5DD}" type="presParOf" srcId="{C06D8F69-4AAA-4A38-AB64-3D90111C2A00}" destId="{481014C6-9561-4116-A339-E30C7A78138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47BA1-6072-4F08-8E3B-0BFFF84E8CF2}">
      <dsp:nvSpPr>
        <dsp:cNvPr id="0" name=""/>
        <dsp:cNvSpPr/>
      </dsp:nvSpPr>
      <dsp:spPr>
        <a:xfrm>
          <a:off x="2695500" y="1842423"/>
          <a:ext cx="1314598" cy="1314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err="1" smtClean="0">
              <a:latin typeface="+mj-lt"/>
            </a:rPr>
            <a:t>Une</a:t>
          </a:r>
          <a:r>
            <a:rPr lang="en-CA" sz="2300" kern="1200" dirty="0" smtClean="0">
              <a:latin typeface="+mj-lt"/>
            </a:rPr>
            <a:t> </a:t>
          </a:r>
          <a:r>
            <a:rPr lang="en-CA" sz="2300" kern="1200" dirty="0" err="1" smtClean="0">
              <a:latin typeface="+mj-lt"/>
            </a:rPr>
            <a:t>th</a:t>
          </a:r>
          <a:r>
            <a:rPr lang="en-US" sz="2300" kern="1200" dirty="0" smtClean="0">
              <a:latin typeface="+mj-lt"/>
            </a:rPr>
            <a:t>é</a:t>
          </a:r>
          <a:r>
            <a:rPr lang="en-CA" sz="2300" kern="1200" dirty="0" err="1" smtClean="0">
              <a:latin typeface="+mj-lt"/>
            </a:rPr>
            <a:t>orie</a:t>
          </a:r>
          <a:endParaRPr lang="en-CA" sz="2300" kern="1200" dirty="0">
            <a:latin typeface="+mj-lt"/>
          </a:endParaRPr>
        </a:p>
      </dsp:txBody>
      <dsp:txXfrm>
        <a:off x="2888018" y="2034941"/>
        <a:ext cx="929562" cy="929562"/>
      </dsp:txXfrm>
    </dsp:sp>
    <dsp:sp modelId="{E68E02AE-FB03-472D-B2DF-6BAA0F3BBAEB}">
      <dsp:nvSpPr>
        <dsp:cNvPr id="0" name=""/>
        <dsp:cNvSpPr/>
      </dsp:nvSpPr>
      <dsp:spPr>
        <a:xfrm rot="16200000">
          <a:off x="3213794" y="1364534"/>
          <a:ext cx="278011" cy="446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>
        <a:off x="3255496" y="1495629"/>
        <a:ext cx="194608" cy="268177"/>
      </dsp:txXfrm>
    </dsp:sp>
    <dsp:sp modelId="{27F67EED-C7C5-4EEE-ACB6-103642505B8F}">
      <dsp:nvSpPr>
        <dsp:cNvPr id="0" name=""/>
        <dsp:cNvSpPr/>
      </dsp:nvSpPr>
      <dsp:spPr>
        <a:xfrm>
          <a:off x="2695500" y="3274"/>
          <a:ext cx="1314598" cy="1314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+mj-lt"/>
            </a:rPr>
            <a:t>Une</a:t>
          </a:r>
          <a:r>
            <a:rPr lang="en-US" sz="1300" kern="1200" dirty="0" smtClean="0">
              <a:latin typeface="+mj-lt"/>
            </a:rPr>
            <a:t> idée</a:t>
          </a:r>
          <a:endParaRPr lang="en-US" sz="1300" kern="1200" dirty="0">
            <a:latin typeface="+mj-lt"/>
          </a:endParaRPr>
        </a:p>
      </dsp:txBody>
      <dsp:txXfrm>
        <a:off x="2888018" y="195792"/>
        <a:ext cx="929562" cy="929562"/>
      </dsp:txXfrm>
    </dsp:sp>
    <dsp:sp modelId="{580BFA40-56D8-4C28-9833-B33910D6EB05}">
      <dsp:nvSpPr>
        <dsp:cNvPr id="0" name=""/>
        <dsp:cNvSpPr/>
      </dsp:nvSpPr>
      <dsp:spPr>
        <a:xfrm rot="20520000">
          <a:off x="4080878" y="1994508"/>
          <a:ext cx="278011" cy="446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>
        <a:off x="4082919" y="2096787"/>
        <a:ext cx="194608" cy="268177"/>
      </dsp:txXfrm>
    </dsp:sp>
    <dsp:sp modelId="{7D5F5FF7-6DF8-4772-916F-2E2F34D903A3}">
      <dsp:nvSpPr>
        <dsp:cNvPr id="0" name=""/>
        <dsp:cNvSpPr/>
      </dsp:nvSpPr>
      <dsp:spPr>
        <a:xfrm>
          <a:off x="4444635" y="1274095"/>
          <a:ext cx="1314598" cy="1314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>
              <a:latin typeface="+mj-lt"/>
            </a:rPr>
            <a:t>Pas </a:t>
          </a:r>
          <a:r>
            <a:rPr lang="en-CA" sz="1300" kern="1200" dirty="0" err="1" smtClean="0">
              <a:latin typeface="+mj-lt"/>
            </a:rPr>
            <a:t>preuv</a:t>
          </a:r>
          <a:r>
            <a:rPr lang="en-US" sz="1300" kern="1200" dirty="0" smtClean="0">
              <a:latin typeface="+mj-lt"/>
            </a:rPr>
            <a:t>é</a:t>
          </a:r>
          <a:endParaRPr lang="en-CA" sz="1300" kern="1200" dirty="0">
            <a:latin typeface="+mj-lt"/>
          </a:endParaRPr>
        </a:p>
      </dsp:txBody>
      <dsp:txXfrm>
        <a:off x="4637153" y="1466613"/>
        <a:ext cx="929562" cy="929562"/>
      </dsp:txXfrm>
    </dsp:sp>
    <dsp:sp modelId="{0B11C475-6B76-4DBA-A564-F621E2BABE66}">
      <dsp:nvSpPr>
        <dsp:cNvPr id="0" name=""/>
        <dsp:cNvSpPr/>
      </dsp:nvSpPr>
      <dsp:spPr>
        <a:xfrm rot="3240000">
          <a:off x="3749681" y="3013827"/>
          <a:ext cx="278011" cy="446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>
        <a:off x="3766871" y="3069483"/>
        <a:ext cx="194608" cy="268177"/>
      </dsp:txXfrm>
    </dsp:sp>
    <dsp:sp modelId="{6B4B13D7-DD79-48BE-8D91-6D7C0F7AEAAF}">
      <dsp:nvSpPr>
        <dsp:cNvPr id="0" name=""/>
        <dsp:cNvSpPr/>
      </dsp:nvSpPr>
      <dsp:spPr>
        <a:xfrm>
          <a:off x="3776525" y="3330327"/>
          <a:ext cx="1314598" cy="1314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>
              <a:latin typeface="+mj-lt"/>
            </a:rPr>
            <a:t>Fait après des observations</a:t>
          </a:r>
          <a:endParaRPr lang="en-CA" sz="1300" kern="1200" dirty="0">
            <a:latin typeface="+mj-lt"/>
          </a:endParaRPr>
        </a:p>
      </dsp:txBody>
      <dsp:txXfrm>
        <a:off x="3969043" y="3522845"/>
        <a:ext cx="929562" cy="929562"/>
      </dsp:txXfrm>
    </dsp:sp>
    <dsp:sp modelId="{D01AA73A-9487-4BF4-9EFF-0A9C721E7524}">
      <dsp:nvSpPr>
        <dsp:cNvPr id="0" name=""/>
        <dsp:cNvSpPr/>
      </dsp:nvSpPr>
      <dsp:spPr>
        <a:xfrm rot="7560000">
          <a:off x="2677906" y="3013827"/>
          <a:ext cx="278011" cy="446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 rot="10800000">
        <a:off x="2744119" y="3069483"/>
        <a:ext cx="194608" cy="268177"/>
      </dsp:txXfrm>
    </dsp:sp>
    <dsp:sp modelId="{EE227259-7C69-466A-AA67-3F3A542AE0E0}">
      <dsp:nvSpPr>
        <dsp:cNvPr id="0" name=""/>
        <dsp:cNvSpPr/>
      </dsp:nvSpPr>
      <dsp:spPr>
        <a:xfrm>
          <a:off x="1614475" y="3330327"/>
          <a:ext cx="1314598" cy="1314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noProof="0" dirty="0" smtClean="0">
              <a:latin typeface="+mj-lt"/>
            </a:rPr>
            <a:t>Utilisée pour expliquer un phénomène</a:t>
          </a:r>
          <a:endParaRPr lang="fr-CA" sz="1300" kern="1200" noProof="0" dirty="0">
            <a:latin typeface="+mj-lt"/>
          </a:endParaRPr>
        </a:p>
      </dsp:txBody>
      <dsp:txXfrm>
        <a:off x="1806993" y="3522845"/>
        <a:ext cx="929562" cy="929562"/>
      </dsp:txXfrm>
    </dsp:sp>
    <dsp:sp modelId="{90CC36DE-B54A-4B72-BD67-423CC7D954DD}">
      <dsp:nvSpPr>
        <dsp:cNvPr id="0" name=""/>
        <dsp:cNvSpPr/>
      </dsp:nvSpPr>
      <dsp:spPr>
        <a:xfrm rot="11880000">
          <a:off x="2346709" y="1994508"/>
          <a:ext cx="278011" cy="446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 rot="10800000">
        <a:off x="2428071" y="2096787"/>
        <a:ext cx="194608" cy="268177"/>
      </dsp:txXfrm>
    </dsp:sp>
    <dsp:sp modelId="{481014C6-9561-4116-A339-E30C7A78138C}">
      <dsp:nvSpPr>
        <dsp:cNvPr id="0" name=""/>
        <dsp:cNvSpPr/>
      </dsp:nvSpPr>
      <dsp:spPr>
        <a:xfrm>
          <a:off x="946365" y="1274095"/>
          <a:ext cx="1314598" cy="1314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err="1" smtClean="0">
              <a:latin typeface="+mj-lt"/>
            </a:rPr>
            <a:t>Peut</a:t>
          </a:r>
          <a:r>
            <a:rPr lang="en-CA" sz="1300" kern="1200" dirty="0" smtClean="0">
              <a:latin typeface="+mj-lt"/>
            </a:rPr>
            <a:t> changer</a:t>
          </a:r>
          <a:endParaRPr lang="en-CA" sz="1300" kern="1200" dirty="0">
            <a:latin typeface="+mj-lt"/>
          </a:endParaRPr>
        </a:p>
      </dsp:txBody>
      <dsp:txXfrm>
        <a:off x="1138883" y="1466613"/>
        <a:ext cx="929562" cy="92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855A5-2B03-45D5-8F52-23B4B11D0A5C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F2B8-DAD6-42C9-96FA-DF43BDC6D3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20EAE-3ACD-4C92-B86F-C4558CFF235D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A6BF3-9D0C-4C73-BB44-A3A4C8913E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5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6BF3-9D0C-4C73-BB44-A3A4C8913E5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4DFE-AD5E-492B-A778-CA56D0D210D8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8446-EFA6-47BA-A7C9-12778E4C0EB8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899-105E-4438-8759-18BCE63199C0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7AF3-A7A4-43D4-8559-4A7C95CD0207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0ACF-73FE-4C95-B1E1-7051324FE4D2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F437-EDD0-47E5-88CE-B98A1EF86BC3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1CD-5E2C-494C-B132-9E554828944D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E376-C4C5-477F-B2C6-C4258286DF95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73A9-1739-4781-B028-337BEB470435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FD56-AEF7-44FA-964B-C58B05BAE3C7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BA6A-06AB-4952-B03E-8391E6AE0E07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F6DCF-41EA-4EC1-A00D-957E14FF6E08}" type="datetime1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335AB-04AE-4A59-863E-A4014A097F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Hbn0COiTtP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youtube.com/watch?v=wnb20chqbxM&amp;feature=fvs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pace.com/15421-black-holes-facts-formation-discovery-sdcm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o2F0UjcWN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ace.com/23559-supermassive-black-hole-quasar-discovery.html" TargetMode="Externa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youtube.com/watch?v=9EnBBIx6Xk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osift.com/video/Planets-and-Stars-animated-size-compariso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pMe64Reit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Chapitre</a:t>
            </a:r>
            <a:r>
              <a:rPr lang="en-US" dirty="0" smtClean="0">
                <a:latin typeface="Comic Sans MS" pitchFamily="66" charset="0"/>
              </a:rPr>
              <a:t> 12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L’exploration spatiale et l’étude des étoiles, des nébuleuses et des galaxies hors de notre système solaire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théorie de l’oscillation </a:t>
            </a:r>
            <a:r>
              <a:rPr lang="fr-CA" sz="2400" dirty="0" smtClean="0"/>
              <a:t>(2)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670279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8036" y="2362200"/>
            <a:ext cx="54517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C’est comme sauter en «bungee»: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quand on saute, on tombe et accélère en raison de la force gravitationnelle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mais éventuellement on rebondit (vers le point de départ) à cause de la force de la corde élastique.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1143000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Les théories reliées aux origines de notre système solaire :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8800"/>
            <a:ext cx="3505199" cy="4191000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itchFamily="66" charset="0"/>
              </a:rPr>
              <a:t>Le système solaire : 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Le Soleil et les huit planètes et tous les autres corps célestes qui orbitent le Soleil</a:t>
            </a:r>
            <a:endParaRPr lang="en-US" dirty="0" smtClean="0">
              <a:latin typeface="Comic Sans MS" pitchFamily="66" charset="0"/>
            </a:endParaRPr>
          </a:p>
          <a:p>
            <a:endParaRPr lang="en-US" b="1" dirty="0" smtClean="0">
              <a:latin typeface="Comic Sans MS" pitchFamily="66" charset="0"/>
            </a:endParaRPr>
          </a:p>
        </p:txBody>
      </p:sp>
      <p:pic>
        <p:nvPicPr>
          <p:cNvPr id="5" name="Picture 2" descr="http://www.ac-nice.fr/ienantibes/pont/decouverte/cm2/images/systeme_sola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133600"/>
            <a:ext cx="4953000" cy="330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7000" cy="1143000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Les théories reliées aux origines de notre système solaire </a:t>
            </a:r>
            <a:r>
              <a:rPr lang="fr-FR" sz="2000" dirty="0" smtClean="0">
                <a:latin typeface="Comic Sans MS" pitchFamily="66" charset="0"/>
              </a:rPr>
              <a:t>(2)</a:t>
            </a:r>
            <a:r>
              <a:rPr lang="fr-FR" sz="4000" dirty="0" smtClean="0">
                <a:latin typeface="Comic Sans MS" pitchFamily="66" charset="0"/>
              </a:rPr>
              <a:t>: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599" cy="4846320"/>
          </a:xfrm>
        </p:spPr>
        <p:txBody>
          <a:bodyPr>
            <a:normAutofit fontScale="85000" lnSpcReduction="20000"/>
          </a:bodyPr>
          <a:lstStyle/>
          <a:p>
            <a:r>
              <a:rPr lang="fr-CA" b="1" dirty="0" smtClean="0">
                <a:latin typeface="Comic Sans MS" pitchFamily="66" charset="0"/>
              </a:rPr>
              <a:t>L’hypothèse de la nébuleuse solaire:</a:t>
            </a:r>
            <a:endParaRPr lang="fr-CA" sz="1000" b="1" dirty="0" smtClean="0">
              <a:latin typeface="Comic Sans MS" pitchFamily="66" charset="0"/>
            </a:endParaRPr>
          </a:p>
          <a:p>
            <a:pPr lvl="1"/>
            <a:r>
              <a:rPr lang="fr-CA" dirty="0" smtClean="0">
                <a:latin typeface="Comic Sans MS" pitchFamily="66" charset="0"/>
              </a:rPr>
              <a:t>Le Soleil et les planètes sont formés quand une grande nébuleuse est condensée et refermée sur elle-même en raison de la gravité.</a:t>
            </a:r>
          </a:p>
          <a:p>
            <a:pPr lvl="1"/>
            <a:endParaRPr lang="fr-CA" sz="1000" dirty="0" smtClean="0">
              <a:latin typeface="Comic Sans MS" pitchFamily="66" charset="0"/>
            </a:endParaRPr>
          </a:p>
          <a:p>
            <a:r>
              <a:rPr lang="fr-CA" b="1" dirty="0" smtClean="0">
                <a:latin typeface="Comic Sans MS" pitchFamily="66" charset="0"/>
              </a:rPr>
              <a:t>Nébuleuse:</a:t>
            </a:r>
            <a:r>
              <a:rPr lang="fr-CA" dirty="0" smtClean="0">
                <a:latin typeface="Comic Sans MS" pitchFamily="66" charset="0"/>
              </a:rPr>
              <a:t>  les nuages de gaz d’hydrogène et de poussière entre les étoiles et les galaxies.</a:t>
            </a:r>
          </a:p>
          <a:p>
            <a:endParaRPr lang="fr-CA" sz="900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Si les </a:t>
            </a:r>
            <a:r>
              <a:rPr lang="fr-CA" dirty="0" smtClean="0">
                <a:latin typeface="Comic Sans MS" pitchFamily="66" charset="0"/>
              </a:rPr>
              <a:t>matériaux </a:t>
            </a:r>
            <a:r>
              <a:rPr lang="fr-CA" dirty="0" smtClean="0">
                <a:latin typeface="Comic Sans MS" pitchFamily="66" charset="0"/>
              </a:rPr>
              <a:t>de ces nuages se </a:t>
            </a:r>
            <a:r>
              <a:rPr lang="fr-CA" dirty="0" smtClean="0">
                <a:latin typeface="Comic Sans MS" pitchFamily="66" charset="0"/>
              </a:rPr>
              <a:t>condensent, une </a:t>
            </a:r>
            <a:r>
              <a:rPr lang="fr-CA" dirty="0" smtClean="0">
                <a:latin typeface="Comic Sans MS" pitchFamily="66" charset="0"/>
              </a:rPr>
              <a:t>étoile peut être formée.</a:t>
            </a:r>
          </a:p>
          <a:p>
            <a:endParaRPr lang="fr-CA" sz="1000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Quand une étoile se forme dans une nébuleuse, son noyau très chaud reste entouré de gaz et de poussière qui n’ont pas été attirés au centre.</a:t>
            </a:r>
            <a:endParaRPr lang="fr-CA" sz="1000" dirty="0" smtClean="0">
              <a:latin typeface="Comic Sans MS" pitchFamily="66" charset="0"/>
            </a:endParaRPr>
          </a:p>
          <a:p>
            <a:pPr lvl="1"/>
            <a:r>
              <a:rPr lang="fr-CA" dirty="0" smtClean="0">
                <a:latin typeface="Comic Sans MS" pitchFamily="66" charset="0"/>
              </a:rPr>
              <a:t> Cette matière peut se concentrer et entrer en collisions avec </a:t>
            </a:r>
            <a:r>
              <a:rPr lang="fr-CA" dirty="0" smtClean="0">
                <a:latin typeface="Comic Sans MS" pitchFamily="66" charset="0"/>
              </a:rPr>
              <a:t>d’autres </a:t>
            </a:r>
            <a:r>
              <a:rPr lang="fr-CA" dirty="0" smtClean="0">
                <a:latin typeface="Comic Sans MS" pitchFamily="66" charset="0"/>
              </a:rPr>
              <a:t>matières et éventuellement </a:t>
            </a:r>
            <a:r>
              <a:rPr lang="fr-CA" dirty="0" smtClean="0">
                <a:latin typeface="Comic Sans MS" pitchFamily="66" charset="0"/>
              </a:rPr>
              <a:t>créent </a:t>
            </a:r>
            <a:r>
              <a:rPr lang="fr-CA" dirty="0" smtClean="0">
                <a:latin typeface="Comic Sans MS" pitchFamily="66" charset="0"/>
              </a:rPr>
              <a:t>une nouvelle planète. (Voir page 442)</a:t>
            </a:r>
          </a:p>
          <a:p>
            <a:endParaRPr lang="fr-CA" dirty="0" smtClean="0">
              <a:latin typeface="Comic Sans MS" pitchFamily="66" charset="0"/>
            </a:endParaRPr>
          </a:p>
          <a:p>
            <a:pPr>
              <a:buNone/>
            </a:pPr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Des </a:t>
            </a:r>
            <a:r>
              <a:rPr lang="en-CA" dirty="0" err="1" smtClean="0"/>
              <a:t>nébuleuses</a:t>
            </a:r>
            <a:endParaRPr lang="fr-CA" dirty="0"/>
          </a:p>
        </p:txBody>
      </p:sp>
      <p:pic>
        <p:nvPicPr>
          <p:cNvPr id="4" name="Picture 2" descr="http://willouastro.w.i.pic.centerblog.net/o/df78b6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4514850" cy="3390900"/>
          </a:xfrm>
          <a:prstGeom prst="rect">
            <a:avLst/>
          </a:prstGeom>
          <a:noFill/>
        </p:spPr>
      </p:pic>
      <p:pic>
        <p:nvPicPr>
          <p:cNvPr id="5" name="Picture 4" descr="http://www.astronoo.com/images/images_nebuleuses/nebuleusePlanetaire28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114800"/>
            <a:ext cx="4469532" cy="253368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Les théories reliées aux origines de notre système solaire </a:t>
            </a:r>
            <a:r>
              <a:rPr lang="fr-FR" sz="2400" dirty="0" smtClean="0">
                <a:latin typeface="Comic Sans MS" pitchFamily="66" charset="0"/>
              </a:rPr>
              <a:t>(3)</a:t>
            </a:r>
            <a:r>
              <a:rPr lang="fr-FR" sz="4000" dirty="0" smtClean="0">
                <a:latin typeface="Comic Sans MS" pitchFamily="66" charset="0"/>
              </a:rPr>
              <a:t>: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La </a:t>
            </a:r>
            <a:r>
              <a:rPr lang="en-US" b="1" dirty="0" err="1" smtClean="0">
                <a:latin typeface="Comic Sans MS" pitchFamily="66" charset="0"/>
              </a:rPr>
              <a:t>théorie</a:t>
            </a:r>
            <a:r>
              <a:rPr lang="en-US" b="1" dirty="0" smtClean="0">
                <a:latin typeface="Comic Sans MS" pitchFamily="66" charset="0"/>
              </a:rPr>
              <a:t> de collision </a:t>
            </a:r>
            <a:r>
              <a:rPr lang="en-US" b="1" dirty="0" err="1" smtClean="0">
                <a:latin typeface="Comic Sans MS" pitchFamily="66" charset="0"/>
              </a:rPr>
              <a:t>stellaire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fr-FR" dirty="0" smtClean="0">
                <a:latin typeface="Comic Sans MS" pitchFamily="66" charset="0"/>
              </a:rPr>
              <a:t>Une théorie qui suggère que notre Soleil et planètes seraient formés par les collisions entre des étoiles.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lvl="1" algn="ctr">
              <a:buNone/>
            </a:pPr>
            <a:r>
              <a:rPr lang="fr-CA" sz="2200" b="1" i="1" dirty="0" smtClean="0"/>
              <a:t>L’hypothèse de la nébuleuse solaire est probablement plus vraie, selon les observations des autres systèmes des étoiles.</a:t>
            </a:r>
            <a:endParaRPr lang="en-CA" sz="2200" b="1" i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34290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Les </a:t>
            </a:r>
            <a:r>
              <a:rPr lang="en-US" dirty="0" err="1" smtClean="0">
                <a:latin typeface="Comic Sans MS" pitchFamily="66" charset="0"/>
              </a:rPr>
              <a:t>unités</a:t>
            </a:r>
            <a:r>
              <a:rPr lang="en-US" dirty="0" smtClean="0">
                <a:latin typeface="Comic Sans MS" pitchFamily="66" charset="0"/>
              </a:rPr>
              <a:t> pour </a:t>
            </a:r>
            <a:r>
              <a:rPr lang="en-US" dirty="0" err="1" smtClean="0">
                <a:latin typeface="Comic Sans MS" pitchFamily="66" charset="0"/>
              </a:rPr>
              <a:t>mesurer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grandes</a:t>
            </a:r>
            <a:r>
              <a:rPr lang="en-US" dirty="0" smtClean="0">
                <a:latin typeface="Comic Sans MS" pitchFamily="66" charset="0"/>
              </a:rPr>
              <a:t> distances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2209800"/>
            <a:ext cx="8429625" cy="35814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Année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lumière</a:t>
            </a:r>
            <a:r>
              <a:rPr lang="en-US" b="1" dirty="0" smtClean="0">
                <a:latin typeface="Comic Sans MS" pitchFamily="66" charset="0"/>
              </a:rPr>
              <a:t>: </a:t>
            </a:r>
            <a:r>
              <a:rPr lang="fr-FR" dirty="0" smtClean="0">
                <a:latin typeface="Comic Sans MS" pitchFamily="66" charset="0"/>
              </a:rPr>
              <a:t>mesure des GRANDES distances et NON le temps. </a:t>
            </a:r>
          </a:p>
          <a:p>
            <a:r>
              <a:rPr lang="fr-FR" dirty="0" smtClean="0">
                <a:latin typeface="Comic Sans MS" pitchFamily="66" charset="0"/>
              </a:rPr>
              <a:t>La lumière se propage à 300 000km/s, une distance de 9,5 trillions de km (9 500 000 </a:t>
            </a:r>
            <a:r>
              <a:rPr lang="fr-FR" dirty="0" err="1" smtClean="0">
                <a:latin typeface="Comic Sans MS" pitchFamily="66" charset="0"/>
              </a:rPr>
              <a:t>000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000</a:t>
            </a:r>
            <a:r>
              <a:rPr lang="fr-FR" dirty="0" smtClean="0">
                <a:latin typeface="Comic Sans MS" pitchFamily="66" charset="0"/>
              </a:rPr>
              <a:t> km) dans une année</a:t>
            </a:r>
            <a:r>
              <a:rPr lang="fr-FR" b="1" dirty="0" smtClean="0">
                <a:latin typeface="Comic Sans MS" pitchFamily="66" charset="0"/>
              </a:rPr>
              <a:t>.</a:t>
            </a:r>
          </a:p>
          <a:p>
            <a:endParaRPr lang="en-US" sz="8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Les </a:t>
            </a:r>
            <a:r>
              <a:rPr lang="en-US" dirty="0" err="1" smtClean="0">
                <a:latin typeface="Comic Sans MS" pitchFamily="66" charset="0"/>
              </a:rPr>
              <a:t>unités</a:t>
            </a:r>
            <a:r>
              <a:rPr lang="en-US" dirty="0" smtClean="0">
                <a:latin typeface="Comic Sans MS" pitchFamily="66" charset="0"/>
              </a:rPr>
              <a:t> pour </a:t>
            </a:r>
            <a:r>
              <a:rPr lang="en-US" dirty="0" err="1" smtClean="0">
                <a:latin typeface="Comic Sans MS" pitchFamily="66" charset="0"/>
              </a:rPr>
              <a:t>mesurer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grandes</a:t>
            </a:r>
            <a:r>
              <a:rPr lang="en-US" dirty="0" smtClean="0">
                <a:latin typeface="Comic Sans MS" pitchFamily="66" charset="0"/>
              </a:rPr>
              <a:t> distances </a:t>
            </a:r>
            <a:r>
              <a:rPr lang="en-US" sz="2200" dirty="0" smtClean="0">
                <a:latin typeface="Comic Sans MS" pitchFamily="66" charset="0"/>
              </a:rPr>
              <a:t>(2)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>
                <a:latin typeface="Comic Sans MS" pitchFamily="66" charset="0"/>
              </a:rPr>
              <a:t>La lumière de la lune (qui provient de la lune) prend 1.3 secondes avant que l’on puisse la voir, alors on la voit comme elle était il y a 1.3 seconde passé.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La lumière de Jupiter prend 41 minutes avant qu’on puisse la voir, alors on la voit comme elle était il y a 41 minutes passé.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Quand on regarde des objets lointain, on regarde en fait dans le passé…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Les </a:t>
            </a:r>
            <a:r>
              <a:rPr lang="en-US" dirty="0" err="1" smtClean="0">
                <a:latin typeface="Comic Sans MS" pitchFamily="66" charset="0"/>
              </a:rPr>
              <a:t>unités</a:t>
            </a:r>
            <a:r>
              <a:rPr lang="en-US" dirty="0" smtClean="0">
                <a:latin typeface="Comic Sans MS" pitchFamily="66" charset="0"/>
              </a:rPr>
              <a:t> pour </a:t>
            </a:r>
            <a:r>
              <a:rPr lang="en-US" dirty="0" err="1" smtClean="0">
                <a:latin typeface="Comic Sans MS" pitchFamily="66" charset="0"/>
              </a:rPr>
              <a:t>mesurer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grandes</a:t>
            </a:r>
            <a:r>
              <a:rPr lang="en-US" dirty="0" smtClean="0">
                <a:latin typeface="Comic Sans MS" pitchFamily="66" charset="0"/>
              </a:rPr>
              <a:t> distances </a:t>
            </a:r>
            <a:r>
              <a:rPr lang="en-US" sz="2200" dirty="0" smtClean="0">
                <a:latin typeface="Comic Sans MS" pitchFamily="66" charset="0"/>
              </a:rPr>
              <a:t>(3)</a:t>
            </a:r>
            <a:endParaRPr lang="en-US" sz="2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199"/>
            <a:ext cx="6934200" cy="461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Les </a:t>
            </a:r>
            <a:r>
              <a:rPr lang="en-US" sz="3600" dirty="0" err="1" smtClean="0">
                <a:latin typeface="Comic Sans MS" pitchFamily="66" charset="0"/>
              </a:rPr>
              <a:t>unités</a:t>
            </a:r>
            <a:r>
              <a:rPr lang="en-US" sz="3600" dirty="0" smtClean="0">
                <a:latin typeface="Comic Sans MS" pitchFamily="66" charset="0"/>
              </a:rPr>
              <a:t> pour </a:t>
            </a:r>
            <a:r>
              <a:rPr lang="en-US" sz="3600" dirty="0" err="1" smtClean="0">
                <a:latin typeface="Comic Sans MS" pitchFamily="66" charset="0"/>
              </a:rPr>
              <a:t>mesurer</a:t>
            </a:r>
            <a:r>
              <a:rPr lang="en-US" sz="3600" dirty="0" smtClean="0">
                <a:latin typeface="Comic Sans MS" pitchFamily="66" charset="0"/>
              </a:rPr>
              <a:t> de </a:t>
            </a:r>
            <a:r>
              <a:rPr lang="en-US" sz="3600" dirty="0" err="1" smtClean="0">
                <a:latin typeface="Comic Sans MS" pitchFamily="66" charset="0"/>
              </a:rPr>
              <a:t>grandes</a:t>
            </a:r>
            <a:r>
              <a:rPr lang="en-US" sz="3600" dirty="0" smtClean="0">
                <a:latin typeface="Comic Sans MS" pitchFamily="66" charset="0"/>
              </a:rPr>
              <a:t> distances </a:t>
            </a:r>
            <a:r>
              <a:rPr lang="en-US" sz="2000" dirty="0" smtClean="0">
                <a:latin typeface="Comic Sans MS" pitchFamily="66" charset="0"/>
              </a:rPr>
              <a:t>(4)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77200" cy="2636520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Comic Sans MS" pitchFamily="66" charset="0"/>
              </a:rPr>
              <a:t>Unité Astronomique (UA)</a:t>
            </a:r>
          </a:p>
          <a:p>
            <a:pPr lvl="1"/>
            <a:r>
              <a:rPr lang="fr-CA" dirty="0" smtClean="0">
                <a:latin typeface="Comic Sans MS" pitchFamily="66" charset="0"/>
              </a:rPr>
              <a:t>utilisée pour mesurer les distances à l’intérieur du système solaire.</a:t>
            </a:r>
          </a:p>
          <a:p>
            <a:pPr lvl="1"/>
            <a:r>
              <a:rPr lang="fr-CA" dirty="0" smtClean="0">
                <a:latin typeface="Comic Sans MS" pitchFamily="66" charset="0"/>
              </a:rPr>
              <a:t>Égale à la distance moyenne entre la Terre et le Soleil – environ 150 000 </a:t>
            </a:r>
            <a:r>
              <a:rPr lang="fr-CA" dirty="0" err="1" smtClean="0">
                <a:latin typeface="Comic Sans MS" pitchFamily="66" charset="0"/>
              </a:rPr>
              <a:t>000</a:t>
            </a:r>
            <a:r>
              <a:rPr lang="fr-CA" dirty="0" smtClean="0">
                <a:latin typeface="Comic Sans MS" pitchFamily="66" charset="0"/>
              </a:rPr>
              <a:t> km.</a:t>
            </a:r>
          </a:p>
          <a:p>
            <a:pPr lvl="1"/>
            <a:r>
              <a:rPr lang="fr-CA" i="1" dirty="0" smtClean="0">
                <a:latin typeface="Comic Sans MS" pitchFamily="66" charset="0"/>
              </a:rPr>
              <a:t>Laura </a:t>
            </a:r>
            <a:r>
              <a:rPr lang="fr-CA" i="1" dirty="0" err="1" smtClean="0">
                <a:latin typeface="Comic Sans MS" pitchFamily="66" charset="0"/>
              </a:rPr>
              <a:t>Chadderton</a:t>
            </a:r>
            <a:r>
              <a:rPr lang="fr-CA" i="1" dirty="0" smtClean="0">
                <a:latin typeface="Comic Sans MS" pitchFamily="66" charset="0"/>
              </a:rPr>
              <a:t> et </a:t>
            </a:r>
            <a:r>
              <a:rPr lang="fr-CA" i="1" dirty="0" err="1" smtClean="0">
                <a:latin typeface="Comic Sans MS" pitchFamily="66" charset="0"/>
              </a:rPr>
              <a:t>cie</a:t>
            </a:r>
            <a:r>
              <a:rPr lang="fr-CA" i="1" dirty="0" smtClean="0">
                <a:latin typeface="Comic Sans MS" pitchFamily="66" charset="0"/>
              </a:rPr>
              <a:t> avaient raison – désolé!</a:t>
            </a:r>
            <a:endParaRPr lang="fr-CA" i="1" dirty="0">
              <a:latin typeface="Comic Sans MS" pitchFamily="66" charset="0"/>
            </a:endParaRPr>
          </a:p>
        </p:txBody>
      </p:sp>
      <p:pic>
        <p:nvPicPr>
          <p:cNvPr id="5" name="Picture 4" descr="http://moulindesetoiles.files.wordpress.com/2011/06/unite_astronomiq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47681"/>
            <a:ext cx="5791200" cy="231031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9154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Les parties </a:t>
            </a:r>
            <a:r>
              <a:rPr lang="en-US" dirty="0" err="1" smtClean="0">
                <a:latin typeface="Comic Sans MS" pitchFamily="66" charset="0"/>
              </a:rPr>
              <a:t>majeures</a:t>
            </a:r>
            <a:r>
              <a:rPr lang="en-US" dirty="0" smtClean="0">
                <a:latin typeface="Comic Sans MS" pitchFamily="66" charset="0"/>
              </a:rPr>
              <a:t> de l</a:t>
            </a:r>
            <a:r>
              <a:rPr lang="en-CA" dirty="0" smtClean="0">
                <a:latin typeface="Comic Sans MS" pitchFamily="66" charset="0"/>
              </a:rPr>
              <a:t>’</a:t>
            </a:r>
            <a:r>
              <a:rPr lang="en-CA" dirty="0" err="1" smtClean="0">
                <a:latin typeface="Comic Sans MS" pitchFamily="66" charset="0"/>
              </a:rPr>
              <a:t>univers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b="1" dirty="0" err="1" smtClean="0">
                <a:latin typeface="Comic Sans MS" pitchFamily="66" charset="0"/>
              </a:rPr>
              <a:t>Nébuleuse</a:t>
            </a:r>
            <a:r>
              <a:rPr lang="en-US" b="1" dirty="0" smtClean="0">
                <a:latin typeface="Comic Sans MS" pitchFamily="66" charset="0"/>
              </a:rPr>
              <a:t>:  </a:t>
            </a:r>
            <a:r>
              <a:rPr lang="en-US" dirty="0" err="1" smtClean="0">
                <a:latin typeface="Comic Sans MS" pitchFamily="66" charset="0"/>
              </a:rPr>
              <a:t>nuages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poussières</a:t>
            </a:r>
            <a:r>
              <a:rPr lang="en-US" dirty="0" smtClean="0">
                <a:latin typeface="Comic Sans MS" pitchFamily="66" charset="0"/>
              </a:rPr>
              <a:t> et de </a:t>
            </a:r>
            <a:r>
              <a:rPr lang="en-US" dirty="0" err="1" smtClean="0">
                <a:latin typeface="Comic Sans MS" pitchFamily="66" charset="0"/>
              </a:rPr>
              <a:t>gaz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" name="Picture 3" descr="neb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514600"/>
            <a:ext cx="3886200" cy="32081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</a:t>
            </a:r>
            <a:r>
              <a:rPr lang="en-CA" dirty="0" smtClean="0">
                <a:latin typeface="Comic Sans MS" pitchFamily="66" charset="0"/>
              </a:rPr>
              <a:t>’</a:t>
            </a:r>
            <a:r>
              <a:rPr lang="en-CA" dirty="0" err="1" smtClean="0">
                <a:latin typeface="Comic Sans MS" pitchFamily="66" charset="0"/>
              </a:rPr>
              <a:t>étude</a:t>
            </a:r>
            <a:r>
              <a:rPr lang="en-CA" dirty="0" smtClean="0">
                <a:latin typeface="Comic Sans MS" pitchFamily="66" charset="0"/>
              </a:rPr>
              <a:t> de </a:t>
            </a:r>
            <a:r>
              <a:rPr lang="en-CA" dirty="0" err="1" smtClean="0">
                <a:latin typeface="Comic Sans MS" pitchFamily="66" charset="0"/>
              </a:rPr>
              <a:t>l’espace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Notre connaissance maintenant du système solaire a changé avec des nouvelles technologies</a:t>
            </a:r>
            <a:endParaRPr lang="en-US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Les théories sont basées sur des preuves (</a:t>
            </a:r>
            <a:r>
              <a:rPr lang="fr-FR" dirty="0" err="1" smtClean="0">
                <a:latin typeface="Comic Sans MS" pitchFamily="66" charset="0"/>
              </a:rPr>
              <a:t>evidence</a:t>
            </a:r>
            <a:r>
              <a:rPr lang="fr-FR" dirty="0" smtClean="0">
                <a:latin typeface="Comic Sans MS" pitchFamily="66" charset="0"/>
              </a:rPr>
              <a:t>) qui sont amassées (</a:t>
            </a:r>
            <a:r>
              <a:rPr lang="fr-FR" dirty="0" err="1" smtClean="0">
                <a:latin typeface="Comic Sans MS" pitchFamily="66" charset="0"/>
              </a:rPr>
              <a:t>collected</a:t>
            </a:r>
            <a:r>
              <a:rPr lang="fr-FR" dirty="0" smtClean="0">
                <a:latin typeface="Comic Sans MS" pitchFamily="66" charset="0"/>
              </a:rPr>
              <a:t>) à distance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20886"/>
            <a:ext cx="4953000" cy="223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 lvl="0"/>
            <a:r>
              <a:rPr lang="en-US" sz="3600" b="1" u="sng" dirty="0" err="1" smtClean="0">
                <a:latin typeface="Comic Sans MS" pitchFamily="66" charset="0"/>
              </a:rPr>
              <a:t>Galaxie</a:t>
            </a:r>
            <a:r>
              <a:rPr lang="en-US" sz="3600" b="1" dirty="0" smtClean="0">
                <a:latin typeface="Comic Sans MS" pitchFamily="66" charset="0"/>
              </a:rPr>
              <a:t>:</a:t>
            </a:r>
            <a:r>
              <a:rPr lang="en-US" sz="3600" dirty="0" smtClean="0">
                <a:latin typeface="Comic Sans MS" pitchFamily="66" charset="0"/>
              </a:rPr>
              <a:t> </a:t>
            </a:r>
          </a:p>
          <a:p>
            <a:pPr lvl="1"/>
            <a:r>
              <a:rPr lang="fr-FR" sz="3400" dirty="0" smtClean="0">
                <a:latin typeface="Comic Sans MS" pitchFamily="66" charset="0"/>
              </a:rPr>
              <a:t>Ensemble gigantesque de </a:t>
            </a:r>
            <a:r>
              <a:rPr lang="fr-FR" sz="3400" u="sng" dirty="0" smtClean="0">
                <a:latin typeface="Comic Sans MS" pitchFamily="66" charset="0"/>
              </a:rPr>
              <a:t>gaz</a:t>
            </a:r>
            <a:r>
              <a:rPr lang="fr-FR" sz="3400" dirty="0" smtClean="0">
                <a:latin typeface="Comic Sans MS" pitchFamily="66" charset="0"/>
              </a:rPr>
              <a:t>, de </a:t>
            </a:r>
            <a:r>
              <a:rPr lang="fr-FR" sz="3400" u="sng" dirty="0" smtClean="0">
                <a:latin typeface="Comic Sans MS" pitchFamily="66" charset="0"/>
              </a:rPr>
              <a:t>poussières</a:t>
            </a:r>
            <a:r>
              <a:rPr lang="fr-FR" sz="3400" dirty="0" smtClean="0">
                <a:latin typeface="Comic Sans MS" pitchFamily="66" charset="0"/>
              </a:rPr>
              <a:t> et de milliards d’</a:t>
            </a:r>
            <a:r>
              <a:rPr lang="fr-FR" sz="3400" u="sng" dirty="0" smtClean="0">
                <a:latin typeface="Comic Sans MS" pitchFamily="66" charset="0"/>
              </a:rPr>
              <a:t>étoiles</a:t>
            </a:r>
            <a:r>
              <a:rPr lang="fr-FR" sz="3400" dirty="0" smtClean="0">
                <a:latin typeface="Comic Sans MS" pitchFamily="66" charset="0"/>
              </a:rPr>
              <a:t> retenus ensemble par des forces gravitationnelles. </a:t>
            </a:r>
          </a:p>
          <a:p>
            <a:pPr lvl="1"/>
            <a:r>
              <a:rPr lang="fr-FR" sz="3400" dirty="0" smtClean="0">
                <a:latin typeface="Comic Sans MS" pitchFamily="66" charset="0"/>
              </a:rPr>
              <a:t>Toutes les étoiles qui se trouvent dans l’Univers étaient formées dans les galaxies.</a:t>
            </a:r>
            <a:endParaRPr lang="en-US" sz="3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534400" cy="667512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Les parties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majeures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de l</a:t>
            </a:r>
            <a:r>
              <a:rPr kumimoji="0" lang="en-C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’</a:t>
            </a:r>
            <a:r>
              <a:rPr kumimoji="0" lang="en-CA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univers</a:t>
            </a:r>
            <a:r>
              <a:rPr kumimoji="0" lang="en-C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(2)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Types de Galaxies: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b="1" u="sng" dirty="0" smtClean="0">
                <a:latin typeface="Comic Sans MS" pitchFamily="66" charset="0"/>
              </a:rPr>
              <a:t>Galaxies Elliptique</a:t>
            </a:r>
            <a:r>
              <a:rPr lang="fr-CA" dirty="0" smtClean="0">
                <a:latin typeface="Comic Sans MS" pitchFamily="66" charset="0"/>
              </a:rPr>
              <a:t>: 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Sa forme peut aller de la sphère parfaite à l’ellipse aplatie. Contient des plus </a:t>
            </a:r>
            <a:r>
              <a:rPr lang="fr-FR" u="sng" dirty="0" smtClean="0">
                <a:latin typeface="Comic Sans MS" pitchFamily="66" charset="0"/>
              </a:rPr>
              <a:t>vieilles</a:t>
            </a:r>
            <a:r>
              <a:rPr lang="fr-FR" dirty="0" smtClean="0">
                <a:latin typeface="Comic Sans MS" pitchFamily="66" charset="0"/>
              </a:rPr>
              <a:t> étoiles dans l’Univers.</a:t>
            </a:r>
          </a:p>
          <a:p>
            <a:pPr lvl="0"/>
            <a:endParaRPr lang="fr-CA" dirty="0" smtClean="0">
              <a:latin typeface="Comic Sans MS" pitchFamily="66" charset="0"/>
            </a:endParaRPr>
          </a:p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657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picpost.mthai.com/pic/289/2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3576581" cy="178600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7696200" cy="3276600"/>
          </a:xfrm>
        </p:spPr>
        <p:txBody>
          <a:bodyPr/>
          <a:lstStyle/>
          <a:p>
            <a:pPr lvl="0"/>
            <a:r>
              <a:rPr lang="en-US" b="1" u="sng" dirty="0" smtClean="0">
                <a:latin typeface="Comic Sans MS" pitchFamily="66" charset="0"/>
              </a:rPr>
              <a:t>Galaxies </a:t>
            </a:r>
            <a:r>
              <a:rPr lang="fr-CA" b="1" u="sng" dirty="0" smtClean="0">
                <a:latin typeface="Comic Sans MS" pitchFamily="66" charset="0"/>
              </a:rPr>
              <a:t>Spirales</a:t>
            </a:r>
            <a:r>
              <a:rPr lang="en-US" b="1" u="sng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:  </a:t>
            </a:r>
            <a:r>
              <a:rPr lang="fr-FR" dirty="0" smtClean="0">
                <a:latin typeface="Comic Sans MS" pitchFamily="66" charset="0"/>
              </a:rPr>
              <a:t>plusieurs longs « bras » formant des spirales  à partir d’un noyau central. </a:t>
            </a:r>
          </a:p>
          <a:p>
            <a:pPr lvl="1"/>
            <a:r>
              <a:rPr lang="fr-FR" b="1" u="sng" dirty="0" smtClean="0">
                <a:latin typeface="Comic Sans MS" pitchFamily="66" charset="0"/>
              </a:rPr>
              <a:t>La Voie lactée </a:t>
            </a:r>
            <a:r>
              <a:rPr lang="fr-FR" dirty="0" smtClean="0">
                <a:latin typeface="Comic Sans MS" pitchFamily="66" charset="0"/>
              </a:rPr>
              <a:t>est une galaxie spirale. La Terre est située dans l’un des bras en spirale – vers le centre de la galaxie.</a:t>
            </a:r>
          </a:p>
          <a:p>
            <a:pPr lvl="0"/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" name="Picture 3" descr="spiral galax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191000"/>
            <a:ext cx="4085069" cy="22677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ypes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Galaxies: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Comic Sans MS" pitchFamily="66" charset="0"/>
              </a:rPr>
              <a:t>Les parties </a:t>
            </a:r>
            <a:r>
              <a:rPr lang="en-US" dirty="0" err="1" smtClean="0">
                <a:latin typeface="Comic Sans MS" pitchFamily="66" charset="0"/>
              </a:rPr>
              <a:t>majeures</a:t>
            </a:r>
            <a:r>
              <a:rPr lang="en-US" dirty="0" smtClean="0">
                <a:latin typeface="Comic Sans MS" pitchFamily="66" charset="0"/>
              </a:rPr>
              <a:t> de l</a:t>
            </a:r>
            <a:r>
              <a:rPr lang="en-CA" dirty="0" smtClean="0">
                <a:latin typeface="Comic Sans MS" pitchFamily="66" charset="0"/>
              </a:rPr>
              <a:t>’</a:t>
            </a:r>
            <a:r>
              <a:rPr lang="en-CA" dirty="0" err="1" smtClean="0">
                <a:latin typeface="Comic Sans MS" pitchFamily="66" charset="0"/>
              </a:rPr>
              <a:t>univers</a:t>
            </a:r>
            <a:r>
              <a:rPr lang="en-CA" dirty="0" smtClean="0">
                <a:latin typeface="Comic Sans MS" pitchFamily="66" charset="0"/>
              </a:rPr>
              <a:t> </a:t>
            </a:r>
            <a:r>
              <a:rPr lang="en-CA" sz="2400" dirty="0" smtClean="0">
                <a:latin typeface="Comic Sans MS" pitchFamily="66" charset="0"/>
              </a:rPr>
              <a:t>(3)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r>
              <a:rPr lang="fr-CA" sz="2800" b="1" u="sng" dirty="0" smtClean="0">
                <a:latin typeface="Comic Sans MS" pitchFamily="66" charset="0"/>
              </a:rPr>
              <a:t>Trous noirs</a:t>
            </a:r>
            <a:r>
              <a:rPr lang="fr-CA" sz="2800" b="1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fr-FR" sz="2800" dirty="0" smtClean="0">
                <a:latin typeface="Comic Sans MS" pitchFamily="66" charset="0"/>
              </a:rPr>
              <a:t>Une grande sphère de matière </a:t>
            </a:r>
            <a:r>
              <a:rPr lang="fr-FR" sz="2800" u="sng" dirty="0" smtClean="0">
                <a:latin typeface="Comic Sans MS" pitchFamily="66" charset="0"/>
              </a:rPr>
              <a:t>très dense</a:t>
            </a:r>
            <a:r>
              <a:rPr lang="fr-FR" sz="2800" dirty="0" smtClean="0">
                <a:latin typeface="Comic Sans MS" pitchFamily="66" charset="0"/>
              </a:rPr>
              <a:t> et exerce donc une force gravitationnelle </a:t>
            </a:r>
            <a:r>
              <a:rPr lang="fr-FR" sz="2800" u="sng" dirty="0" smtClean="0">
                <a:latin typeface="Comic Sans MS" pitchFamily="66" charset="0"/>
              </a:rPr>
              <a:t>extraordinaire</a:t>
            </a:r>
            <a:r>
              <a:rPr lang="fr-FR" sz="2800" dirty="0" smtClean="0">
                <a:latin typeface="Comic Sans MS" pitchFamily="66" charset="0"/>
              </a:rPr>
              <a:t> qui est créée quand une étoile </a:t>
            </a:r>
            <a:r>
              <a:rPr lang="fr-FR" sz="2800" u="sng" dirty="0" smtClean="0">
                <a:latin typeface="Comic Sans MS" pitchFamily="66" charset="0"/>
              </a:rPr>
              <a:t>s’effondre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sur elle-même. </a:t>
            </a:r>
          </a:p>
          <a:p>
            <a:pPr lvl="1"/>
            <a:r>
              <a:rPr lang="fr-FR" sz="2800" dirty="0" smtClean="0">
                <a:latin typeface="Comic Sans MS" pitchFamily="66" charset="0"/>
              </a:rPr>
              <a:t>Cela s’appelle un trou noir parce que rien – même la lumière – ne peut échapper cette force gravitationnelle.  </a:t>
            </a:r>
          </a:p>
          <a:p>
            <a:pPr lvl="1"/>
            <a:r>
              <a:rPr lang="fr-FR" sz="2800" dirty="0" smtClean="0">
                <a:latin typeface="Comic Sans MS" pitchFamily="66" charset="0"/>
              </a:rPr>
              <a:t>Cela a la forme d’une étoile 25 fois plus grande que le Soleil. </a:t>
            </a:r>
          </a:p>
          <a:p>
            <a:endParaRPr lang="fr-CA" sz="2800" b="1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Trous</a:t>
            </a:r>
            <a:r>
              <a:rPr lang="en-CA" dirty="0" smtClean="0"/>
              <a:t> noirs </a:t>
            </a:r>
            <a:r>
              <a:rPr lang="en-CA" sz="2800" dirty="0" smtClean="0"/>
              <a:t>(2)</a:t>
            </a:r>
            <a:endParaRPr lang="fr-CA" sz="2800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3119036" cy="249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cosmos4kids.com/files/art/stars_blackhole1_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838200"/>
            <a:ext cx="2975992" cy="2975993"/>
          </a:xfrm>
          <a:prstGeom prst="rect">
            <a:avLst/>
          </a:prstGeom>
          <a:noFill/>
        </p:spPr>
      </p:pic>
      <p:pic>
        <p:nvPicPr>
          <p:cNvPr id="6" name="Picture 4" descr="http://scienceblogs.com/startswithabang/upload/2011/07/was_the_universe_born_with_bla/rogue-black-hol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38600"/>
            <a:ext cx="2895600" cy="252021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55520"/>
          </a:xfrm>
        </p:spPr>
        <p:txBody>
          <a:bodyPr/>
          <a:lstStyle/>
          <a:p>
            <a:pPr lvl="0"/>
            <a:r>
              <a:rPr lang="en-US" b="1" u="sng" dirty="0">
                <a:latin typeface="Comic Sans MS" pitchFamily="66" charset="0"/>
              </a:rPr>
              <a:t>Quasars</a:t>
            </a:r>
            <a:r>
              <a:rPr lang="en-US" b="1" dirty="0">
                <a:latin typeface="Comic Sans MS" pitchFamily="66" charset="0"/>
              </a:rPr>
              <a:t>:  </a:t>
            </a:r>
            <a:r>
              <a:rPr lang="fr-FR" dirty="0" smtClean="0">
                <a:latin typeface="Comic Sans MS" pitchFamily="66" charset="0"/>
              </a:rPr>
              <a:t>Une zone d’énergie électromagnétique très puissante qui se développe en même temps que le trou noir au centre de la galaxie et attire plus de matière vers lui-même.  </a:t>
            </a:r>
          </a:p>
          <a:p>
            <a:pPr lvl="0"/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537239" cy="27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Comic Sans MS" pitchFamily="66" charset="0"/>
              </a:rPr>
              <a:t>Les parties </a:t>
            </a:r>
            <a:r>
              <a:rPr lang="en-US" dirty="0" err="1" smtClean="0">
                <a:latin typeface="Comic Sans MS" pitchFamily="66" charset="0"/>
              </a:rPr>
              <a:t>majeures</a:t>
            </a:r>
            <a:r>
              <a:rPr lang="en-US" dirty="0" smtClean="0">
                <a:latin typeface="Comic Sans MS" pitchFamily="66" charset="0"/>
              </a:rPr>
              <a:t> de l</a:t>
            </a:r>
            <a:r>
              <a:rPr lang="en-CA" dirty="0" smtClean="0">
                <a:latin typeface="Comic Sans MS" pitchFamily="66" charset="0"/>
              </a:rPr>
              <a:t>’</a:t>
            </a:r>
            <a:r>
              <a:rPr lang="en-CA" dirty="0" err="1" smtClean="0">
                <a:latin typeface="Comic Sans MS" pitchFamily="66" charset="0"/>
              </a:rPr>
              <a:t>univers</a:t>
            </a:r>
            <a:r>
              <a:rPr lang="en-CA" dirty="0" smtClean="0">
                <a:latin typeface="Comic Sans MS" pitchFamily="66" charset="0"/>
              </a:rPr>
              <a:t> </a:t>
            </a:r>
            <a:r>
              <a:rPr lang="en-CA" sz="2400" dirty="0" smtClean="0">
                <a:latin typeface="Comic Sans MS" pitchFamily="66" charset="0"/>
              </a:rPr>
              <a:t>(4)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Picture 4" descr="http://s3.amazonaws.com/readers/2010/10/27/galaxykvazar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98676"/>
            <a:ext cx="3606180" cy="250252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62400" y="106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5"/>
              </a:rPr>
              <a:t>http://www.space.com/23559-supermassive-black-hole-quasar-discovery.html</a:t>
            </a:r>
            <a:endParaRPr lang="fr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Les parties </a:t>
            </a:r>
            <a:r>
              <a:rPr lang="en-US" dirty="0" err="1" smtClean="0">
                <a:latin typeface="Comic Sans MS" pitchFamily="66" charset="0"/>
              </a:rPr>
              <a:t>majeures</a:t>
            </a:r>
            <a:r>
              <a:rPr lang="en-US" dirty="0" smtClean="0">
                <a:latin typeface="Comic Sans MS" pitchFamily="66" charset="0"/>
              </a:rPr>
              <a:t> de l</a:t>
            </a:r>
            <a:r>
              <a:rPr lang="en-CA" dirty="0" smtClean="0">
                <a:latin typeface="Comic Sans MS" pitchFamily="66" charset="0"/>
              </a:rPr>
              <a:t>’</a:t>
            </a:r>
            <a:r>
              <a:rPr lang="en-CA" dirty="0" err="1" smtClean="0">
                <a:latin typeface="Comic Sans MS" pitchFamily="66" charset="0"/>
              </a:rPr>
              <a:t>univers</a:t>
            </a:r>
            <a:r>
              <a:rPr lang="en-CA" dirty="0" smtClean="0">
                <a:latin typeface="Comic Sans MS" pitchFamily="66" charset="0"/>
              </a:rPr>
              <a:t> </a:t>
            </a:r>
            <a:r>
              <a:rPr lang="en-CA" sz="2400" dirty="0" smtClean="0">
                <a:latin typeface="Comic Sans MS" pitchFamily="66" charset="0"/>
              </a:rPr>
              <a:t>(5)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Étoile</a:t>
            </a:r>
            <a:r>
              <a:rPr lang="en-US" b="1" dirty="0" smtClean="0">
                <a:latin typeface="Comic Sans MS" pitchFamily="66" charset="0"/>
              </a:rPr>
              <a:t>: </a:t>
            </a:r>
            <a:r>
              <a:rPr lang="en-US" dirty="0" smtClean="0">
                <a:latin typeface="Comic Sans MS" pitchFamily="66" charset="0"/>
              </a:rPr>
              <a:t> un object fait de </a:t>
            </a:r>
            <a:r>
              <a:rPr lang="en-US" dirty="0" err="1" smtClean="0">
                <a:latin typeface="Comic Sans MS" pitchFamily="66" charset="0"/>
              </a:rPr>
              <a:t>gaz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chaud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avec un </a:t>
            </a:r>
            <a:r>
              <a:rPr lang="en-US" dirty="0" err="1" smtClean="0">
                <a:latin typeface="Comic Sans MS" pitchFamily="66" charset="0"/>
              </a:rPr>
              <a:t>noyau</a:t>
            </a:r>
            <a:r>
              <a:rPr lang="en-US" dirty="0" smtClean="0">
                <a:latin typeface="Comic Sans MS" pitchFamily="66" charset="0"/>
              </a:rPr>
              <a:t> qui </a:t>
            </a:r>
            <a:r>
              <a:rPr lang="en-US" dirty="0" err="1" smtClean="0">
                <a:latin typeface="Comic Sans MS" pitchFamily="66" charset="0"/>
              </a:rPr>
              <a:t>agit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comme</a:t>
            </a:r>
            <a:r>
              <a:rPr lang="en-US" dirty="0" smtClean="0">
                <a:latin typeface="Comic Sans MS" pitchFamily="66" charset="0"/>
              </a:rPr>
              <a:t> un </a:t>
            </a:r>
            <a:r>
              <a:rPr lang="en-US" dirty="0" err="1" smtClean="0">
                <a:latin typeface="Comic Sans MS" pitchFamily="66" charset="0"/>
              </a:rPr>
              <a:t>réateur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thermonucléaire</a:t>
            </a:r>
            <a:r>
              <a:rPr lang="en-US" dirty="0" smtClean="0">
                <a:latin typeface="Comic Sans MS" pitchFamily="66" charset="0"/>
              </a:rPr>
              <a:t>.  </a:t>
            </a:r>
            <a:r>
              <a:rPr lang="en-US" dirty="0" err="1" smtClean="0">
                <a:latin typeface="Comic Sans MS" pitchFamily="66" charset="0"/>
              </a:rPr>
              <a:t>Deux</a:t>
            </a:r>
            <a:r>
              <a:rPr lang="en-US" dirty="0" smtClean="0">
                <a:latin typeface="Comic Sans MS" pitchFamily="66" charset="0"/>
              </a:rPr>
              <a:t> types:</a:t>
            </a:r>
          </a:p>
          <a:p>
            <a:pPr lvl="1"/>
            <a:r>
              <a:rPr lang="fr-FR" b="1" u="sng" dirty="0" smtClean="0">
                <a:latin typeface="Comic Sans MS" pitchFamily="66" charset="0"/>
              </a:rPr>
              <a:t>Les étoiles géantes</a:t>
            </a:r>
            <a:r>
              <a:rPr lang="fr-FR" b="1" dirty="0" smtClean="0">
                <a:latin typeface="Comic Sans MS" pitchFamily="66" charset="0"/>
              </a:rPr>
              <a:t> : </a:t>
            </a:r>
            <a:r>
              <a:rPr lang="fr-FR" u="sng" dirty="0" smtClean="0">
                <a:latin typeface="Comic Sans MS" pitchFamily="66" charset="0"/>
              </a:rPr>
              <a:t>La masse</a:t>
            </a:r>
            <a:r>
              <a:rPr lang="fr-FR" dirty="0" smtClean="0">
                <a:latin typeface="Comic Sans MS" pitchFamily="66" charset="0"/>
              </a:rPr>
              <a:t> du Soleil ou plus </a:t>
            </a:r>
            <a:r>
              <a:rPr lang="fr-FR" u="sng" dirty="0" smtClean="0">
                <a:latin typeface="Comic Sans MS" pitchFamily="66" charset="0"/>
              </a:rPr>
              <a:t>grande</a:t>
            </a:r>
            <a:r>
              <a:rPr lang="fr-FR" dirty="0" smtClean="0">
                <a:latin typeface="Comic Sans MS" pitchFamily="66" charset="0"/>
              </a:rPr>
              <a:t>. Utilise l’hydrogène plus </a:t>
            </a:r>
            <a:r>
              <a:rPr lang="fr-FR" u="sng" dirty="0" smtClean="0">
                <a:latin typeface="Comic Sans MS" pitchFamily="66" charset="0"/>
              </a:rPr>
              <a:t>vite</a:t>
            </a:r>
            <a:r>
              <a:rPr lang="fr-FR" dirty="0" smtClean="0">
                <a:latin typeface="Comic Sans MS" pitchFamily="66" charset="0"/>
              </a:rPr>
              <a:t> et a une </a:t>
            </a:r>
            <a:r>
              <a:rPr lang="fr-FR" u="sng" dirty="0" smtClean="0">
                <a:latin typeface="Comic Sans MS" pitchFamily="66" charset="0"/>
              </a:rPr>
              <a:t>courte</a:t>
            </a:r>
            <a:r>
              <a:rPr lang="fr-FR" dirty="0" smtClean="0">
                <a:latin typeface="Comic Sans MS" pitchFamily="66" charset="0"/>
              </a:rPr>
              <a:t> durée de </a:t>
            </a:r>
            <a:r>
              <a:rPr lang="fr-FR" u="sng" dirty="0" smtClean="0">
                <a:latin typeface="Comic Sans MS" pitchFamily="66" charset="0"/>
              </a:rPr>
              <a:t>vie</a:t>
            </a:r>
            <a:r>
              <a:rPr lang="fr-FR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fr-FR" b="1" u="sng" dirty="0" smtClean="0">
                <a:latin typeface="Comic Sans MS" pitchFamily="66" charset="0"/>
              </a:rPr>
              <a:t>Les étoiles naines</a:t>
            </a:r>
            <a:r>
              <a:rPr lang="fr-FR" b="1" dirty="0" smtClean="0">
                <a:latin typeface="Comic Sans MS" pitchFamily="66" charset="0"/>
              </a:rPr>
              <a:t> : </a:t>
            </a:r>
            <a:r>
              <a:rPr lang="fr-FR" dirty="0" smtClean="0">
                <a:latin typeface="Comic Sans MS" pitchFamily="66" charset="0"/>
              </a:rPr>
              <a:t>ont une masse plus </a:t>
            </a:r>
            <a:r>
              <a:rPr lang="fr-FR" u="sng" dirty="0" smtClean="0">
                <a:latin typeface="Comic Sans MS" pitchFamily="66" charset="0"/>
              </a:rPr>
              <a:t>petite</a:t>
            </a:r>
            <a:r>
              <a:rPr lang="fr-FR" dirty="0" smtClean="0">
                <a:latin typeface="Comic Sans MS" pitchFamily="66" charset="0"/>
              </a:rPr>
              <a:t> que le Soleil – commence et reste petite pour toute sa vie. Utilise l’hydrogène plus </a:t>
            </a:r>
            <a:r>
              <a:rPr lang="fr-FR" u="sng" dirty="0" smtClean="0">
                <a:latin typeface="Comic Sans MS" pitchFamily="66" charset="0"/>
              </a:rPr>
              <a:t>lentement</a:t>
            </a:r>
            <a:r>
              <a:rPr lang="fr-FR" dirty="0" smtClean="0">
                <a:latin typeface="Comic Sans MS" pitchFamily="66" charset="0"/>
              </a:rPr>
              <a:t> et a une durée de vie plus </a:t>
            </a:r>
            <a:r>
              <a:rPr lang="fr-FR" u="sng" dirty="0" smtClean="0">
                <a:latin typeface="Comic Sans MS" pitchFamily="66" charset="0"/>
              </a:rPr>
              <a:t>longue</a:t>
            </a:r>
            <a:r>
              <a:rPr lang="fr-FR" dirty="0" smtClean="0">
                <a:latin typeface="Comic Sans MS" pitchFamily="66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étoiles</a:t>
            </a:r>
            <a:r>
              <a:rPr lang="en-CA" dirty="0" smtClean="0"/>
              <a:t> </a:t>
            </a:r>
            <a:r>
              <a:rPr lang="en-CA" sz="2800" dirty="0" smtClean="0"/>
              <a:t>(2)</a:t>
            </a:r>
            <a:endParaRPr lang="fr-CA" sz="2800" dirty="0"/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009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La naissance </a:t>
            </a:r>
            <a:r>
              <a:rPr lang="en-US" dirty="0" err="1" smtClean="0">
                <a:latin typeface="Comic Sans MS" pitchFamily="66" charset="0"/>
              </a:rPr>
              <a:t>d’une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étoile</a:t>
            </a:r>
            <a:r>
              <a:rPr lang="en-US" dirty="0" smtClean="0">
                <a:latin typeface="Comic Sans MS" pitchFamily="66" charset="0"/>
              </a:rPr>
              <a:t>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Comic Sans MS" pitchFamily="66" charset="0"/>
              </a:rPr>
              <a:t>Commence à se former dans une </a:t>
            </a:r>
            <a:r>
              <a:rPr lang="fr-CA" u="sng" dirty="0" smtClean="0">
                <a:latin typeface="Comic Sans MS" pitchFamily="66" charset="0"/>
              </a:rPr>
              <a:t>nébuleuse</a:t>
            </a:r>
            <a:r>
              <a:rPr lang="fr-CA" dirty="0" smtClean="0">
                <a:latin typeface="Comic Sans MS" pitchFamily="66" charset="0"/>
              </a:rPr>
              <a:t> quand, sous l’action de </a:t>
            </a:r>
            <a:r>
              <a:rPr lang="fr-CA" u="sng" dirty="0" smtClean="0">
                <a:latin typeface="Comic Sans MS" pitchFamily="66" charset="0"/>
              </a:rPr>
              <a:t>la gravité</a:t>
            </a:r>
            <a:r>
              <a:rPr lang="fr-CA" dirty="0" smtClean="0">
                <a:latin typeface="Comic Sans MS" pitchFamily="66" charset="0"/>
              </a:rPr>
              <a:t>, des nuages de gaz (principalement l’hydrogène et de l’hélium) et de poussière se condense (s’agglomère). 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Sous l’action continue de la gravité, la masse de ce volume de matière augmente (</a:t>
            </a:r>
            <a:r>
              <a:rPr lang="fr-CA" b="1" u="sng" dirty="0" smtClean="0">
                <a:latin typeface="Comic Sans MS" pitchFamily="66" charset="0"/>
              </a:rPr>
              <a:t>protoétoile</a:t>
            </a:r>
            <a:r>
              <a:rPr lang="fr-CA" b="1" dirty="0" smtClean="0">
                <a:latin typeface="Comic Sans MS" pitchFamily="66" charset="0"/>
              </a:rPr>
              <a:t> – la première étoile</a:t>
            </a:r>
            <a:r>
              <a:rPr lang="fr-CA" dirty="0" smtClean="0">
                <a:latin typeface="Comic Sans MS" pitchFamily="66" charset="0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La naissance </a:t>
            </a:r>
            <a:r>
              <a:rPr lang="en-US" dirty="0" err="1" smtClean="0">
                <a:latin typeface="Comic Sans MS" pitchFamily="66" charset="0"/>
              </a:rPr>
              <a:t>d’une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étoile</a:t>
            </a:r>
            <a:r>
              <a:rPr lang="en-US" dirty="0" smtClean="0">
                <a:latin typeface="Comic Sans MS" pitchFamily="66" charset="0"/>
              </a:rPr>
              <a:t>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Si la </a:t>
            </a:r>
            <a:r>
              <a:rPr lang="fr-FR" b="1" dirty="0" smtClean="0">
                <a:latin typeface="Comic Sans MS" pitchFamily="66" charset="0"/>
              </a:rPr>
              <a:t>protoétoile</a:t>
            </a:r>
            <a:r>
              <a:rPr lang="fr-FR" dirty="0" smtClean="0">
                <a:latin typeface="Comic Sans MS" pitchFamily="66" charset="0"/>
              </a:rPr>
              <a:t> devient une masse suffisante de poussière et de gaz, la température de son noyau pourra  </a:t>
            </a:r>
            <a:r>
              <a:rPr lang="fr-FR" u="sng" dirty="0" smtClean="0">
                <a:latin typeface="Comic Sans MS" pitchFamily="66" charset="0"/>
              </a:rPr>
              <a:t>augmenter</a:t>
            </a:r>
            <a:r>
              <a:rPr lang="fr-FR" dirty="0" smtClean="0">
                <a:latin typeface="Comic Sans MS" pitchFamily="66" charset="0"/>
              </a:rPr>
              <a:t> et des atomes </a:t>
            </a:r>
            <a:r>
              <a:rPr lang="fr-FR" u="sng" dirty="0" smtClean="0">
                <a:latin typeface="Comic Sans MS" pitchFamily="66" charset="0"/>
              </a:rPr>
              <a:t>fusionneront</a:t>
            </a:r>
            <a:r>
              <a:rPr lang="fr-FR" dirty="0" smtClean="0">
                <a:latin typeface="Comic Sans MS" pitchFamily="66" charset="0"/>
              </a:rPr>
              <a:t> pour former des atomes plus complexes. </a:t>
            </a:r>
          </a:p>
          <a:p>
            <a:pPr>
              <a:buNone/>
            </a:pP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Les atomes d’hydrogène se combineront aussi pour former un élément plus lourd, l’hélium.  Ce processus produira une énorme quantité </a:t>
            </a:r>
            <a:r>
              <a:rPr lang="fr-FR" u="sng" dirty="0" smtClean="0">
                <a:latin typeface="Comic Sans MS" pitchFamily="66" charset="0"/>
              </a:rPr>
              <a:t>d’énergie</a:t>
            </a:r>
            <a:r>
              <a:rPr lang="fr-FR" dirty="0" smtClean="0">
                <a:latin typeface="Comic Sans MS" pitchFamily="66" charset="0"/>
              </a:rPr>
              <a:t> et porte le nom de </a:t>
            </a:r>
            <a:r>
              <a:rPr lang="fr-FR" u="sng" dirty="0" smtClean="0">
                <a:latin typeface="Comic Sans MS" pitchFamily="66" charset="0"/>
              </a:rPr>
              <a:t>fusion nucléaire</a:t>
            </a:r>
            <a:r>
              <a:rPr lang="fr-FR" dirty="0" smtClean="0">
                <a:latin typeface="Comic Sans MS" pitchFamily="66" charset="0"/>
              </a:rPr>
              <a:t>.  L’étoile commence à </a:t>
            </a:r>
            <a:r>
              <a:rPr lang="fr-FR" u="sng" dirty="0" smtClean="0">
                <a:latin typeface="Comic Sans MS" pitchFamily="66" charset="0"/>
              </a:rPr>
              <a:t>briller</a:t>
            </a:r>
            <a:r>
              <a:rPr lang="fr-FR" dirty="0" smtClean="0">
                <a:latin typeface="Comic Sans MS" pitchFamily="66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C’est</a:t>
            </a:r>
            <a:r>
              <a:rPr lang="en-US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 quoi </a:t>
            </a:r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theorie</a:t>
            </a:r>
            <a:r>
              <a:rPr lang="en-US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???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405279"/>
              </p:ext>
            </p:extLst>
          </p:nvPr>
        </p:nvGraphicFramePr>
        <p:xfrm>
          <a:off x="1219200" y="1600200"/>
          <a:ext cx="670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Les étapes dans la formation d’une étoile :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2409825" cy="261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38400"/>
            <a:ext cx="2104644" cy="26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362200"/>
            <a:ext cx="2306637" cy="29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5334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atin typeface="Comic Sans MS" pitchFamily="66" charset="0"/>
              </a:rPr>
              <a:t>Les trois scénarios de vie d’une étoile :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4" name="Content Placeholder 3" descr="life cycle st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55398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Cycle de vie d</a:t>
            </a:r>
            <a:r>
              <a:rPr lang="fr-CA" dirty="0" smtClean="0">
                <a:latin typeface="Comic Sans MS" pitchFamily="66" charset="0"/>
              </a:rPr>
              <a:t>’une étoile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latin typeface="Comic Sans MS" pitchFamily="66" charset="0"/>
              </a:rPr>
              <a:t>Trois possibilités de développement:</a:t>
            </a:r>
          </a:p>
          <a:p>
            <a:r>
              <a:rPr lang="fr-CA" dirty="0" smtClean="0">
                <a:latin typeface="Comic Sans MS" pitchFamily="66" charset="0"/>
              </a:rPr>
              <a:t>1) </a:t>
            </a:r>
            <a:r>
              <a:rPr lang="fr-FR" dirty="0" smtClean="0">
                <a:latin typeface="Comic Sans MS" pitchFamily="66" charset="0"/>
              </a:rPr>
              <a:t>Les étoiles de faible masse :</a:t>
            </a:r>
            <a:endParaRPr lang="fr-CA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Naissent et restent petites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Nommées les naines rouges, elles sont froides et peu lumineuses.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Consomment très lentement leur hydrogène et </a:t>
            </a:r>
            <a:r>
              <a:rPr lang="fr-FR" dirty="0" smtClean="0">
                <a:latin typeface="Comic Sans MS" pitchFamily="66" charset="0"/>
              </a:rPr>
              <a:t>peuvent </a:t>
            </a:r>
            <a:r>
              <a:rPr lang="fr-FR" dirty="0" smtClean="0">
                <a:latin typeface="Comic Sans MS" pitchFamily="66" charset="0"/>
              </a:rPr>
              <a:t>vivre plus que 100 milliards d’années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Elles deviennent des naines blanches, très chaudes mais très petites, et s’éteignent tranquillement.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Cycle de vie d</a:t>
            </a:r>
            <a:r>
              <a:rPr lang="fr-CA" dirty="0" smtClean="0">
                <a:latin typeface="Comic Sans MS" pitchFamily="66" charset="0"/>
              </a:rPr>
              <a:t>’une étoile </a:t>
            </a:r>
            <a:r>
              <a:rPr lang="fr-CA" sz="2000" dirty="0" smtClean="0">
                <a:latin typeface="Comic Sans MS" pitchFamily="66" charset="0"/>
              </a:rPr>
              <a:t>(2)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2) </a:t>
            </a:r>
            <a:r>
              <a:rPr lang="fr-FR" b="1" dirty="0" smtClean="0">
                <a:latin typeface="Comic Sans MS" pitchFamily="66" charset="0"/>
              </a:rPr>
              <a:t>Les étoiles de masse intermédiaire </a:t>
            </a:r>
            <a:r>
              <a:rPr lang="en-US" b="1" dirty="0" smtClean="0">
                <a:latin typeface="Comic Sans MS" pitchFamily="66" charset="0"/>
              </a:rPr>
              <a:t>:  </a:t>
            </a:r>
          </a:p>
          <a:p>
            <a:r>
              <a:rPr lang="fr-FR" dirty="0" smtClean="0">
                <a:latin typeface="Comic Sans MS" pitchFamily="66" charset="0"/>
              </a:rPr>
              <a:t>A une masse comparable à celle du Soleil. Elles consomment leur hydrogène plus vite que leurs cousines de faible masse. </a:t>
            </a:r>
          </a:p>
          <a:p>
            <a:r>
              <a:rPr lang="fr-FR" dirty="0" smtClean="0">
                <a:latin typeface="Comic Sans MS" pitchFamily="66" charset="0"/>
              </a:rPr>
              <a:t>Leur durée de vie n’est en moyenne que 10 milliards d’années.</a:t>
            </a:r>
          </a:p>
          <a:p>
            <a:r>
              <a:rPr lang="fr-FR" dirty="0" smtClean="0">
                <a:latin typeface="Comic Sans MS" pitchFamily="66" charset="0"/>
              </a:rPr>
              <a:t>Âpres une longue période de stabilité, elle peut se dilate et devient une géante rouge. </a:t>
            </a:r>
          </a:p>
          <a:p>
            <a:r>
              <a:rPr lang="fr-FR" dirty="0" smtClean="0">
                <a:latin typeface="Comic Sans MS" pitchFamily="66" charset="0"/>
              </a:rPr>
              <a:t>Elle libère la plupart de sa matière dans l’espace et fini par s’effondre sur elle-même. </a:t>
            </a:r>
          </a:p>
          <a:p>
            <a:r>
              <a:rPr lang="fr-FR" dirty="0" smtClean="0">
                <a:latin typeface="Comic Sans MS" pitchFamily="66" charset="0"/>
              </a:rPr>
              <a:t>Elle rétrécit alors lentement et devient une naine blanche peu lumineuse.</a:t>
            </a:r>
          </a:p>
          <a:p>
            <a:r>
              <a:rPr lang="fr-FR" dirty="0" smtClean="0">
                <a:latin typeface="Comic Sans MS" pitchFamily="66" charset="0"/>
              </a:rPr>
              <a:t>Une fois refroidie, elle devient une naine noire, un corps dense et sombre composé principalement de carbone et d’oxygène.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Cycle de vie d</a:t>
            </a:r>
            <a:r>
              <a:rPr lang="fr-CA" dirty="0" smtClean="0">
                <a:latin typeface="Comic Sans MS" pitchFamily="66" charset="0"/>
              </a:rPr>
              <a:t>’une étoile </a:t>
            </a:r>
            <a:r>
              <a:rPr lang="fr-CA" sz="2000" dirty="0" smtClean="0">
                <a:latin typeface="Comic Sans MS" pitchFamily="66" charset="0"/>
              </a:rPr>
              <a:t>(3)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3) </a:t>
            </a:r>
            <a:r>
              <a:rPr lang="fr-FR" b="1" dirty="0" smtClean="0">
                <a:latin typeface="Comic Sans MS" pitchFamily="66" charset="0"/>
              </a:rPr>
              <a:t>Les étoiles de forte masse </a:t>
            </a:r>
            <a:r>
              <a:rPr lang="en-US" b="1" dirty="0" smtClean="0">
                <a:latin typeface="Comic Sans MS" pitchFamily="66" charset="0"/>
              </a:rPr>
              <a:t>:</a:t>
            </a:r>
          </a:p>
          <a:p>
            <a:r>
              <a:rPr lang="fr-FR" dirty="0" smtClean="0">
                <a:latin typeface="Comic Sans MS" pitchFamily="66" charset="0"/>
              </a:rPr>
              <a:t>Au moins 12 fois plus lourde que le Soleil.</a:t>
            </a:r>
          </a:p>
          <a:p>
            <a:r>
              <a:rPr lang="fr-FR" dirty="0" smtClean="0">
                <a:latin typeface="Comic Sans MS" pitchFamily="66" charset="0"/>
              </a:rPr>
              <a:t>Consomment leur carburant plus vite que n’importe laquelle de leurs cousines plus petites pour devenir des géantes rouges. </a:t>
            </a:r>
          </a:p>
          <a:p>
            <a:r>
              <a:rPr lang="fr-FR" dirty="0" smtClean="0">
                <a:latin typeface="Comic Sans MS" pitchFamily="66" charset="0"/>
              </a:rPr>
              <a:t>Après avoir consommé tout son hydrogène, une étoile de forte masse devient une </a:t>
            </a:r>
            <a:r>
              <a:rPr lang="fr-FR" dirty="0" err="1" smtClean="0">
                <a:latin typeface="Comic Sans MS" pitchFamily="66" charset="0"/>
              </a:rPr>
              <a:t>supergéante</a:t>
            </a:r>
            <a:r>
              <a:rPr lang="fr-FR" dirty="0" smtClean="0">
                <a:latin typeface="Comic Sans MS" pitchFamily="66" charset="0"/>
              </a:rPr>
              <a:t>. Elle s’effondre sur elle-même qui provoque une explosion gigantesque appelée une supernova</a:t>
            </a:r>
          </a:p>
          <a:p>
            <a:r>
              <a:rPr lang="fr-FR" dirty="0" smtClean="0">
                <a:latin typeface="Comic Sans MS" pitchFamily="66" charset="0"/>
              </a:rPr>
              <a:t>Elle peut puis devenir une étoile à neutrons ou un trou noir.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2" descr="http://hyperphysics.phy-astr.gsu.edu/hbase/astro/astpic/supnov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623"/>
            <a:ext cx="9144000" cy="5659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Comparison </a:t>
            </a:r>
            <a:r>
              <a:rPr lang="en-US" dirty="0" smtClean="0">
                <a:latin typeface="Comic Sans MS" pitchFamily="66" charset="0"/>
              </a:rPr>
              <a:t>de corps c</a:t>
            </a:r>
            <a:r>
              <a:rPr lang="fr-CA" dirty="0">
                <a:latin typeface="Comic Sans MS" pitchFamily="66" charset="0"/>
              </a:rPr>
              <a:t>é</a:t>
            </a:r>
            <a:r>
              <a:rPr lang="en-US" dirty="0" err="1" smtClean="0">
                <a:latin typeface="Comic Sans MS" pitchFamily="66" charset="0"/>
              </a:rPr>
              <a:t>lestes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  <a:hlinkClick r:id="rId3"/>
              </a:rPr>
              <a:t>http</a:t>
            </a:r>
            <a:r>
              <a:rPr lang="en-US" dirty="0" smtClean="0">
                <a:latin typeface="Comic Sans MS" pitchFamily="66" charset="0"/>
                <a:hlinkClick r:id="rId3"/>
              </a:rPr>
              <a:t>://</a:t>
            </a:r>
            <a:r>
              <a:rPr lang="en-US" dirty="0" smtClean="0">
                <a:latin typeface="Comic Sans MS" pitchFamily="66" charset="0"/>
                <a:hlinkClick r:id="rId3"/>
              </a:rPr>
              <a:t>www.videosift.com/video/Planets-and-Stars-animated-size-comparison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Les carrières / les technologies au Canada qui sont liées à l’exploration spatiale :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486400" cy="41148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Comic Sans MS" pitchFamily="66" charset="0"/>
              </a:rPr>
              <a:t>Les astronautes</a:t>
            </a:r>
          </a:p>
          <a:p>
            <a:r>
              <a:rPr lang="fr-FR" dirty="0" smtClean="0">
                <a:latin typeface="Comic Sans MS" pitchFamily="66" charset="0"/>
              </a:rPr>
              <a:t>Les scientifiques - astronomes, physiciens</a:t>
            </a:r>
          </a:p>
          <a:p>
            <a:r>
              <a:rPr lang="fr-FR" dirty="0" smtClean="0">
                <a:latin typeface="Comic Sans MS" pitchFamily="66" charset="0"/>
              </a:rPr>
              <a:t>Les ingénieurs – électriques</a:t>
            </a:r>
          </a:p>
          <a:p>
            <a:r>
              <a:rPr lang="fr-FR" dirty="0" smtClean="0">
                <a:latin typeface="Comic Sans MS" pitchFamily="66" charset="0"/>
              </a:rPr>
              <a:t>Les médecins</a:t>
            </a:r>
          </a:p>
          <a:p>
            <a:r>
              <a:rPr lang="fr-FR" dirty="0" smtClean="0">
                <a:latin typeface="Comic Sans MS" pitchFamily="66" charset="0"/>
              </a:rPr>
              <a:t>Les pilotes</a:t>
            </a:r>
          </a:p>
          <a:p>
            <a:r>
              <a:rPr lang="fr-FR" dirty="0" smtClean="0">
                <a:latin typeface="Comic Sans MS" pitchFamily="66" charset="0"/>
              </a:rPr>
              <a:t>Les techniciens – des personnes qui fabriquent les lentilles</a:t>
            </a:r>
          </a:p>
          <a:p>
            <a:r>
              <a:rPr lang="fr-FR" dirty="0" smtClean="0">
                <a:latin typeface="Comic Sans MS" pitchFamily="66" charset="0"/>
              </a:rPr>
              <a:t>Le programmeur informatique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86425"/>
            <a:ext cx="14478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686800" cy="1143000"/>
          </a:xfrm>
        </p:spPr>
        <p:txBody>
          <a:bodyPr>
            <a:noAutofit/>
          </a:bodyPr>
          <a:lstStyle/>
          <a:p>
            <a:r>
              <a:rPr lang="fr-CA" sz="4400" dirty="0" smtClean="0"/>
              <a:t>Des avantages scientifiques / sociaux </a:t>
            </a:r>
            <a:r>
              <a:rPr lang="fr-CA" sz="4000" dirty="0" smtClean="0"/>
              <a:t>et / ou </a:t>
            </a:r>
            <a:r>
              <a:rPr lang="fr-CA" sz="4400" dirty="0" smtClean="0"/>
              <a:t>les conséquences de l’exploration spatiale: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latin typeface="Comic Sans MS" pitchFamily="66" charset="0"/>
              </a:rPr>
              <a:t>Médicale</a:t>
            </a:r>
            <a:r>
              <a:rPr lang="fr-FR" dirty="0" smtClean="0">
                <a:latin typeface="Comic Sans MS" pitchFamily="66" charset="0"/>
              </a:rPr>
              <a:t>: Les astronautes connaissent de perte de densité osseuse. Aide à l'étude sur l'ostéoporose.</a:t>
            </a:r>
          </a:p>
          <a:p>
            <a:r>
              <a:rPr lang="fr-FR" b="1" dirty="0" smtClean="0">
                <a:latin typeface="Comic Sans MS" pitchFamily="66" charset="0"/>
              </a:rPr>
              <a:t>Industriel</a:t>
            </a:r>
            <a:r>
              <a:rPr lang="fr-FR" dirty="0" smtClean="0">
                <a:latin typeface="Comic Sans MS" pitchFamily="66" charset="0"/>
              </a:rPr>
              <a:t>: beaucoup de technologie inventée pour l'exploration spatiale est utilisée au quotidien. Ex. Vêtements pour temps froid</a:t>
            </a:r>
          </a:p>
          <a:p>
            <a:r>
              <a:rPr lang="fr-FR" b="1" dirty="0" smtClean="0">
                <a:latin typeface="Comic Sans MS" pitchFamily="66" charset="0"/>
              </a:rPr>
              <a:t>Agricole</a:t>
            </a:r>
            <a:r>
              <a:rPr lang="fr-FR" dirty="0" smtClean="0">
                <a:latin typeface="Comic Sans MS" pitchFamily="66" charset="0"/>
              </a:rPr>
              <a:t>: les aliments </a:t>
            </a:r>
            <a:r>
              <a:rPr lang="fr-FR" dirty="0" err="1" smtClean="0">
                <a:latin typeface="Comic Sans MS" pitchFamily="66" charset="0"/>
              </a:rPr>
              <a:t>lyophisés</a:t>
            </a:r>
            <a:r>
              <a:rPr lang="fr-FR" dirty="0" smtClean="0">
                <a:latin typeface="Comic Sans MS" pitchFamily="66" charset="0"/>
              </a:rPr>
              <a:t> (</a:t>
            </a:r>
            <a:r>
              <a:rPr lang="fr-FR" dirty="0" err="1" smtClean="0">
                <a:latin typeface="Comic Sans MS" pitchFamily="66" charset="0"/>
              </a:rPr>
              <a:t>freeze</a:t>
            </a:r>
            <a:r>
              <a:rPr lang="fr-FR" dirty="0" smtClean="0">
                <a:latin typeface="Comic Sans MS" pitchFamily="66" charset="0"/>
              </a:rPr>
              <a:t>-</a:t>
            </a:r>
            <a:r>
              <a:rPr lang="fr-FR" dirty="0" err="1" smtClean="0">
                <a:latin typeface="Comic Sans MS" pitchFamily="66" charset="0"/>
              </a:rPr>
              <a:t>dried</a:t>
            </a:r>
            <a:r>
              <a:rPr lang="fr-FR" dirty="0" smtClean="0">
                <a:latin typeface="Comic Sans MS" pitchFamily="66" charset="0"/>
              </a:rPr>
              <a:t>) ont été inventé pour les voyages dans l'espace, mais ils sont maintenant utilisés dans la vie quotidienne</a:t>
            </a:r>
          </a:p>
          <a:p>
            <a:r>
              <a:rPr lang="fr-FR" b="1" dirty="0" smtClean="0">
                <a:latin typeface="Comic Sans MS" pitchFamily="66" charset="0"/>
              </a:rPr>
              <a:t>Météorologique</a:t>
            </a:r>
            <a:r>
              <a:rPr lang="fr-FR" dirty="0" smtClean="0">
                <a:latin typeface="Comic Sans MS" pitchFamily="66" charset="0"/>
              </a:rPr>
              <a:t>: Voir les ouragans, les tempêtes de l'espace pour aider à les étudier</a:t>
            </a:r>
          </a:p>
          <a:p>
            <a:r>
              <a:rPr lang="fr-FR" b="1" dirty="0" smtClean="0">
                <a:latin typeface="Comic Sans MS" pitchFamily="66" charset="0"/>
              </a:rPr>
              <a:t>Militaire</a:t>
            </a:r>
            <a:r>
              <a:rPr lang="fr-FR" dirty="0" smtClean="0">
                <a:latin typeface="Comic Sans MS" pitchFamily="66" charset="0"/>
              </a:rPr>
              <a:t>: Observation des autres pays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Brainstorm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Quels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sont</a:t>
            </a:r>
            <a:r>
              <a:rPr lang="en-US" dirty="0" smtClean="0">
                <a:latin typeface="Comic Sans MS" pitchFamily="66" charset="0"/>
              </a:rPr>
              <a:t> les </a:t>
            </a:r>
            <a:r>
              <a:rPr lang="en-US" dirty="0" err="1" smtClean="0">
                <a:latin typeface="Comic Sans MS" pitchFamily="66" charset="0"/>
              </a:rPr>
              <a:t>risques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associés</a:t>
            </a:r>
            <a:r>
              <a:rPr lang="en-US" dirty="0" smtClean="0">
                <a:latin typeface="Comic Sans MS" pitchFamily="66" charset="0"/>
              </a:rPr>
              <a:t> avec </a:t>
            </a:r>
            <a:r>
              <a:rPr lang="en-US" dirty="0" err="1" smtClean="0">
                <a:latin typeface="Comic Sans MS" pitchFamily="66" charset="0"/>
              </a:rPr>
              <a:t>l’exploration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spatiale</a:t>
            </a:r>
            <a:r>
              <a:rPr lang="en-US" dirty="0" smtClean="0">
                <a:latin typeface="Comic Sans MS" pitchFamily="66" charset="0"/>
              </a:rPr>
              <a:t>?</a:t>
            </a:r>
          </a:p>
          <a:p>
            <a:pPr lvl="1"/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6096000" cy="283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Au début...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Il y a 100 ans; on disait que l’espace ne changerait pas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Des nouvelles preuves ont causé les scientifiques de repenser / reformuler certaines théories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Entre les années 1918 et 1929, des télescopes plus forts ont été développés et on </a:t>
            </a:r>
            <a:r>
              <a:rPr lang="fr-FR" dirty="0" smtClean="0">
                <a:latin typeface="Comic Sans MS" pitchFamily="66" charset="0"/>
              </a:rPr>
              <a:t>a </a:t>
            </a:r>
            <a:r>
              <a:rPr lang="fr-FR" dirty="0" smtClean="0">
                <a:latin typeface="Comic Sans MS" pitchFamily="66" charset="0"/>
              </a:rPr>
              <a:t>découvert de nouveau corps célestes.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Risques: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>
                <a:latin typeface="Comic Sans MS" pitchFamily="66" charset="0"/>
              </a:rPr>
              <a:t>L'équipement ne fonctionne pas; la mort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Les astronautes sont soumis à des radiations du Soleil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Débris spatiaux ou de satellites dans l'espace peuvent causer des problèmes avec un futur voyage à cause des collisions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l'ostéoporose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Comic Sans MS" pitchFamily="66" charset="0"/>
              </a:rPr>
              <a:t>Théories reliées aux galaxies et l’univers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omic Sans MS" pitchFamily="66" charset="0"/>
              </a:rPr>
              <a:t>Edwin Hubble: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A été le premier à identifier la présence d’autres galaxies que la Voie Lactée</a:t>
            </a:r>
          </a:p>
          <a:p>
            <a:pPr lvl="1"/>
            <a:endParaRPr lang="fr-FR" sz="900" dirty="0" smtClean="0">
              <a:latin typeface="Comic Sans MS" pitchFamily="66" charset="0"/>
            </a:endParaRPr>
          </a:p>
          <a:p>
            <a:pPr lvl="1"/>
            <a:r>
              <a:rPr lang="fr-FR" b="1" dirty="0" smtClean="0">
                <a:latin typeface="Comic Sans MS" pitchFamily="66" charset="0"/>
              </a:rPr>
              <a:t>Galaxie</a:t>
            </a:r>
            <a:r>
              <a:rPr lang="fr-FR" dirty="0" smtClean="0">
                <a:latin typeface="Comic Sans MS" pitchFamily="66" charset="0"/>
              </a:rPr>
              <a:t> : Ensemble de gaz, de poussières et d’étoiles retenus ensemble par des forces gravitationnelles.</a:t>
            </a:r>
          </a:p>
          <a:p>
            <a:pPr lvl="1"/>
            <a:endParaRPr lang="fr-FR" sz="900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Il a remarqué que toutes les galaxies qu’il observait se déplaçaient en s’éloignant les unes des autres.</a:t>
            </a:r>
          </a:p>
          <a:p>
            <a:pPr lvl="1"/>
            <a:endParaRPr lang="fr-FR" sz="900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Il a proposé que l’Univers soit en expansion constante, dans toutes les directions.</a:t>
            </a:r>
          </a:p>
          <a:p>
            <a:pPr lvl="1"/>
            <a:endParaRPr lang="fr-FR" sz="900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Univers : L’énorme espace qui contient toute la matière et énergie qui existe.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096000" cy="856488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Comic Sans MS" pitchFamily="66" charset="0"/>
              </a:rPr>
              <a:t>Le début de l’Univers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419600"/>
          </a:xfrm>
        </p:spPr>
        <p:txBody>
          <a:bodyPr>
            <a:normAutofit fontScale="92500" lnSpcReduction="10000"/>
          </a:bodyPr>
          <a:lstStyle/>
          <a:p>
            <a:r>
              <a:rPr lang="fr-CA" b="1" dirty="0" smtClean="0">
                <a:latin typeface="Comic Sans MS" pitchFamily="66" charset="0"/>
              </a:rPr>
              <a:t>La théorie du </a:t>
            </a:r>
            <a:r>
              <a:rPr lang="fr-CA" b="1" dirty="0" err="1" smtClean="0">
                <a:latin typeface="Comic Sans MS" pitchFamily="66" charset="0"/>
              </a:rPr>
              <a:t>Big</a:t>
            </a:r>
            <a:r>
              <a:rPr lang="fr-CA" b="1" dirty="0" smtClean="0">
                <a:latin typeface="Comic Sans MS" pitchFamily="66" charset="0"/>
              </a:rPr>
              <a:t> </a:t>
            </a:r>
            <a:r>
              <a:rPr lang="fr-CA" b="1" dirty="0" smtClean="0">
                <a:latin typeface="Comic Sans MS" pitchFamily="66" charset="0"/>
              </a:rPr>
              <a:t>Bang:</a:t>
            </a:r>
            <a:r>
              <a:rPr lang="fr-FR" dirty="0" smtClean="0">
                <a:latin typeface="Comic Sans MS" pitchFamily="66" charset="0"/>
              </a:rPr>
              <a:t>Théorie </a:t>
            </a:r>
            <a:r>
              <a:rPr lang="fr-FR" dirty="0" smtClean="0">
                <a:latin typeface="Comic Sans MS" pitchFamily="66" charset="0"/>
              </a:rPr>
              <a:t>de l’origine et l’évolution de l’Univers</a:t>
            </a:r>
          </a:p>
          <a:p>
            <a:endParaRPr lang="fr-FR" sz="900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Puisque qu’il y a une évidence que l’Univers est en expansion constante, on </a:t>
            </a:r>
            <a:r>
              <a:rPr lang="fr-FR" dirty="0">
                <a:latin typeface="Comic Sans MS" pitchFamily="66" charset="0"/>
              </a:rPr>
              <a:t>a</a:t>
            </a:r>
            <a:r>
              <a:rPr lang="fr-FR" dirty="0" smtClean="0">
                <a:latin typeface="Comic Sans MS" pitchFamily="66" charset="0"/>
              </a:rPr>
              <a:t> suggéré:</a:t>
            </a:r>
            <a:endParaRPr lang="fr-FR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L’Univers </a:t>
            </a:r>
            <a:r>
              <a:rPr lang="fr-FR" dirty="0" smtClean="0">
                <a:latin typeface="Comic Sans MS" pitchFamily="66" charset="0"/>
              </a:rPr>
              <a:t>a </a:t>
            </a:r>
            <a:r>
              <a:rPr lang="fr-FR" dirty="0" smtClean="0">
                <a:latin typeface="Comic Sans MS" pitchFamily="66" charset="0"/>
              </a:rPr>
              <a:t>due être plus compacte et petit dans le passé.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On </a:t>
            </a:r>
            <a:r>
              <a:rPr lang="fr-FR" dirty="0" smtClean="0">
                <a:latin typeface="Comic Sans MS" pitchFamily="66" charset="0"/>
              </a:rPr>
              <a:t>a </a:t>
            </a:r>
            <a:r>
              <a:rPr lang="fr-FR" dirty="0" smtClean="0">
                <a:latin typeface="Comic Sans MS" pitchFamily="66" charset="0"/>
              </a:rPr>
              <a:t>tenté de reconstruire son passé (évolution).</a:t>
            </a:r>
          </a:p>
          <a:p>
            <a:pPr lvl="1"/>
            <a:endParaRPr lang="fr-FR" sz="900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On pense que la matière qui se trouve dans notre Univers était comprimé dans une masse chaude et dense il y a 13.7 milliards (billions) d’années.</a:t>
            </a:r>
          </a:p>
          <a:p>
            <a:endParaRPr lang="fr-FR" sz="900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La matière a commencé à bouger vers l’extérieur après une explosion massive.</a:t>
            </a:r>
          </a:p>
          <a:p>
            <a:endParaRPr lang="fr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20782"/>
            <a:ext cx="2314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70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th</a:t>
            </a:r>
            <a:r>
              <a:rPr lang="fr-CA" dirty="0" smtClean="0"/>
              <a:t>é</a:t>
            </a:r>
            <a:r>
              <a:rPr lang="en-US" dirty="0" err="1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orie</a:t>
            </a:r>
            <a:r>
              <a:rPr lang="en-US" dirty="0" smtClean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 du Big-Bang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705600" cy="4648200"/>
          </a:xfrm>
        </p:spPr>
        <p:txBody>
          <a:bodyPr/>
          <a:lstStyle/>
          <a:p>
            <a:pPr lvl="0"/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4820" name="Picture 4" descr="La théorie du Big Bang: mystères et détails. INFOgraphi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5484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Big Bang en </a:t>
            </a:r>
            <a:r>
              <a:rPr lang="en-US" dirty="0" err="1" smtClean="0">
                <a:latin typeface="Comic Sans MS" pitchFamily="66" charset="0"/>
              </a:rPr>
              <a:t>classe</a:t>
            </a:r>
            <a:r>
              <a:rPr lang="en-US" dirty="0" smtClean="0">
                <a:latin typeface="Comic Sans MS" pitchFamily="66" charset="0"/>
              </a:rPr>
              <a:t>!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>
                <a:latin typeface="Comic Sans MS" pitchFamily="66" charset="0"/>
              </a:rPr>
              <a:t>Placez des petits morceaux de papier de couleurs (</a:t>
            </a:r>
            <a:r>
              <a:rPr lang="fr-CA" dirty="0" err="1" smtClean="0">
                <a:latin typeface="Comic Sans MS" pitchFamily="66" charset="0"/>
              </a:rPr>
              <a:t>hole</a:t>
            </a:r>
            <a:r>
              <a:rPr lang="fr-CA" dirty="0" smtClean="0">
                <a:latin typeface="Comic Sans MS" pitchFamily="66" charset="0"/>
              </a:rPr>
              <a:t> </a:t>
            </a:r>
            <a:r>
              <a:rPr lang="fr-CA" dirty="0" err="1" smtClean="0">
                <a:latin typeface="Comic Sans MS" pitchFamily="66" charset="0"/>
              </a:rPr>
              <a:t>punched</a:t>
            </a:r>
            <a:r>
              <a:rPr lang="fr-CA" dirty="0" smtClean="0">
                <a:latin typeface="Comic Sans MS" pitchFamily="66" charset="0"/>
              </a:rPr>
              <a:t>) dans un ballon (</a:t>
            </a:r>
            <a:r>
              <a:rPr lang="fr-CA" dirty="0" err="1" smtClean="0">
                <a:latin typeface="Comic Sans MS" pitchFamily="66" charset="0"/>
              </a:rPr>
              <a:t>balloon</a:t>
            </a:r>
            <a:r>
              <a:rPr lang="fr-CA" dirty="0" smtClean="0">
                <a:latin typeface="Comic Sans MS" pitchFamily="66" charset="0"/>
              </a:rPr>
              <a:t>).  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Gonflez le ballon et crevez-le avec une aiguille.</a:t>
            </a:r>
          </a:p>
          <a:p>
            <a:pPr>
              <a:buNone/>
            </a:pPr>
            <a:endParaRPr lang="fr-CA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L’énergie et la pression va disperser les morceaux de papier.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dirty="0" smtClean="0">
                <a:latin typeface="Comic Sans MS" pitchFamily="66" charset="0"/>
              </a:rPr>
              <a:t>Quick </a:t>
            </a:r>
            <a:r>
              <a:rPr lang="fr-CA" dirty="0" err="1" smtClean="0">
                <a:latin typeface="Comic Sans MS" pitchFamily="66" charset="0"/>
              </a:rPr>
              <a:t>videos</a:t>
            </a:r>
            <a:r>
              <a:rPr lang="fr-CA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fr-CA" dirty="0" smtClean="0">
                <a:latin typeface="Comic Sans MS" pitchFamily="66" charset="0"/>
                <a:cs typeface="Arial" pitchFamily="34" charset="0"/>
              </a:rPr>
              <a:t>http://www.youtube.com/watch?v=jJ3NQYoO8sg </a:t>
            </a:r>
          </a:p>
          <a:p>
            <a:pPr lvl="1"/>
            <a:r>
              <a:rPr lang="fr-CA" dirty="0" smtClean="0">
                <a:latin typeface="Comic Sans MS" pitchFamily="66" charset="0"/>
                <a:cs typeface="Arial" pitchFamily="34" charset="0"/>
                <a:hlinkClick r:id="rId3"/>
              </a:rPr>
              <a:t>http://www.youtube.com/watch?v=ZyjBtMCekH </a:t>
            </a:r>
          </a:p>
          <a:p>
            <a:pPr lvl="1"/>
            <a:r>
              <a:rPr lang="fr-CA" dirty="0" smtClean="0">
                <a:latin typeface="Comic Sans MS" pitchFamily="66" charset="0"/>
                <a:cs typeface="Arial" pitchFamily="34" charset="0"/>
                <a:hlinkClick r:id="rId3"/>
              </a:rPr>
              <a:t>http://www.youtube.com/watch?v=7pMe64Reito</a:t>
            </a:r>
            <a:endParaRPr lang="fr-CA" dirty="0" smtClean="0">
              <a:latin typeface="Comic Sans MS" pitchFamily="66" charset="0"/>
              <a:cs typeface="Arial" pitchFamily="34" charset="0"/>
            </a:endParaRPr>
          </a:p>
          <a:p>
            <a:pPr lvl="1"/>
            <a:endParaRPr lang="fr-CA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Une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autre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théorie</a:t>
            </a:r>
            <a:r>
              <a:rPr lang="en-US" dirty="0" smtClean="0">
                <a:latin typeface="Comic Sans MS" pitchFamily="66" charset="0"/>
              </a:rPr>
              <a:t> à </a:t>
            </a:r>
            <a:r>
              <a:rPr lang="en-US" dirty="0" err="1" smtClean="0">
                <a:latin typeface="Comic Sans MS" pitchFamily="66" charset="0"/>
              </a:rPr>
              <a:t>considérée</a:t>
            </a:r>
            <a:r>
              <a:rPr lang="en-US" dirty="0" smtClean="0">
                <a:latin typeface="Comic Sans MS" pitchFamily="66" charset="0"/>
              </a:rPr>
              <a:t>...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fr-CA" b="1" dirty="0" smtClean="0">
                <a:latin typeface="Comic Sans MS" pitchFamily="66" charset="0"/>
              </a:rPr>
              <a:t>Théorie de l’oscillation: 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L’Univers est en expansion jusqu'à un certain point</a:t>
            </a:r>
            <a:endParaRPr lang="fr-CA" dirty="0" smtClean="0">
              <a:latin typeface="Comic Sans MS" pitchFamily="66" charset="0"/>
            </a:endParaRPr>
          </a:p>
          <a:p>
            <a:endParaRPr lang="fr-CA" dirty="0" smtClean="0">
              <a:latin typeface="Comic Sans MS" pitchFamily="66" charset="0"/>
            </a:endParaRPr>
          </a:p>
          <a:p>
            <a:pPr lvl="1"/>
            <a:r>
              <a:rPr lang="fr-CA" dirty="0" smtClean="0">
                <a:latin typeface="Comic Sans MS" pitchFamily="66" charset="0"/>
              </a:rPr>
              <a:t>Ensuite l’Univers se contracte due aux forces gravitationnelles entre les étoiles et les </a:t>
            </a:r>
            <a:r>
              <a:rPr lang="fr-CA" dirty="0" smtClean="0">
                <a:latin typeface="Comic Sans MS" pitchFamily="66" charset="0"/>
              </a:rPr>
              <a:t>galaxies.</a:t>
            </a:r>
            <a:endParaRPr lang="fr-CA" dirty="0" smtClean="0">
              <a:latin typeface="Comic Sans MS" pitchFamily="66" charset="0"/>
            </a:endParaRPr>
          </a:p>
          <a:p>
            <a:endParaRPr lang="fr-CA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Des scientifiques croient que le résultat est un « </a:t>
            </a:r>
            <a:r>
              <a:rPr lang="fr-FR" dirty="0" err="1" smtClean="0">
                <a:latin typeface="Comic Sans MS" pitchFamily="66" charset="0"/>
              </a:rPr>
              <a:t>Big</a:t>
            </a:r>
            <a:r>
              <a:rPr lang="fr-FR" dirty="0" smtClean="0">
                <a:latin typeface="Comic Sans MS" pitchFamily="66" charset="0"/>
              </a:rPr>
              <a:t> Crunch » et suivit d’un autre « </a:t>
            </a:r>
            <a:r>
              <a:rPr lang="fr-FR" dirty="0" err="1" smtClean="0">
                <a:latin typeface="Comic Sans MS" pitchFamily="66" charset="0"/>
              </a:rPr>
              <a:t>Big</a:t>
            </a:r>
            <a:r>
              <a:rPr lang="fr-FR" dirty="0" smtClean="0">
                <a:latin typeface="Comic Sans MS" pitchFamily="66" charset="0"/>
              </a:rPr>
              <a:t> Bang 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35AB-04AE-4A59-863E-A4014A097FD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1242</TotalTime>
  <Words>1678</Words>
  <Application>Microsoft Office PowerPoint</Application>
  <PresentationFormat>On-screen Show (4:3)</PresentationFormat>
  <Paragraphs>249</Paragraphs>
  <Slides>40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Comic Sans MS</vt:lpstr>
      <vt:lpstr>Constantia</vt:lpstr>
      <vt:lpstr>Tahoma</vt:lpstr>
      <vt:lpstr>Wingdings 2</vt:lpstr>
      <vt:lpstr>Flow</vt:lpstr>
      <vt:lpstr>Chapitre 12</vt:lpstr>
      <vt:lpstr>L’étude de l’espace</vt:lpstr>
      <vt:lpstr>C’est quoi une theorie???</vt:lpstr>
      <vt:lpstr>Au début...</vt:lpstr>
      <vt:lpstr>Théories reliées aux galaxies et l’univers</vt:lpstr>
      <vt:lpstr>Le début de l’Univers</vt:lpstr>
      <vt:lpstr>La théorie du Big-Bang</vt:lpstr>
      <vt:lpstr>Big Bang en classe!</vt:lpstr>
      <vt:lpstr>Une autre théorie à considérée...</vt:lpstr>
      <vt:lpstr>La théorie de l’oscillation (2)</vt:lpstr>
      <vt:lpstr>Les théories reliées aux origines de notre système solaire :</vt:lpstr>
      <vt:lpstr>Les théories reliées aux origines de notre système solaire (2):</vt:lpstr>
      <vt:lpstr>Des nébuleuses</vt:lpstr>
      <vt:lpstr>Les théories reliées aux origines de notre système solaire (3):</vt:lpstr>
      <vt:lpstr>Les unités pour mesurer de grandes distances</vt:lpstr>
      <vt:lpstr>Les unités pour mesurer de grandes distances (2)</vt:lpstr>
      <vt:lpstr>Les unités pour mesurer de grandes distances (3)</vt:lpstr>
      <vt:lpstr>Les unités pour mesurer de grandes distances (4)</vt:lpstr>
      <vt:lpstr>Les parties majeures de l’univers</vt:lpstr>
      <vt:lpstr>PowerPoint Presentation</vt:lpstr>
      <vt:lpstr>Types de Galaxies:</vt:lpstr>
      <vt:lpstr>PowerPoint Presentation</vt:lpstr>
      <vt:lpstr>Les parties majeures de l’univers (3)</vt:lpstr>
      <vt:lpstr>Trous noirs (2)</vt:lpstr>
      <vt:lpstr>Les parties majeures de l’univers (4)</vt:lpstr>
      <vt:lpstr>Les parties majeures de l’univers (5)</vt:lpstr>
      <vt:lpstr>Les étoiles (2)</vt:lpstr>
      <vt:lpstr>La naissance d’une étoile:</vt:lpstr>
      <vt:lpstr>La naissance d’une étoile:</vt:lpstr>
      <vt:lpstr>Les étapes dans la formation d’une étoile :</vt:lpstr>
      <vt:lpstr>Les trois scénarios de vie d’une étoile :</vt:lpstr>
      <vt:lpstr>Cycle de vie d’une étoile</vt:lpstr>
      <vt:lpstr>Cycle de vie d’une étoile (2)</vt:lpstr>
      <vt:lpstr>Cycle de vie d’une étoile (3)</vt:lpstr>
      <vt:lpstr>PowerPoint Presentation</vt:lpstr>
      <vt:lpstr>Comparison de corps célestes</vt:lpstr>
      <vt:lpstr>Les carrières / les technologies au Canada qui sont liées à l’exploration spatiale :</vt:lpstr>
      <vt:lpstr>Des avantages scientifiques / sociaux et / ou les conséquences de l’exploration spatiale:</vt:lpstr>
      <vt:lpstr>Brainstorm</vt:lpstr>
      <vt:lpstr>Risques:</vt:lpstr>
    </vt:vector>
  </TitlesOfParts>
  <Company>Western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celliott</dc:creator>
  <cp:lastModifiedBy>Christine Adey</cp:lastModifiedBy>
  <cp:revision>108</cp:revision>
  <dcterms:created xsi:type="dcterms:W3CDTF">2009-09-06T23:11:37Z</dcterms:created>
  <dcterms:modified xsi:type="dcterms:W3CDTF">2018-10-26T15:43:50Z</dcterms:modified>
</cp:coreProperties>
</file>