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67" r:id="rId11"/>
    <p:sldId id="268" r:id="rId12"/>
    <p:sldId id="257" r:id="rId13"/>
    <p:sldId id="25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7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6" r:id="rId3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3D7BBE-6E13-1F48-917A-B764B9293CE5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1FC1DE-B26E-6F45-B969-C93C06607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695A9-2950-4B30-B85B-19D8D0F729DE}" type="datetimeFigureOut">
              <a:rPr lang="fr-CA" smtClean="0"/>
              <a:pPr/>
              <a:t>2017-04-11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2410-3834-4323-AF82-5DC89144AA8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427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2410-3834-4323-AF82-5DC89144AA84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48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389E05-873B-4A91-8BA5-98F3E4EA9E5D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9A34-2154-43D8-83CA-79B5D503C174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E6BF-9263-45B3-9299-ABEACCBBD878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9CC594-85B5-48C2-95FC-725D6AE9CAEE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8CAF46-2B59-4A8E-8578-6723833C0118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03F8-5630-46BA-B6FE-175DEC39ABA0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676-F582-4F2F-B9F4-4369C4CA7CA4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22073E-7FFF-4ECB-8679-A5CFA20365DA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2259-3C95-40DA-9B7F-B72666271CBE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ABFBD9-B718-4B61-AD0D-524738C624E5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989156-C6F7-4668-A562-C5167B4C31F8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8C2ABF-97E3-4053-B6FC-37C59897E0F1}" type="datetime1">
              <a:rPr lang="en-US" smtClean="0"/>
              <a:pPr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gJX8x99t5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38200"/>
            <a:ext cx="6172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SCIENCES 8  </a:t>
            </a:r>
            <a:br>
              <a:rPr lang="en-US" dirty="0" smtClean="0"/>
            </a:br>
            <a:r>
              <a:rPr lang="en-US" dirty="0" smtClean="0"/>
              <a:t>UNIT</a:t>
            </a:r>
            <a:r>
              <a:rPr lang="fr-CA" dirty="0"/>
              <a:t>É</a:t>
            </a:r>
            <a:r>
              <a:rPr lang="en-US" dirty="0" smtClean="0"/>
              <a:t>3: FLUIDES &amp; VISCOSITÉ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352800"/>
            <a:ext cx="6172200" cy="1981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Chapitre</a:t>
            </a:r>
            <a:r>
              <a:rPr lang="en-US" sz="2800" dirty="0" smtClean="0">
                <a:latin typeface="Arial Black" pitchFamily="34" charset="0"/>
              </a:rPr>
              <a:t> 9: </a:t>
            </a:r>
            <a:r>
              <a:rPr lang="en-US" sz="2800" i="1" dirty="0" smtClean="0"/>
              <a:t>Les forces qui </a:t>
            </a:r>
            <a:r>
              <a:rPr lang="en-US" sz="2800" i="1" dirty="0" err="1" smtClean="0"/>
              <a:t>influencent</a:t>
            </a:r>
            <a:r>
              <a:rPr lang="en-US" sz="2800" i="1" dirty="0" smtClean="0"/>
              <a:t> le movement et les </a:t>
            </a:r>
            <a:r>
              <a:rPr lang="en-US" sz="2800" i="1" dirty="0" err="1" smtClean="0"/>
              <a:t>propriétés</a:t>
            </a:r>
            <a:r>
              <a:rPr lang="en-US" sz="2800" i="1" dirty="0" smtClean="0"/>
              <a:t> des </a:t>
            </a:r>
            <a:r>
              <a:rPr lang="en-US" sz="2800" i="1" dirty="0" err="1" smtClean="0"/>
              <a:t>fluides</a:t>
            </a:r>
            <a:r>
              <a:rPr lang="en-US" sz="2800" i="1" dirty="0"/>
              <a:t>.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Densité</a:t>
            </a:r>
            <a:r>
              <a:rPr lang="en-US" sz="4800" dirty="0" smtClean="0"/>
              <a:t> &amp; Flottabilité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33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Si la </a:t>
            </a:r>
            <a:r>
              <a:rPr lang="en-US" sz="3600" dirty="0" err="1" smtClean="0"/>
              <a:t>densité</a:t>
            </a:r>
            <a:r>
              <a:rPr lang="en-US" sz="3600" dirty="0" smtClean="0"/>
              <a:t> de </a:t>
            </a:r>
            <a:r>
              <a:rPr lang="en-US" sz="3600" dirty="0" err="1" smtClean="0"/>
              <a:t>l’objet</a:t>
            </a:r>
            <a:r>
              <a:rPr lang="en-US" sz="3600" dirty="0" smtClean="0"/>
              <a:t> </a:t>
            </a:r>
            <a:r>
              <a:rPr lang="en-US" sz="3600" dirty="0" err="1" smtClean="0"/>
              <a:t>submergé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n-US" sz="3600" dirty="0" smtClean="0"/>
              <a:t> plus </a:t>
            </a:r>
            <a:r>
              <a:rPr lang="en-US" sz="3600" dirty="0" err="1" smtClean="0"/>
              <a:t>grande</a:t>
            </a:r>
            <a:r>
              <a:rPr lang="en-US" sz="3600" dirty="0" smtClean="0"/>
              <a:t> que la </a:t>
            </a:r>
            <a:r>
              <a:rPr lang="en-US" sz="3600" dirty="0" err="1" smtClean="0"/>
              <a:t>densité</a:t>
            </a:r>
            <a:r>
              <a:rPr lang="en-US" sz="3600" dirty="0" smtClean="0"/>
              <a:t> du </a:t>
            </a:r>
            <a:r>
              <a:rPr lang="en-US" sz="3600" dirty="0" err="1" smtClean="0"/>
              <a:t>fluide</a:t>
            </a:r>
            <a:r>
              <a:rPr lang="en-US" sz="3600" dirty="0" smtClean="0"/>
              <a:t>:</a:t>
            </a:r>
          </a:p>
          <a:p>
            <a:pPr lvl="1"/>
            <a:r>
              <a:rPr lang="en-US" sz="3300" dirty="0" err="1" smtClean="0"/>
              <a:t>L’objet</a:t>
            </a:r>
            <a:r>
              <a:rPr lang="en-US" sz="3300" dirty="0" smtClean="0"/>
              <a:t> </a:t>
            </a:r>
            <a:r>
              <a:rPr lang="en-US" sz="3300" dirty="0" err="1" smtClean="0"/>
              <a:t>va</a:t>
            </a:r>
            <a:r>
              <a:rPr lang="en-US" sz="3300" dirty="0" smtClean="0"/>
              <a:t> COULÉ </a:t>
            </a:r>
            <a:endParaRPr lang="en-US" sz="3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5718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130675"/>
            <a:ext cx="1905000" cy="2451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718" y="412690"/>
            <a:ext cx="7467600" cy="5559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err="1" smtClean="0"/>
              <a:t>Lequel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flottera</a:t>
            </a:r>
            <a:r>
              <a:rPr lang="en-US" sz="4000" b="1" dirty="0" smtClean="0"/>
              <a:t>? </a:t>
            </a:r>
            <a:r>
              <a:rPr lang="en-US" sz="4000" b="1" dirty="0" err="1" smtClean="0"/>
              <a:t>Pourquoi</a:t>
            </a:r>
            <a:r>
              <a:rPr lang="en-US" sz="4000" b="1" dirty="0" smtClean="0"/>
              <a:t>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1. Bateau de bois vs</a:t>
            </a:r>
            <a:r>
              <a:rPr lang="en-US" sz="4000" dirty="0"/>
              <a:t>. </a:t>
            </a:r>
            <a:r>
              <a:rPr lang="en-US" sz="4000" dirty="0" err="1" smtClean="0"/>
              <a:t>morceau</a:t>
            </a:r>
            <a:r>
              <a:rPr lang="en-US" sz="4000" dirty="0" smtClean="0"/>
              <a:t> de bois </a:t>
            </a:r>
            <a:r>
              <a:rPr lang="en-US" sz="4000" dirty="0" err="1" smtClean="0"/>
              <a:t>imbib</a:t>
            </a:r>
            <a:r>
              <a:rPr lang="fr-CA" sz="4000" dirty="0" smtClean="0"/>
              <a:t>é d’eau</a:t>
            </a:r>
            <a:endParaRPr lang="en-US" sz="4000" dirty="0"/>
          </a:p>
          <a:p>
            <a:pPr marL="0" indent="0">
              <a:buNone/>
            </a:pPr>
            <a:endParaRPr lang="sv-SE" sz="4000" dirty="0" smtClean="0"/>
          </a:p>
          <a:p>
            <a:pPr marL="0" indent="0">
              <a:buNone/>
            </a:pPr>
            <a:r>
              <a:rPr lang="sv-SE" sz="4000" dirty="0" smtClean="0"/>
              <a:t>2. Bloque de métal vs</a:t>
            </a:r>
            <a:r>
              <a:rPr lang="sv-SE" sz="4000" dirty="0"/>
              <a:t>. </a:t>
            </a:r>
            <a:r>
              <a:rPr lang="sv-SE" sz="4000" dirty="0" smtClean="0"/>
              <a:t>Bateau fait en métal</a:t>
            </a:r>
            <a:endParaRPr lang="sv-SE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3. </a:t>
            </a:r>
            <a:r>
              <a:rPr lang="en-US" sz="4000" dirty="0" err="1" smtClean="0"/>
              <a:t>Une</a:t>
            </a:r>
            <a:r>
              <a:rPr lang="en-US" sz="4000" dirty="0" smtClean="0"/>
              <a:t> </a:t>
            </a:r>
            <a:r>
              <a:rPr lang="en-US" sz="4000" dirty="0" err="1" smtClean="0"/>
              <a:t>bouteille</a:t>
            </a:r>
            <a:r>
              <a:rPr lang="en-US" sz="4000" dirty="0" smtClean="0"/>
              <a:t> vide </a:t>
            </a:r>
            <a:r>
              <a:rPr lang="en-US" sz="4000" dirty="0" err="1" smtClean="0"/>
              <a:t>fermée</a:t>
            </a:r>
            <a:r>
              <a:rPr lang="en-US" sz="4000" dirty="0" smtClean="0"/>
              <a:t> vs</a:t>
            </a:r>
            <a:r>
              <a:rPr lang="en-US" sz="4000" dirty="0"/>
              <a:t>. </a:t>
            </a:r>
            <a:r>
              <a:rPr lang="en-US" sz="4000" dirty="0" err="1" smtClean="0"/>
              <a:t>une</a:t>
            </a:r>
            <a:r>
              <a:rPr lang="en-US" sz="4000" dirty="0" smtClean="0"/>
              <a:t> </a:t>
            </a:r>
            <a:r>
              <a:rPr lang="en-US" sz="4000" dirty="0" err="1" smtClean="0"/>
              <a:t>bouteille</a:t>
            </a:r>
            <a:r>
              <a:rPr lang="en-US" sz="4000" dirty="0" smtClean="0"/>
              <a:t> </a:t>
            </a:r>
            <a:r>
              <a:rPr lang="en-US" sz="4000" dirty="0" err="1" smtClean="0"/>
              <a:t>pleine</a:t>
            </a:r>
            <a:r>
              <a:rPr lang="en-US" sz="4000" dirty="0" smtClean="0"/>
              <a:t> </a:t>
            </a:r>
            <a:r>
              <a:rPr lang="en-US" sz="4000" dirty="0" err="1" smtClean="0"/>
              <a:t>d’eau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2667000"/>
          </a:xfrm>
        </p:spPr>
        <p:txBody>
          <a:bodyPr/>
          <a:lstStyle/>
          <a:p>
            <a:pPr marL="0" indent="0">
              <a:buNone/>
            </a:pPr>
            <a:r>
              <a:rPr lang="fr-CA" sz="4800" dirty="0" smtClean="0"/>
              <a:t>La densité moyenne</a:t>
            </a:r>
          </a:p>
          <a:p>
            <a:r>
              <a:rPr lang="fr-CA" sz="3600" dirty="0" smtClean="0"/>
              <a:t>La masse totale de toutes les substances qui font </a:t>
            </a:r>
            <a:r>
              <a:rPr lang="fr-CA" sz="3600" dirty="0" err="1" smtClean="0"/>
              <a:t>l’object</a:t>
            </a:r>
            <a:r>
              <a:rPr lang="fr-CA" sz="3600" dirty="0" smtClean="0"/>
              <a:t>; divisée par le volume total.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8235" y="3962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u="sng" dirty="0" smtClean="0"/>
              <a:t>Masse totale (objet)</a:t>
            </a:r>
          </a:p>
          <a:p>
            <a:pPr algn="ctr"/>
            <a:r>
              <a:rPr lang="fr-CA" sz="3200" dirty="0" smtClean="0"/>
              <a:t>Volume total</a:t>
            </a:r>
            <a:endParaRPr lang="fr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23939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=   Densité moyenne</a:t>
            </a:r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Développement de technologies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Veste</a:t>
            </a:r>
            <a:r>
              <a:rPr lang="en-US" sz="3600" dirty="0" smtClean="0"/>
              <a:t> de </a:t>
            </a:r>
            <a:r>
              <a:rPr lang="en-US" sz="3600" dirty="0" err="1" smtClean="0"/>
              <a:t>flotaison</a:t>
            </a:r>
            <a:r>
              <a:rPr lang="en-US" sz="3600" dirty="0" smtClean="0"/>
              <a:t> </a:t>
            </a:r>
            <a:r>
              <a:rPr lang="en-US" sz="3600" dirty="0" err="1" smtClean="0"/>
              <a:t>individuelle</a:t>
            </a:r>
            <a:r>
              <a:rPr lang="en-US" sz="3600" dirty="0" smtClean="0"/>
              <a:t> (VFI – </a:t>
            </a:r>
            <a:r>
              <a:rPr lang="en-US" sz="3600" i="1" dirty="0" smtClean="0"/>
              <a:t>PFD</a:t>
            </a:r>
            <a:r>
              <a:rPr lang="en-US" sz="3600" dirty="0" smtClean="0"/>
              <a:t>)</a:t>
            </a:r>
            <a:endParaRPr lang="en-US" sz="3600" dirty="0"/>
          </a:p>
          <a:p>
            <a:r>
              <a:rPr lang="en-US" sz="3600" dirty="0" smtClean="0"/>
              <a:t>Sous-</a:t>
            </a:r>
            <a:r>
              <a:rPr lang="en-US" sz="3600" dirty="0" err="1" smtClean="0"/>
              <a:t>marins</a:t>
            </a:r>
            <a:endParaRPr lang="en-US" sz="3600" dirty="0"/>
          </a:p>
          <a:p>
            <a:r>
              <a:rPr lang="en-US" sz="3600" dirty="0" err="1" smtClean="0"/>
              <a:t>Mongolfières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4" y="1600200"/>
            <a:ext cx="38004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PRESSION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4000" dirty="0" smtClean="0"/>
              <a:t>La force qui agit sur la partie (aire = </a:t>
            </a:r>
            <a:r>
              <a:rPr lang="fr-CA" sz="4000" i="1" dirty="0" smtClean="0"/>
              <a:t>area</a:t>
            </a:r>
            <a:r>
              <a:rPr lang="fr-CA" sz="4000" dirty="0" smtClean="0"/>
              <a:t>) d’une surface.</a:t>
            </a:r>
          </a:p>
          <a:p>
            <a:r>
              <a:rPr lang="fr-CA" sz="4000" i="1" dirty="0" smtClean="0"/>
              <a:t>Plus la force est grande, plus la pression est forte.</a:t>
            </a:r>
            <a:endParaRPr lang="fr-CA" sz="4000" dirty="0" smtClean="0"/>
          </a:p>
          <a:p>
            <a:r>
              <a:rPr lang="fr-CA" sz="4000" i="1" dirty="0" smtClean="0"/>
              <a:t>Plus la surface (aire) est petite, plus la pression est forte (grande).</a:t>
            </a:r>
            <a:endParaRPr lang="fr-CA" sz="4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800" dirty="0" smtClean="0"/>
              <a:t>Calcul de la pression</a:t>
            </a:r>
            <a:endParaRPr lang="fr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5814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L’unite</a:t>
            </a:r>
            <a:r>
              <a:rPr lang="en-US" sz="4000" dirty="0" smtClean="0"/>
              <a:t> pour la </a:t>
            </a:r>
            <a:r>
              <a:rPr lang="en-US" sz="4000" dirty="0" err="1" smtClean="0"/>
              <a:t>pression</a:t>
            </a:r>
            <a:r>
              <a:rPr lang="en-US" sz="4000" dirty="0" smtClean="0"/>
              <a:t> </a:t>
            </a:r>
            <a:r>
              <a:rPr lang="en-US" sz="4000" dirty="0" err="1" smtClean="0"/>
              <a:t>est</a:t>
            </a:r>
            <a:r>
              <a:rPr lang="en-US" sz="4000" dirty="0" smtClean="0"/>
              <a:t> le </a:t>
            </a:r>
            <a:r>
              <a:rPr lang="en-US" sz="4000" dirty="0"/>
              <a:t>Pascal (Pa)</a:t>
            </a:r>
          </a:p>
          <a:p>
            <a:r>
              <a:rPr lang="en-US" sz="4000" dirty="0" err="1" smtClean="0"/>
              <a:t>Tu</a:t>
            </a:r>
            <a:r>
              <a:rPr lang="en-US" sz="4000" dirty="0" smtClean="0"/>
              <a:t> </a:t>
            </a:r>
            <a:r>
              <a:rPr lang="en-US" sz="4000" dirty="0" err="1" smtClean="0"/>
              <a:t>peux</a:t>
            </a:r>
            <a:r>
              <a:rPr lang="en-US" sz="4000" dirty="0" smtClean="0"/>
              <a:t> determiner la </a:t>
            </a:r>
            <a:r>
              <a:rPr lang="en-US" sz="4000" dirty="0" err="1" smtClean="0"/>
              <a:t>pression</a:t>
            </a:r>
            <a:r>
              <a:rPr lang="en-US" sz="4000" dirty="0" smtClean="0"/>
              <a:t> </a:t>
            </a:r>
            <a:r>
              <a:rPr lang="en-US" sz="4000" dirty="0" err="1" smtClean="0"/>
              <a:t>si</a:t>
            </a:r>
            <a:r>
              <a:rPr lang="en-US" sz="4000" dirty="0" smtClean="0"/>
              <a:t> </a:t>
            </a:r>
            <a:r>
              <a:rPr lang="en-US" sz="4000" dirty="0" err="1" smtClean="0"/>
              <a:t>tu</a:t>
            </a:r>
            <a:r>
              <a:rPr lang="en-US" sz="4000" dirty="0" smtClean="0"/>
              <a:t> </a:t>
            </a:r>
            <a:r>
              <a:rPr lang="en-US" sz="4000" dirty="0" err="1" smtClean="0"/>
              <a:t>connais</a:t>
            </a:r>
            <a:r>
              <a:rPr lang="en-US" sz="4000" dirty="0" smtClean="0"/>
              <a:t> la force et la surface (</a:t>
            </a:r>
            <a:r>
              <a:rPr lang="en-US" sz="4000" dirty="0" err="1" smtClean="0"/>
              <a:t>aire</a:t>
            </a:r>
            <a:r>
              <a:rPr lang="en-US" sz="4000" dirty="0" smtClean="0"/>
              <a:t> = area).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Pression</a:t>
            </a:r>
            <a:r>
              <a:rPr lang="en-US" sz="4800" dirty="0" smtClean="0"/>
              <a:t> </a:t>
            </a:r>
            <a:r>
              <a:rPr lang="en-US" sz="4800" dirty="0"/>
              <a:t>(P) = </a:t>
            </a:r>
            <a:r>
              <a:rPr lang="en-US" sz="4800" u="sng" dirty="0"/>
              <a:t>Force (</a:t>
            </a:r>
            <a:r>
              <a:rPr lang="en-US" sz="4800" u="sng" dirty="0" smtClean="0"/>
              <a:t>F)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			</a:t>
            </a:r>
            <a:r>
              <a:rPr lang="en-US" sz="4800" dirty="0" err="1" smtClean="0"/>
              <a:t>Aire</a:t>
            </a:r>
            <a:r>
              <a:rPr lang="en-US" sz="4800" dirty="0" smtClean="0"/>
              <a:t> </a:t>
            </a:r>
            <a:r>
              <a:rPr lang="en-US" sz="4800" dirty="0"/>
              <a:t>(A)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321065"/>
            <a:ext cx="3733800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Exemples de </a:t>
            </a:r>
            <a:r>
              <a:rPr lang="en-US" dirty="0" err="1" smtClean="0"/>
              <a:t>problèmes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dirty="0" smtClean="0"/>
              <a:t>1. Un aquarium est rempli avec de l’eau qui a un poids de 10 000N. Si la base de cet aquarium à une aire de 1.6 m², quelle est la pression </a:t>
            </a:r>
            <a:r>
              <a:rPr lang="fr-CA" sz="4000" dirty="0" err="1" smtClean="0"/>
              <a:t>excercée</a:t>
            </a:r>
            <a:r>
              <a:rPr lang="fr-CA" sz="4000" dirty="0" smtClean="0"/>
              <a:t> sur la base?</a:t>
            </a:r>
            <a:endParaRPr lang="fr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 = </a:t>
            </a:r>
            <a:r>
              <a:rPr lang="en-US" sz="4400" dirty="0" smtClean="0"/>
              <a:t>F/A= </a:t>
            </a:r>
            <a:r>
              <a:rPr lang="en-US" sz="4400" dirty="0"/>
              <a:t>10 </a:t>
            </a:r>
            <a:r>
              <a:rPr lang="en-US" sz="4400" dirty="0" smtClean="0"/>
              <a:t>000N / 1.6m²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P = 6250 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Exemples de </a:t>
            </a:r>
            <a:r>
              <a:rPr lang="en-US" dirty="0" smtClean="0"/>
              <a:t>problems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4000" dirty="0" smtClean="0"/>
              <a:t>2. Si la pression atmosphérique est de 101 200 Pa et que tu tends ta main, l’atmosphère exerce une force sur ta main.  Si l’aire de ta paume est 0.006m², calcule la force sur ta main.</a:t>
            </a:r>
            <a:endParaRPr lang="fr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95800"/>
          </a:xfrm>
        </p:spPr>
        <p:txBody>
          <a:bodyPr>
            <a:normAutofit/>
          </a:bodyPr>
          <a:lstStyle/>
          <a:p>
            <a:r>
              <a:rPr lang="fr-CA" sz="5400" b="1" dirty="0"/>
              <a:t>Force:</a:t>
            </a:r>
            <a:r>
              <a:rPr lang="fr-CA" sz="5400" dirty="0"/>
              <a:t> Tout ce qui peut modifier le mouvement d’un objet.</a:t>
            </a:r>
          </a:p>
          <a:p>
            <a:pPr lvl="1"/>
            <a:r>
              <a:rPr lang="en-US" sz="5100" i="1" dirty="0" err="1" smtClean="0"/>
              <a:t>Pousser</a:t>
            </a:r>
            <a:r>
              <a:rPr lang="en-US" sz="5100" i="1" dirty="0" smtClean="0"/>
              <a:t> </a:t>
            </a:r>
            <a:r>
              <a:rPr lang="en-US" sz="5100" i="1" dirty="0" err="1" smtClean="0"/>
              <a:t>ou</a:t>
            </a:r>
            <a:r>
              <a:rPr lang="en-US" sz="5100" i="1" dirty="0" smtClean="0"/>
              <a:t> </a:t>
            </a:r>
            <a:r>
              <a:rPr lang="en-US" sz="5100" i="1" dirty="0" err="1" smtClean="0"/>
              <a:t>tirer</a:t>
            </a:r>
            <a:r>
              <a:rPr lang="en-US" sz="5100" dirty="0" smtClean="0"/>
              <a:t>.</a:t>
            </a:r>
            <a:endParaRPr lang="en-US" sz="5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 = P x A</a:t>
            </a:r>
          </a:p>
          <a:p>
            <a:pPr marL="0" indent="0">
              <a:buNone/>
            </a:pPr>
            <a:r>
              <a:rPr lang="en-US" sz="4400" dirty="0"/>
              <a:t>F = 101 200 Pa x 0.006 m²</a:t>
            </a:r>
          </a:p>
          <a:p>
            <a:pPr marL="0" indent="0">
              <a:buNone/>
            </a:pPr>
            <a:r>
              <a:rPr lang="en-US" sz="4400" dirty="0"/>
              <a:t>F = 607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3. </a:t>
            </a:r>
            <a:r>
              <a:rPr lang="en-US" sz="4400" dirty="0" smtClean="0"/>
              <a:t>Le </a:t>
            </a:r>
            <a:r>
              <a:rPr lang="en-US" sz="4400" dirty="0" err="1" smtClean="0"/>
              <a:t>poids</a:t>
            </a:r>
            <a:r>
              <a:rPr lang="en-US" sz="4400" dirty="0" smtClean="0"/>
              <a:t> de </a:t>
            </a:r>
            <a:r>
              <a:rPr lang="en-US" sz="4400" dirty="0" err="1" smtClean="0"/>
              <a:t>l’eau</a:t>
            </a:r>
            <a:r>
              <a:rPr lang="en-US" sz="4400" dirty="0" smtClean="0"/>
              <a:t> </a:t>
            </a:r>
            <a:r>
              <a:rPr lang="en-US" sz="4400" dirty="0" err="1" smtClean="0"/>
              <a:t>dans</a:t>
            </a:r>
            <a:r>
              <a:rPr lang="en-US" sz="4400" dirty="0" smtClean="0"/>
              <a:t> un </a:t>
            </a:r>
            <a:r>
              <a:rPr lang="en-US" sz="4400" dirty="0" err="1" smtClean="0"/>
              <a:t>verre</a:t>
            </a:r>
            <a:r>
              <a:rPr lang="en-US" sz="4400" dirty="0" smtClean="0"/>
              <a:t> </a:t>
            </a:r>
            <a:r>
              <a:rPr lang="en-US" sz="4400" dirty="0" err="1" smtClean="0"/>
              <a:t>est</a:t>
            </a:r>
            <a:r>
              <a:rPr lang="en-US" sz="4400" dirty="0" smtClean="0"/>
              <a:t> 4.9 </a:t>
            </a:r>
            <a:r>
              <a:rPr lang="en-US" sz="4400" dirty="0"/>
              <a:t>N. </a:t>
            </a:r>
            <a:r>
              <a:rPr lang="en-US" sz="4400" dirty="0" smtClean="0"/>
              <a:t>Si </a:t>
            </a:r>
            <a:r>
              <a:rPr lang="en-US" sz="4400" dirty="0" err="1" smtClean="0"/>
              <a:t>l’eau</a:t>
            </a:r>
            <a:r>
              <a:rPr lang="en-US" sz="4400" dirty="0" smtClean="0"/>
              <a:t> </a:t>
            </a:r>
            <a:r>
              <a:rPr lang="en-US" sz="4400" dirty="0" err="1" smtClean="0"/>
              <a:t>exerce</a:t>
            </a:r>
            <a:r>
              <a:rPr lang="en-US" sz="4400" dirty="0" smtClean="0"/>
              <a:t> </a:t>
            </a:r>
            <a:r>
              <a:rPr lang="en-US" sz="4400" dirty="0" err="1" smtClean="0"/>
              <a:t>une</a:t>
            </a:r>
            <a:r>
              <a:rPr lang="en-US" sz="4400" dirty="0" smtClean="0"/>
              <a:t> </a:t>
            </a:r>
            <a:r>
              <a:rPr lang="en-US" sz="4400" dirty="0" err="1" smtClean="0"/>
              <a:t>pression</a:t>
            </a:r>
            <a:r>
              <a:rPr lang="en-US" sz="4400" dirty="0" smtClean="0"/>
              <a:t> de  </a:t>
            </a:r>
            <a:r>
              <a:rPr lang="en-US" sz="4400" dirty="0"/>
              <a:t>1700 Pa </a:t>
            </a:r>
            <a:r>
              <a:rPr lang="en-US" sz="4400" dirty="0" err="1" smtClean="0"/>
              <a:t>dans</a:t>
            </a:r>
            <a:r>
              <a:rPr lang="en-US" sz="4400" dirty="0" smtClean="0"/>
              <a:t> le fond du </a:t>
            </a:r>
            <a:r>
              <a:rPr lang="en-US" sz="4400" dirty="0" err="1" smtClean="0"/>
              <a:t>verre</a:t>
            </a:r>
            <a:r>
              <a:rPr lang="en-US" sz="4400" dirty="0" smtClean="0"/>
              <a:t>, </a:t>
            </a:r>
            <a:r>
              <a:rPr lang="en-US" sz="4400" dirty="0" err="1" smtClean="0"/>
              <a:t>quelle</a:t>
            </a:r>
            <a:r>
              <a:rPr lang="en-US" sz="4400" dirty="0" smtClean="0"/>
              <a:t> </a:t>
            </a:r>
            <a:r>
              <a:rPr lang="en-US" sz="4400" dirty="0" err="1" smtClean="0"/>
              <a:t>est</a:t>
            </a:r>
            <a:r>
              <a:rPr lang="en-US" sz="4400" dirty="0" smtClean="0"/>
              <a:t> </a:t>
            </a:r>
            <a:r>
              <a:rPr lang="en-US" sz="4400" dirty="0" err="1" smtClean="0"/>
              <a:t>l’aire</a:t>
            </a:r>
            <a:r>
              <a:rPr lang="en-US" sz="4400" dirty="0" smtClean="0"/>
              <a:t> du fond du </a:t>
            </a:r>
            <a:r>
              <a:rPr lang="en-US" sz="4400" dirty="0" err="1" smtClean="0"/>
              <a:t>verre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 = </a:t>
            </a:r>
            <a:r>
              <a:rPr lang="en-US" sz="4800" dirty="0" smtClean="0"/>
              <a:t>F/P </a:t>
            </a:r>
            <a:r>
              <a:rPr lang="en-US" sz="4800" dirty="0"/>
              <a:t>= 4.9 </a:t>
            </a:r>
            <a:r>
              <a:rPr lang="en-US" sz="4800" dirty="0" smtClean="0"/>
              <a:t>N/1700 </a:t>
            </a:r>
            <a:r>
              <a:rPr lang="en-US" sz="4800" dirty="0"/>
              <a:t>Pa</a:t>
            </a:r>
          </a:p>
          <a:p>
            <a:pPr marL="0" indent="0">
              <a:buNone/>
            </a:pPr>
            <a:r>
              <a:rPr lang="en-US" sz="4800" dirty="0"/>
              <a:t>A = 0.0029 m²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75" y="304800"/>
            <a:ext cx="7467600" cy="1143000"/>
          </a:xfrm>
        </p:spPr>
        <p:txBody>
          <a:bodyPr/>
          <a:lstStyle/>
          <a:p>
            <a:r>
              <a:rPr lang="en-US" dirty="0" smtClean="0"/>
              <a:t>Travail: </a:t>
            </a:r>
            <a:r>
              <a:rPr lang="en-US" dirty="0" err="1" smtClean="0"/>
              <a:t>Complétez</a:t>
            </a:r>
            <a:r>
              <a:rPr lang="en-US" dirty="0" smtClean="0"/>
              <a:t> les </a:t>
            </a:r>
            <a:r>
              <a:rPr lang="en-US" dirty="0" err="1" smtClean="0"/>
              <a:t>problèmes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smtClean="0"/>
              <a:t> les pages </a:t>
            </a:r>
            <a:r>
              <a:rPr lang="en-US" dirty="0"/>
              <a:t>351-353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16" y="2620614"/>
            <a:ext cx="2591368" cy="283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DÉTERMINEZ POURQUOI...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77000" cy="4873752"/>
          </a:xfrm>
        </p:spPr>
        <p:txBody>
          <a:bodyPr>
            <a:normAutofit/>
          </a:bodyPr>
          <a:lstStyle/>
          <a:p>
            <a:r>
              <a:rPr lang="fr-CA" sz="4000" dirty="0" smtClean="0"/>
              <a:t>1. Une personne qui porte des raquettes peut marcher sur des section de neige très creuse sans s’enfoncer</a:t>
            </a:r>
            <a:endParaRPr lang="fr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DÉTERMINEZ POURQUOI... </a:t>
            </a:r>
            <a:r>
              <a:rPr lang="fr-CA" sz="1800" dirty="0" smtClean="0"/>
              <a:t>(2)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2. Avec un tuyau d’arrosage on peut avoir un débit d’eau très fort ou très doux.  </a:t>
            </a:r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84746"/>
            <a:ext cx="4339330" cy="311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Pression</a:t>
            </a:r>
            <a:r>
              <a:rPr lang="en-US" sz="4400" dirty="0" smtClean="0"/>
              <a:t> </a:t>
            </a:r>
            <a:r>
              <a:rPr lang="en-US" sz="4400" dirty="0" err="1" smtClean="0"/>
              <a:t>Atmosphérique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6019800" cy="3581400"/>
          </a:xfrm>
        </p:spPr>
        <p:txBody>
          <a:bodyPr>
            <a:normAutofit fontScale="92500" lnSpcReduction="10000"/>
          </a:bodyPr>
          <a:lstStyle/>
          <a:p>
            <a:r>
              <a:rPr lang="fr-CA" sz="3600" dirty="0" smtClean="0"/>
              <a:t>La pression qui est exercée par les couches d’air autour de la Terre</a:t>
            </a:r>
          </a:p>
          <a:p>
            <a:pPr lvl="1"/>
            <a:r>
              <a:rPr lang="fr-CA" sz="3600" dirty="0" smtClean="0"/>
              <a:t>Cette est </a:t>
            </a:r>
            <a:r>
              <a:rPr lang="fr-CA" sz="3600" dirty="0" err="1" smtClean="0"/>
              <a:t>est</a:t>
            </a:r>
            <a:r>
              <a:rPr lang="fr-CA" sz="3600" dirty="0" smtClean="0"/>
              <a:t> retenue par la gravité de la Terre</a:t>
            </a:r>
          </a:p>
          <a:p>
            <a:pPr lvl="1"/>
            <a:r>
              <a:rPr lang="fr-CA" sz="3600" dirty="0" smtClean="0"/>
              <a:t>~ 160 km au dessus de la Terre.</a:t>
            </a:r>
          </a:p>
          <a:p>
            <a:endParaRPr lang="fr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 descr="http://monado.files.wordpress.com/2008/05/weather-currentfronts-2008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267200"/>
            <a:ext cx="3524250" cy="2372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0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principe</a:t>
            </a:r>
            <a:r>
              <a:rPr lang="en-US" dirty="0" smtClean="0"/>
              <a:t> de Pascal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4873752"/>
          </a:xfrm>
        </p:spPr>
        <p:txBody>
          <a:bodyPr>
            <a:normAutofit lnSpcReduction="10000"/>
          </a:bodyPr>
          <a:lstStyle/>
          <a:p>
            <a:r>
              <a:rPr lang="fr-CA" sz="4000" dirty="0" smtClean="0"/>
              <a:t>La pression exercée sur un fluide dans un contenant </a:t>
            </a:r>
            <a:r>
              <a:rPr lang="fr-CA" sz="4000" b="1" dirty="0" smtClean="0"/>
              <a:t>fermé</a:t>
            </a:r>
            <a:r>
              <a:rPr lang="fr-CA" sz="4000" dirty="0" smtClean="0"/>
              <a:t> est transmise:</a:t>
            </a:r>
          </a:p>
          <a:p>
            <a:pPr lvl="1"/>
            <a:r>
              <a:rPr lang="fr-CA" sz="3700" dirty="0" smtClean="0"/>
              <a:t>dans tous le contenant avec une force égale </a:t>
            </a:r>
          </a:p>
          <a:p>
            <a:pPr lvl="2"/>
            <a:r>
              <a:rPr lang="fr-CA" sz="3400" b="1" dirty="0" smtClean="0"/>
              <a:t> partout dans le contenant!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220" name="Picture 4" descr="http://pixabay.com/static/uploads/photo/2012/04/18/14/06/sailor-37118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09600"/>
            <a:ext cx="2426658" cy="2362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36" y="3235833"/>
            <a:ext cx="1319543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5F6D"/>
                </a:solidFill>
              </a:rPr>
              <a:t>Le </a:t>
            </a:r>
            <a:r>
              <a:rPr lang="en-US" dirty="0" err="1">
                <a:solidFill>
                  <a:srgbClr val="575F6D"/>
                </a:solidFill>
              </a:rPr>
              <a:t>principe</a:t>
            </a:r>
            <a:r>
              <a:rPr lang="en-US" dirty="0">
                <a:solidFill>
                  <a:srgbClr val="575F6D"/>
                </a:solidFill>
              </a:rPr>
              <a:t> de Pascal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FE8637"/>
              </a:buClr>
            </a:pPr>
            <a:r>
              <a:rPr lang="fr-CA" sz="3700" dirty="0">
                <a:solidFill>
                  <a:prstClr val="black"/>
                </a:solidFill>
              </a:rPr>
              <a:t>C’est la base pour les système hydraulique et pneumatique.</a:t>
            </a:r>
          </a:p>
          <a:p>
            <a:pPr lvl="0">
              <a:buClr>
                <a:srgbClr val="FE8637"/>
              </a:buClr>
            </a:pPr>
            <a:endParaRPr lang="fr-CA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5105400" cy="3313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00" y="3193168"/>
            <a:ext cx="2889765" cy="30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9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err="1" smtClean="0"/>
              <a:t>L’Hydraulique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305800" cy="3733800"/>
          </a:xfrm>
        </p:spPr>
        <p:txBody>
          <a:bodyPr>
            <a:normAutofit/>
          </a:bodyPr>
          <a:lstStyle/>
          <a:p>
            <a:r>
              <a:rPr lang="fr-CA" sz="3600" dirty="0" smtClean="0"/>
              <a:t>L’étude de la pression des liquides.</a:t>
            </a:r>
          </a:p>
          <a:p>
            <a:r>
              <a:rPr lang="fr-CA" sz="3600" b="1" dirty="0" smtClean="0"/>
              <a:t>Système hydraulique </a:t>
            </a:r>
            <a:r>
              <a:rPr lang="fr-CA" sz="3600" dirty="0" smtClean="0"/>
              <a:t>: un objet/système qui transmet une </a:t>
            </a:r>
            <a:r>
              <a:rPr lang="fr-CA" sz="3600" b="1" i="1" dirty="0" smtClean="0"/>
              <a:t>force</a:t>
            </a:r>
            <a:r>
              <a:rPr lang="fr-CA" sz="3600" dirty="0" smtClean="0"/>
              <a:t> à travers un </a:t>
            </a:r>
            <a:r>
              <a:rPr lang="fr-CA" sz="3600" b="1" i="1" dirty="0" smtClean="0"/>
              <a:t>liquide</a:t>
            </a:r>
            <a:r>
              <a:rPr lang="fr-CA" sz="3600" dirty="0" smtClean="0"/>
              <a:t> dans un </a:t>
            </a:r>
            <a:r>
              <a:rPr lang="fr-CA" sz="3600" b="1" i="1" dirty="0" smtClean="0"/>
              <a:t>système fermé</a:t>
            </a:r>
            <a:r>
              <a:rPr lang="fr-CA" sz="3600" dirty="0" smtClean="0"/>
              <a:t>.  </a:t>
            </a:r>
          </a:p>
          <a:p>
            <a:pPr lvl="1"/>
            <a:r>
              <a:rPr lang="fr-CA" sz="3600" dirty="0" smtClean="0"/>
              <a:t>Utilisé pour </a:t>
            </a:r>
            <a:r>
              <a:rPr lang="fr-CA" sz="3600" b="1" dirty="0" smtClean="0"/>
              <a:t>bouger</a:t>
            </a:r>
            <a:r>
              <a:rPr lang="fr-CA" sz="3600" dirty="0" smtClean="0"/>
              <a:t> des objet</a:t>
            </a:r>
            <a:endParaRPr lang="fr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4" name="Picture 2" descr="http://images.palcdn.com/documents/showcase/project_07/backhoe-thumb-attachment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724400"/>
            <a:ext cx="3505200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36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</a:t>
            </a:r>
            <a:r>
              <a:rPr lang="fr-CA" sz="4000" dirty="0" smtClean="0"/>
              <a:t>’équilibre des forces est…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5400" dirty="0" err="1" smtClean="0"/>
              <a:t>Même</a:t>
            </a:r>
            <a:r>
              <a:rPr lang="en-US" sz="5400" dirty="0" smtClean="0"/>
              <a:t> </a:t>
            </a:r>
            <a:r>
              <a:rPr lang="en-US" sz="5400" dirty="0" err="1" smtClean="0"/>
              <a:t>intensité</a:t>
            </a:r>
            <a:r>
              <a:rPr lang="en-US" sz="5400" dirty="0" smtClean="0"/>
              <a:t> des forces</a:t>
            </a:r>
            <a:endParaRPr lang="en-US" sz="5400" dirty="0"/>
          </a:p>
          <a:p>
            <a:pPr>
              <a:spcAft>
                <a:spcPts val="600"/>
              </a:spcAft>
            </a:pPr>
            <a:r>
              <a:rPr lang="en-US" sz="5400" dirty="0" err="1" smtClean="0"/>
              <a:t>Dans</a:t>
            </a:r>
            <a:r>
              <a:rPr lang="en-US" sz="5400" dirty="0" smtClean="0"/>
              <a:t> des directions </a:t>
            </a:r>
            <a:r>
              <a:rPr lang="en-US" sz="5400" dirty="0" err="1" smtClean="0"/>
              <a:t>opposées</a:t>
            </a:r>
            <a:endParaRPr lang="en-US" sz="5400" dirty="0"/>
          </a:p>
          <a:p>
            <a:pPr>
              <a:spcAft>
                <a:spcPts val="600"/>
              </a:spcAft>
            </a:pPr>
            <a:r>
              <a:rPr lang="en-US" sz="5400" dirty="0" smtClean="0"/>
              <a:t>Pas de </a:t>
            </a:r>
            <a:r>
              <a:rPr lang="en-US" sz="5400" dirty="0" err="1" smtClean="0"/>
              <a:t>mouvement</a:t>
            </a:r>
            <a:endParaRPr lang="en-US" sz="5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810000" cy="51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3048668" cy="30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0384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1" y="1295400"/>
            <a:ext cx="27717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sonsindustries.com/images/004_big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236424" cy="185623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6324600" cy="4873752"/>
          </a:xfrm>
        </p:spPr>
        <p:txBody>
          <a:bodyPr>
            <a:normAutofit/>
          </a:bodyPr>
          <a:lstStyle/>
          <a:p>
            <a:r>
              <a:rPr lang="fr-CA" sz="3600" dirty="0" smtClean="0"/>
              <a:t>Les systèmes hydrauliques se servent de </a:t>
            </a:r>
            <a:r>
              <a:rPr lang="fr-CA" sz="3600" b="1" dirty="0" smtClean="0"/>
              <a:t>liquides</a:t>
            </a:r>
            <a:r>
              <a:rPr lang="fr-CA" sz="3600" dirty="0" smtClean="0"/>
              <a:t>;</a:t>
            </a:r>
          </a:p>
          <a:p>
            <a:pPr lvl="1"/>
            <a:r>
              <a:rPr lang="fr-CA" sz="3600" dirty="0" smtClean="0"/>
              <a:t>Leur volume ne change pas (on ne peut pas les compresser en un plus petit volume).</a:t>
            </a:r>
          </a:p>
          <a:p>
            <a:r>
              <a:rPr lang="fr-CA" sz="3600" dirty="0" smtClean="0"/>
              <a:t>Le liquide doit être fermé dans un tuyau ou un tube.</a:t>
            </a:r>
            <a:endParaRPr lang="fr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err="1" smtClean="0"/>
              <a:t>L’Hydraulique</a:t>
            </a:r>
            <a:r>
              <a:rPr lang="en-US" dirty="0" smtClean="0"/>
              <a:t> </a:t>
            </a:r>
            <a:r>
              <a:rPr lang="en-US" sz="1600" dirty="0" smtClean="0"/>
              <a:t>(2)</a:t>
            </a:r>
            <a:endParaRPr lang="en-US" dirty="0"/>
          </a:p>
        </p:txBody>
      </p:sp>
      <p:pic>
        <p:nvPicPr>
          <p:cNvPr id="6148" name="Picture 4" descr="http://venturecity.org/wp-content/uploads/2013/12/Hydraulic-Hos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33800"/>
            <a:ext cx="1905000" cy="1907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fdriving.files.wordpress.com/2010/11/figure-4-hydraulic-force-multipl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2984585" cy="2819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4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La </a:t>
            </a:r>
            <a:r>
              <a:rPr lang="en-US" sz="4000" dirty="0" err="1" smtClean="0"/>
              <a:t>pression</a:t>
            </a:r>
            <a:r>
              <a:rPr lang="en-US" sz="4000" dirty="0" smtClean="0"/>
              <a:t> </a:t>
            </a:r>
            <a:r>
              <a:rPr lang="en-US" sz="4000" dirty="0" err="1" smtClean="0"/>
              <a:t>produite</a:t>
            </a:r>
            <a:r>
              <a:rPr lang="en-US" sz="4000" dirty="0" smtClean="0"/>
              <a:t> </a:t>
            </a:r>
            <a:r>
              <a:rPr lang="en-US" sz="4000" dirty="0" err="1" smtClean="0"/>
              <a:t>est</a:t>
            </a:r>
            <a:r>
              <a:rPr lang="en-US" sz="4000" dirty="0" smtClean="0"/>
              <a:t> </a:t>
            </a:r>
            <a:r>
              <a:rPr lang="en-US" sz="4000" dirty="0" err="1" smtClean="0"/>
              <a:t>exercée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toutes</a:t>
            </a:r>
            <a:r>
              <a:rPr lang="en-US" sz="4000" dirty="0" smtClean="0"/>
              <a:t> directions de </a:t>
            </a:r>
            <a:r>
              <a:rPr lang="en-US" sz="4000" dirty="0" err="1" smtClean="0"/>
              <a:t>façon</a:t>
            </a:r>
            <a:r>
              <a:rPr lang="en-US" sz="4000" dirty="0" smtClean="0"/>
              <a:t> </a:t>
            </a:r>
            <a:r>
              <a:rPr lang="en-US" sz="4000" dirty="0" err="1" smtClean="0"/>
              <a:t>égale</a:t>
            </a:r>
            <a:r>
              <a:rPr lang="en-US" sz="4000" dirty="0" smtClean="0"/>
              <a:t>.</a:t>
            </a:r>
          </a:p>
          <a:p>
            <a:endParaRPr lang="en-US" sz="900" dirty="0"/>
          </a:p>
          <a:p>
            <a:r>
              <a:rPr lang="en-US" sz="4000" dirty="0" err="1" smtClean="0"/>
              <a:t>Cette</a:t>
            </a:r>
            <a:r>
              <a:rPr lang="en-US" sz="4000" dirty="0" smtClean="0"/>
              <a:t> </a:t>
            </a:r>
            <a:r>
              <a:rPr lang="en-US" sz="4000" dirty="0" err="1" smtClean="0"/>
              <a:t>pression</a:t>
            </a:r>
            <a:r>
              <a:rPr lang="en-US" sz="4000" dirty="0" smtClean="0"/>
              <a:t> cause un </a:t>
            </a:r>
            <a:r>
              <a:rPr lang="en-US" sz="4000" dirty="0" err="1" smtClean="0"/>
              <a:t>mouvement</a:t>
            </a:r>
            <a:r>
              <a:rPr lang="en-US" sz="4000" dirty="0" smtClean="0"/>
              <a:t> à </a:t>
            </a:r>
            <a:r>
              <a:rPr lang="en-US" sz="4000" dirty="0" err="1" smtClean="0"/>
              <a:t>l’autre</a:t>
            </a:r>
            <a:r>
              <a:rPr lang="en-US" sz="4000" dirty="0" smtClean="0"/>
              <a:t> bout du </a:t>
            </a:r>
            <a:r>
              <a:rPr lang="en-US" sz="4000" dirty="0" err="1" smtClean="0"/>
              <a:t>système</a:t>
            </a:r>
            <a:r>
              <a:rPr lang="en-US" sz="4000" dirty="0" smtClean="0"/>
              <a:t> </a:t>
            </a:r>
            <a:r>
              <a:rPr lang="en-US" sz="4000" dirty="0" err="1" smtClean="0"/>
              <a:t>hydraulique</a:t>
            </a:r>
            <a:r>
              <a:rPr lang="en-US" sz="40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err="1" smtClean="0"/>
              <a:t>L’Hydraulique</a:t>
            </a:r>
            <a:r>
              <a:rPr lang="en-US" dirty="0" smtClean="0"/>
              <a:t> </a:t>
            </a:r>
            <a:r>
              <a:rPr lang="en-US" sz="1600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pneumatiques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fr-CA" sz="4000" dirty="0" smtClean="0"/>
              <a:t>On se sert d’un gaz qui exerce une force dans un système fermé.</a:t>
            </a:r>
          </a:p>
          <a:p>
            <a:r>
              <a:rPr lang="fr-CA" sz="4000" dirty="0" smtClean="0"/>
              <a:t>On doit avoir un compresseur pour compressé le gaz. </a:t>
            </a:r>
          </a:p>
          <a:p>
            <a:pPr lvl="1"/>
            <a:r>
              <a:rPr lang="fr-CA" sz="3700" dirty="0" smtClean="0"/>
              <a:t>La pression du gaz augmente avec la compression (compresseur).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467600" cy="560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Pression</a:t>
            </a:r>
            <a:r>
              <a:rPr lang="en-US" sz="3600" dirty="0" smtClean="0"/>
              <a:t>, Volume et la </a:t>
            </a:r>
            <a:r>
              <a:rPr lang="en-US" sz="3600" dirty="0" err="1" smtClean="0"/>
              <a:t>Température</a:t>
            </a:r>
            <a:r>
              <a:rPr lang="en-US" sz="3600" dirty="0" smtClean="0"/>
              <a:t> des </a:t>
            </a:r>
            <a:r>
              <a:rPr lang="en-US" sz="3600" dirty="0" err="1" smtClean="0"/>
              <a:t>Gaz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La pression augmente, le volume devient plus petit – quand la température est constante</a:t>
            </a:r>
          </a:p>
          <a:p>
            <a:r>
              <a:rPr lang="fr-CA" sz="3200" dirty="0" smtClean="0"/>
              <a:t>La température augmente, le volume augmente – quand la pression est constante</a:t>
            </a:r>
          </a:p>
          <a:p>
            <a:r>
              <a:rPr lang="fr-CA" sz="3200" dirty="0" smtClean="0"/>
              <a:t>La température augmente, la pression augmente – quand le volume est constant.</a:t>
            </a:r>
            <a:endParaRPr lang="fr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r-CA" sz="3600" b="1" dirty="0" smtClean="0"/>
              <a:t>Cylindre de propane</a:t>
            </a:r>
          </a:p>
          <a:p>
            <a:pPr lvl="1"/>
            <a:r>
              <a:rPr lang="fr-CA" sz="3200" dirty="0" smtClean="0"/>
              <a:t>Augmentation de la pression avec un volume qui devient plus petit à une température constante.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3200" b="1" dirty="0" smtClean="0"/>
              <a:t>Chauffer une cannette aérosol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A" sz="2800" dirty="0" smtClean="0"/>
              <a:t>Résulte en une explosion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A" sz="2800" dirty="0" smtClean="0"/>
              <a:t>Augmentation de la température résulte en une augmentation de la pression dans un volume constant.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Pression</a:t>
            </a:r>
            <a:r>
              <a:rPr lang="en-US" sz="3600" dirty="0" smtClean="0"/>
              <a:t>, Volume et la </a:t>
            </a:r>
            <a:r>
              <a:rPr lang="en-US" sz="3600" dirty="0" err="1" smtClean="0"/>
              <a:t>Température</a:t>
            </a:r>
            <a:r>
              <a:rPr lang="en-US" sz="3600" dirty="0" smtClean="0"/>
              <a:t> des </a:t>
            </a:r>
            <a:r>
              <a:rPr lang="en-US" sz="3600" dirty="0" err="1" smtClean="0"/>
              <a:t>Gaz</a:t>
            </a:r>
            <a:r>
              <a:rPr lang="en-US" sz="3600" dirty="0" smtClean="0"/>
              <a:t> </a:t>
            </a:r>
            <a:r>
              <a:rPr lang="en-US" sz="2000" dirty="0" smtClean="0"/>
              <a:t>(2)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4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Le </a:t>
            </a:r>
            <a:r>
              <a:rPr lang="en-US" sz="4400" dirty="0" err="1" smtClean="0"/>
              <a:t>déséquilibre</a:t>
            </a:r>
            <a:r>
              <a:rPr lang="en-US" sz="4400" dirty="0" smtClean="0"/>
              <a:t> des forces est...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Pas la </a:t>
            </a:r>
            <a:r>
              <a:rPr lang="en-US" sz="4800" dirty="0" err="1" smtClean="0"/>
              <a:t>même</a:t>
            </a:r>
            <a:r>
              <a:rPr lang="en-US" sz="4800" dirty="0" smtClean="0"/>
              <a:t> </a:t>
            </a:r>
            <a:r>
              <a:rPr lang="en-US" sz="4800" dirty="0" err="1" smtClean="0"/>
              <a:t>intensité</a:t>
            </a:r>
            <a:endParaRPr lang="en-US" sz="4800" dirty="0"/>
          </a:p>
          <a:p>
            <a:r>
              <a:rPr lang="en-US" sz="4800" dirty="0" smtClean="0"/>
              <a:t>Change la </a:t>
            </a:r>
            <a:r>
              <a:rPr lang="en-US" sz="4800" dirty="0" err="1" smtClean="0"/>
              <a:t>vitesse</a:t>
            </a:r>
            <a:r>
              <a:rPr lang="en-US" sz="4800" dirty="0" smtClean="0"/>
              <a:t> </a:t>
            </a:r>
            <a:r>
              <a:rPr lang="en-US" sz="4800" dirty="0" err="1" smtClean="0"/>
              <a:t>ou</a:t>
            </a:r>
            <a:r>
              <a:rPr lang="en-US" sz="4800" dirty="0" smtClean="0"/>
              <a:t> la direction de </a:t>
            </a:r>
            <a:r>
              <a:rPr lang="en-US" sz="4800" dirty="0" err="1" smtClean="0"/>
              <a:t>l’objet</a:t>
            </a:r>
            <a:endParaRPr lang="en-US" sz="4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19341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MASSE VS</a:t>
            </a:r>
            <a:r>
              <a:rPr lang="en-US" sz="5400" dirty="0"/>
              <a:t>. </a:t>
            </a:r>
            <a:r>
              <a:rPr lang="en-US" sz="5400" dirty="0" smtClean="0"/>
              <a:t>POIDS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Masse</a:t>
            </a:r>
          </a:p>
          <a:p>
            <a:r>
              <a:rPr lang="en-US" sz="4000" dirty="0" smtClean="0"/>
              <a:t>La </a:t>
            </a:r>
            <a:r>
              <a:rPr lang="en-US" sz="4000" dirty="0" err="1" smtClean="0"/>
              <a:t>même</a:t>
            </a:r>
            <a:r>
              <a:rPr lang="en-US" sz="4000" dirty="0" smtClean="0"/>
              <a:t> partout </a:t>
            </a:r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l’univers</a:t>
            </a:r>
            <a:endParaRPr lang="en-US" sz="4000" dirty="0"/>
          </a:p>
          <a:p>
            <a:r>
              <a:rPr lang="en-US" sz="4000" dirty="0" smtClean="0"/>
              <a:t>Kilograms </a:t>
            </a:r>
            <a:r>
              <a:rPr lang="en-US" sz="4000" dirty="0"/>
              <a:t>(kg)</a:t>
            </a:r>
          </a:p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/>
              <a:t>Poids</a:t>
            </a:r>
            <a:endParaRPr lang="en-US" sz="4000" b="1" dirty="0" smtClean="0"/>
          </a:p>
          <a:p>
            <a:r>
              <a:rPr lang="en-US" sz="4000" dirty="0" smtClean="0"/>
              <a:t>La </a:t>
            </a:r>
            <a:r>
              <a:rPr lang="en-US" sz="4000" dirty="0" err="1" smtClean="0"/>
              <a:t>mesure</a:t>
            </a:r>
            <a:r>
              <a:rPr lang="en-US" sz="4000" dirty="0" smtClean="0"/>
              <a:t> </a:t>
            </a:r>
            <a:r>
              <a:rPr lang="en-US" sz="4000" dirty="0" err="1" smtClean="0"/>
              <a:t>d’une</a:t>
            </a:r>
            <a:r>
              <a:rPr lang="en-US" sz="4000" dirty="0" smtClean="0"/>
              <a:t> force (</a:t>
            </a:r>
            <a:r>
              <a:rPr lang="en-US" sz="4000" dirty="0" err="1" smtClean="0"/>
              <a:t>gravité</a:t>
            </a:r>
            <a:r>
              <a:rPr lang="en-US" sz="4000" dirty="0" smtClean="0"/>
              <a:t>) qui </a:t>
            </a:r>
            <a:r>
              <a:rPr lang="en-US" sz="4000" dirty="0" err="1" smtClean="0"/>
              <a:t>pousse</a:t>
            </a:r>
            <a:r>
              <a:rPr lang="en-US" sz="4000" dirty="0" smtClean="0"/>
              <a:t> </a:t>
            </a:r>
            <a:r>
              <a:rPr lang="en-US" sz="4000" dirty="0" err="1" smtClean="0"/>
              <a:t>ou</a:t>
            </a:r>
            <a:r>
              <a:rPr lang="en-US" sz="4000" dirty="0" smtClean="0"/>
              <a:t> tire un objet.</a:t>
            </a:r>
            <a:endParaRPr lang="en-US" sz="4000" dirty="0"/>
          </a:p>
          <a:p>
            <a:r>
              <a:rPr lang="en-US" sz="4000" dirty="0" smtClean="0"/>
              <a:t>Newton </a:t>
            </a:r>
            <a:r>
              <a:rPr lang="en-US" sz="4000" dirty="0"/>
              <a:t>(N)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33183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Flottabilité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800" dirty="0" smtClean="0"/>
              <a:t>La force d’un objet </a:t>
            </a:r>
            <a:r>
              <a:rPr lang="en-US" sz="4800" dirty="0" err="1" smtClean="0"/>
              <a:t>vers</a:t>
            </a:r>
            <a:r>
              <a:rPr lang="en-US" sz="4800" dirty="0" smtClean="0"/>
              <a:t> le «haut» qui </a:t>
            </a:r>
            <a:r>
              <a:rPr lang="en-US" sz="4800" dirty="0" err="1" smtClean="0"/>
              <a:t>est</a:t>
            </a:r>
            <a:r>
              <a:rPr lang="en-US" sz="4800" dirty="0" smtClean="0"/>
              <a:t> </a:t>
            </a:r>
            <a:r>
              <a:rPr lang="en-US" sz="4800" dirty="0" err="1" smtClean="0"/>
              <a:t>dans</a:t>
            </a:r>
            <a:r>
              <a:rPr lang="en-US" sz="4800" dirty="0" smtClean="0"/>
              <a:t> un </a:t>
            </a:r>
            <a:r>
              <a:rPr lang="en-US" sz="4800" dirty="0" err="1" smtClean="0"/>
              <a:t>fluide</a:t>
            </a:r>
            <a:r>
              <a:rPr lang="en-US" sz="4800" dirty="0" smtClean="0"/>
              <a:t> </a:t>
            </a:r>
            <a:r>
              <a:rPr lang="en-US" sz="4800" dirty="0" err="1" smtClean="0"/>
              <a:t>ou</a:t>
            </a:r>
            <a:r>
              <a:rPr lang="en-US" sz="4800" dirty="0" smtClean="0"/>
              <a:t> qui </a:t>
            </a:r>
            <a:r>
              <a:rPr lang="en-US" sz="4800" dirty="0" err="1" smtClean="0"/>
              <a:t>flotte</a:t>
            </a:r>
            <a:r>
              <a:rPr lang="en-US" sz="4800" dirty="0" smtClean="0"/>
              <a:t> à la surface.</a:t>
            </a:r>
            <a:endParaRPr lang="en-US" sz="4800" dirty="0"/>
          </a:p>
          <a:p>
            <a:pPr>
              <a:spcAft>
                <a:spcPts val="1200"/>
              </a:spcAft>
            </a:pPr>
            <a:r>
              <a:rPr lang="en-US" sz="4800" dirty="0" smtClean="0"/>
              <a:t>Un objet qui </a:t>
            </a:r>
            <a:r>
              <a:rPr lang="en-US" sz="4800" dirty="0" err="1" smtClean="0"/>
              <a:t>flotte</a:t>
            </a:r>
            <a:r>
              <a:rPr lang="en-US" sz="4800" dirty="0" smtClean="0"/>
              <a:t> à </a:t>
            </a:r>
            <a:r>
              <a:rPr lang="en-US" sz="4800" dirty="0" err="1" smtClean="0"/>
              <a:t>une</a:t>
            </a:r>
            <a:r>
              <a:rPr lang="en-US" sz="4800" dirty="0" smtClean="0"/>
              <a:t> </a:t>
            </a:r>
            <a:r>
              <a:rPr lang="en-US" sz="4800" dirty="0" err="1" smtClean="0"/>
              <a:t>flottabilité</a:t>
            </a:r>
            <a:r>
              <a:rPr lang="en-US" sz="4800" dirty="0" smtClean="0"/>
              <a:t> </a:t>
            </a:r>
            <a:r>
              <a:rPr lang="en-US" sz="4800" dirty="0" err="1" smtClean="0"/>
              <a:t>nulle</a:t>
            </a:r>
            <a:r>
              <a:rPr lang="en-US" sz="4800" dirty="0" smtClean="0"/>
              <a:t>.</a:t>
            </a:r>
            <a:endParaRPr lang="en-US" sz="48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575F6D"/>
                </a:solidFill>
              </a:rPr>
              <a:t>Flottabilité </a:t>
            </a:r>
            <a:r>
              <a:rPr lang="en-US" sz="3200" dirty="0" smtClean="0">
                <a:solidFill>
                  <a:srgbClr val="575F6D"/>
                </a:solidFill>
              </a:rPr>
              <a:t>(2)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CA" sz="4000" dirty="0" smtClean="0"/>
              <a:t>La quantité de la force de flottabilité (poussée vers le haut) a la même intensité que:</a:t>
            </a:r>
          </a:p>
          <a:p>
            <a:pPr lvl="1"/>
            <a:r>
              <a:rPr lang="fr-CA" sz="3700" dirty="0" smtClean="0"/>
              <a:t>la force </a:t>
            </a:r>
            <a:r>
              <a:rPr lang="fr-CA" sz="3700" dirty="0" err="1" smtClean="0"/>
              <a:t>gravitationelle</a:t>
            </a:r>
            <a:r>
              <a:rPr lang="fr-CA" sz="3700" dirty="0" smtClean="0"/>
              <a:t> exercée sur l’objet</a:t>
            </a:r>
          </a:p>
          <a:p>
            <a:pPr marL="365760" lvl="1" indent="0">
              <a:buNone/>
            </a:pPr>
            <a:r>
              <a:rPr lang="fr-CA" sz="3700" dirty="0"/>
              <a:t>	</a:t>
            </a:r>
            <a:r>
              <a:rPr lang="fr-CA" sz="3700" dirty="0" smtClean="0"/>
              <a:t>et/ou</a:t>
            </a:r>
          </a:p>
          <a:p>
            <a:pPr lvl="1"/>
            <a:r>
              <a:rPr lang="fr-CA" sz="3700" dirty="0" smtClean="0"/>
              <a:t>Le </a:t>
            </a:r>
            <a:r>
              <a:rPr lang="fr-CA" sz="3700" dirty="0" err="1" smtClean="0"/>
              <a:t>poid</a:t>
            </a:r>
            <a:r>
              <a:rPr lang="fr-CA" sz="3700" dirty="0" smtClean="0"/>
              <a:t> du fluide qui est déplacé par l’objet.</a:t>
            </a:r>
          </a:p>
          <a:p>
            <a:endParaRPr lang="fr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926709" cy="449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5839" y="381000"/>
            <a:ext cx="38523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/>
              <a:t>Équilibré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3200400" y="5842337"/>
            <a:ext cx="46858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/>
              <a:t>Déséquilibré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1747</TotalTime>
  <Words>935</Words>
  <Application>Microsoft Office PowerPoint</Application>
  <PresentationFormat>On-screen Show (4:3)</PresentationFormat>
  <Paragraphs>150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Century Schoolbook</vt:lpstr>
      <vt:lpstr>Wingdings</vt:lpstr>
      <vt:lpstr>Wingdings 2</vt:lpstr>
      <vt:lpstr>Oriel</vt:lpstr>
      <vt:lpstr>SCIENCES 8   UNITÉ3: FLUIDES &amp; VISCOSITÉ</vt:lpstr>
      <vt:lpstr>FORCE</vt:lpstr>
      <vt:lpstr>L’équilibre des forces est…</vt:lpstr>
      <vt:lpstr>Le déséquilibre des forces est...</vt:lpstr>
      <vt:lpstr>MASSE VS. POIDS</vt:lpstr>
      <vt:lpstr>PowerPoint Presentation</vt:lpstr>
      <vt:lpstr>Flottabilité</vt:lpstr>
      <vt:lpstr>Flottabilité (2)</vt:lpstr>
      <vt:lpstr>PowerPoint Presentation</vt:lpstr>
      <vt:lpstr>Densité &amp; Flottabilité</vt:lpstr>
      <vt:lpstr> </vt:lpstr>
      <vt:lpstr> </vt:lpstr>
      <vt:lpstr>Développement de technologies</vt:lpstr>
      <vt:lpstr>PRESSION</vt:lpstr>
      <vt:lpstr>Calcul de la pression</vt:lpstr>
      <vt:lpstr>Formule:</vt:lpstr>
      <vt:lpstr>Exemples de problèmes</vt:lpstr>
      <vt:lpstr>PowerPoint Presentation</vt:lpstr>
      <vt:lpstr>Exemples de problems (2)</vt:lpstr>
      <vt:lpstr>PowerPoint Presentation</vt:lpstr>
      <vt:lpstr>PowerPoint Presentation</vt:lpstr>
      <vt:lpstr>PowerPoint Presentation</vt:lpstr>
      <vt:lpstr>Travail: Complétez les problèmes sur les pages 351-353</vt:lpstr>
      <vt:lpstr>DÉTERMINEZ POURQUOI...</vt:lpstr>
      <vt:lpstr>DÉTERMINEZ POURQUOI... (2)</vt:lpstr>
      <vt:lpstr>Pression Atmosphérique</vt:lpstr>
      <vt:lpstr>Le principe de Pascal</vt:lpstr>
      <vt:lpstr>Le principe de Pascal</vt:lpstr>
      <vt:lpstr>L’Hydraulique</vt:lpstr>
      <vt:lpstr>PowerPoint Presentation</vt:lpstr>
      <vt:lpstr>L’Hydraulique (2)</vt:lpstr>
      <vt:lpstr>L’Hydraulique (3)</vt:lpstr>
      <vt:lpstr>Systèmes pneumatiques</vt:lpstr>
      <vt:lpstr>PowerPoint Presentation</vt:lpstr>
      <vt:lpstr>Pression, Volume et la Température des Gaz</vt:lpstr>
      <vt:lpstr>Pression, Volume et la Température des Gaz (2)</vt:lpstr>
    </vt:vector>
  </TitlesOfParts>
  <Company>Western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8    SCIENCE    UNIT3: FLUIDS &amp; VISCOSITY</dc:title>
  <dc:creator>penneyb</dc:creator>
  <cp:lastModifiedBy>Christine Adey</cp:lastModifiedBy>
  <cp:revision>43</cp:revision>
  <cp:lastPrinted>2012-11-30T01:12:57Z</cp:lastPrinted>
  <dcterms:created xsi:type="dcterms:W3CDTF">2012-11-28T17:15:28Z</dcterms:created>
  <dcterms:modified xsi:type="dcterms:W3CDTF">2017-04-11T11:59:52Z</dcterms:modified>
</cp:coreProperties>
</file>