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68" r:id="rId14"/>
    <p:sldId id="258" r:id="rId15"/>
    <p:sldId id="274" r:id="rId16"/>
    <p:sldId id="275" r:id="rId17"/>
    <p:sldId id="276" r:id="rId18"/>
    <p:sldId id="278" r:id="rId19"/>
    <p:sldId id="269" r:id="rId20"/>
    <p:sldId id="277" r:id="rId21"/>
    <p:sldId id="270" r:id="rId22"/>
    <p:sldId id="257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53D7BBE-6E13-1F48-917A-B764B9293CE5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1FC1DE-B26E-6F45-B969-C93C06607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90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FA68A25-6FDD-4FEC-BEA1-2F03979BAE6F}" type="datetimeFigureOut">
              <a:rPr lang="fr-CA" smtClean="0"/>
              <a:pPr/>
              <a:t>2017-01-03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DCE2A85-3692-4F3E-B9B8-573AAD8E5DFA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527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45C9D53-D733-48FB-ADAE-AF7D6BA10915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2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1DA-F76B-4756-A614-BE4D27860D32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069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AA441DA-F76B-4756-A614-BE4D27860D32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9401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AA441DA-F76B-4756-A614-BE4D27860D32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723628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AA441DA-F76B-4756-A614-BE4D27860D32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9628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1DA-F76B-4756-A614-BE4D27860D32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4546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1DA-F76B-4756-A614-BE4D27860D32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79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E3AD-8F53-423A-88D1-CE5DD1D57F9C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27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B2C7896-9770-49ED-AE02-E8826F3FA60D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2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327-621B-4B2B-B7C2-24719B67741C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6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460B24D-612D-48AC-9B6F-E7A10081A52E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9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9EAC-4FFA-4F05-8A43-E0755E83BF0E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5B00-329E-4F54-BF6F-0EAB276C7EEB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5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EEEE-903F-4B0A-86C8-F27D5369DE77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8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BAEF-54CE-495E-A410-8C435E3C7BF9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1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76DE-95E2-4558-8120-653B4B84B514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9D2C-15EE-48D3-BC68-4F8735C840F1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4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441DA-F76B-4756-A614-BE4D27860D32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5604-5AEC-41AE-9B5F-B625761F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15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thumb/5/50/Gas_particle_movement_labeled.svg/320px-Gas_particle_movement_labeled.svg.p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762000"/>
            <a:ext cx="70104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GR. 8    SCIENCES  </a:t>
            </a:r>
            <a:br>
              <a:rPr lang="en-US" dirty="0" smtClean="0"/>
            </a:br>
            <a:r>
              <a:rPr lang="en-US" dirty="0" err="1" smtClean="0"/>
              <a:t>UNITé</a:t>
            </a:r>
            <a:r>
              <a:rPr lang="en-US" dirty="0" smtClean="0"/>
              <a:t> 3: </a:t>
            </a:r>
            <a:r>
              <a:rPr lang="en-US" dirty="0" err="1" smtClean="0"/>
              <a:t>FLUIDeS</a:t>
            </a:r>
            <a:r>
              <a:rPr lang="en-US" dirty="0" smtClean="0"/>
              <a:t> &amp; VISCOSITÉ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352800"/>
            <a:ext cx="6172200" cy="19812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 Black" pitchFamily="34" charset="0"/>
              </a:rPr>
              <a:t>Chapitre</a:t>
            </a:r>
            <a:r>
              <a:rPr lang="en-US" sz="2800" dirty="0" smtClean="0">
                <a:latin typeface="Arial Black" pitchFamily="34" charset="0"/>
              </a:rPr>
              <a:t> 8: </a:t>
            </a:r>
            <a:r>
              <a:rPr lang="en-US" sz="2800" i="1" dirty="0" smtClean="0"/>
              <a:t>La masse </a:t>
            </a:r>
            <a:r>
              <a:rPr lang="en-US" sz="2800" i="1" dirty="0" err="1" smtClean="0"/>
              <a:t>volumique</a:t>
            </a:r>
            <a:r>
              <a:rPr lang="en-US" sz="2800" i="1" dirty="0" smtClean="0"/>
              <a:t> et la masse </a:t>
            </a:r>
            <a:r>
              <a:rPr lang="en-US" sz="2800" i="1" dirty="0" err="1" smtClean="0"/>
              <a:t>d’une</a:t>
            </a:r>
            <a:r>
              <a:rPr lang="en-US" sz="2800" i="1" dirty="0" smtClean="0"/>
              <a:t> substance </a:t>
            </a:r>
            <a:r>
              <a:rPr lang="en-US" sz="2800" i="1" dirty="0" err="1" smtClean="0"/>
              <a:t>dans</a:t>
            </a:r>
            <a:r>
              <a:rPr lang="en-US" sz="2800" i="1" dirty="0" smtClean="0"/>
              <a:t> un volume </a:t>
            </a:r>
            <a:r>
              <a:rPr lang="en-US" sz="2800" i="1" dirty="0" err="1" smtClean="0"/>
              <a:t>donné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 DE LA DENSITÉ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873752"/>
          </a:xfrm>
        </p:spPr>
        <p:txBody>
          <a:bodyPr/>
          <a:lstStyle/>
          <a:p>
            <a:pPr marL="0" indent="0">
              <a:buNone/>
            </a:pPr>
            <a:r>
              <a:rPr lang="fr-CA" sz="4000" b="1" dirty="0" smtClean="0"/>
              <a:t>Exemple:</a:t>
            </a:r>
            <a:endParaRPr lang="en-US" sz="4000" b="1" dirty="0" smtClean="0"/>
          </a:p>
          <a:p>
            <a:pPr marL="0" indent="0">
              <a:buNone/>
            </a:pPr>
            <a:r>
              <a:rPr lang="en-US" sz="3600" dirty="0" smtClean="0"/>
              <a:t>1</a:t>
            </a:r>
            <a:r>
              <a:rPr lang="en-US" sz="3600" dirty="0"/>
              <a:t>. </a:t>
            </a:r>
            <a:r>
              <a:rPr lang="en-US" sz="3600" dirty="0" err="1" smtClean="0"/>
              <a:t>Trouvez</a:t>
            </a:r>
            <a:r>
              <a:rPr lang="en-US" sz="3600" dirty="0" smtClean="0"/>
              <a:t> la </a:t>
            </a:r>
            <a:r>
              <a:rPr lang="en-US" sz="3600" dirty="0" err="1" smtClean="0"/>
              <a:t>densité</a:t>
            </a:r>
            <a:r>
              <a:rPr lang="en-US" sz="3600" dirty="0" smtClean="0"/>
              <a:t> d’un objet qui a </a:t>
            </a:r>
            <a:r>
              <a:rPr lang="en-US" sz="3600" dirty="0" err="1" smtClean="0"/>
              <a:t>une</a:t>
            </a:r>
            <a:r>
              <a:rPr lang="en-US" sz="3600" dirty="0" smtClean="0"/>
              <a:t> masse de 10g et un </a:t>
            </a:r>
            <a:r>
              <a:rPr lang="en-US" sz="3600" dirty="0"/>
              <a:t>volume </a:t>
            </a:r>
            <a:r>
              <a:rPr lang="en-US" sz="3600" dirty="0" smtClean="0"/>
              <a:t>de </a:t>
            </a:r>
            <a:r>
              <a:rPr lang="en-US" sz="3600" dirty="0"/>
              <a:t>2.0 cm³.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D=m/V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D=10g/2.0 cm³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D=5.0g/cm³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5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 DE LA DENSITÉ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 err="1" smtClean="0"/>
              <a:t>Vous</a:t>
            </a:r>
            <a:r>
              <a:rPr lang="en-US" sz="3600" dirty="0" smtClean="0"/>
              <a:t> </a:t>
            </a:r>
            <a:r>
              <a:rPr lang="en-US" sz="3600" dirty="0" err="1" smtClean="0"/>
              <a:t>voulez</a:t>
            </a:r>
            <a:r>
              <a:rPr lang="en-US" sz="3600" dirty="0" smtClean="0"/>
              <a:t> placer 10g de </a:t>
            </a:r>
            <a:r>
              <a:rPr lang="en-US" sz="3600" dirty="0" err="1" smtClean="0"/>
              <a:t>sel</a:t>
            </a:r>
            <a:r>
              <a:rPr lang="en-US" sz="3600" dirty="0" smtClean="0"/>
              <a:t> </a:t>
            </a:r>
            <a:r>
              <a:rPr lang="en-US" sz="3600" dirty="0" err="1" smtClean="0"/>
              <a:t>dans</a:t>
            </a:r>
            <a:r>
              <a:rPr lang="en-US" sz="3600" dirty="0" smtClean="0"/>
              <a:t> un </a:t>
            </a:r>
            <a:r>
              <a:rPr lang="en-US" sz="3600" dirty="0" err="1" smtClean="0"/>
              <a:t>contenant</a:t>
            </a:r>
            <a:r>
              <a:rPr lang="en-US" sz="3600" dirty="0" smtClean="0"/>
              <a:t>. </a:t>
            </a:r>
            <a:r>
              <a:rPr lang="en-US" sz="3600" dirty="0" err="1" smtClean="0"/>
              <a:t>Quel</a:t>
            </a:r>
            <a:r>
              <a:rPr lang="en-US" sz="3600" dirty="0" smtClean="0"/>
              <a:t> </a:t>
            </a:r>
            <a:r>
              <a:rPr lang="en-US" sz="3600" dirty="0" err="1" smtClean="0"/>
              <a:t>est</a:t>
            </a:r>
            <a:r>
              <a:rPr lang="en-US" sz="3600" dirty="0" smtClean="0"/>
              <a:t> le volume du </a:t>
            </a:r>
            <a:r>
              <a:rPr lang="en-US" sz="3600" dirty="0" err="1" smtClean="0"/>
              <a:t>contenant</a:t>
            </a:r>
            <a:r>
              <a:rPr lang="en-US" sz="3600" dirty="0" smtClean="0"/>
              <a:t> </a:t>
            </a:r>
            <a:r>
              <a:rPr lang="en-US" sz="3600" dirty="0" err="1" smtClean="0"/>
              <a:t>nécessaire</a:t>
            </a:r>
            <a:r>
              <a:rPr lang="en-US" sz="3600" dirty="0" smtClean="0"/>
              <a:t> </a:t>
            </a:r>
            <a:r>
              <a:rPr lang="en-US" sz="3600" dirty="0" err="1" smtClean="0"/>
              <a:t>afin</a:t>
            </a:r>
            <a:r>
              <a:rPr lang="en-US" sz="3600" dirty="0" smtClean="0"/>
              <a:t> que le </a:t>
            </a:r>
            <a:r>
              <a:rPr lang="en-US" sz="3600" dirty="0" err="1" smtClean="0"/>
              <a:t>sel</a:t>
            </a:r>
            <a:r>
              <a:rPr lang="en-US" sz="3600" dirty="0" smtClean="0"/>
              <a:t> </a:t>
            </a:r>
            <a:r>
              <a:rPr lang="en-US" sz="3600" dirty="0" err="1" smtClean="0"/>
              <a:t>remplisse</a:t>
            </a:r>
            <a:r>
              <a:rPr lang="en-US" sz="3600" dirty="0" smtClean="0"/>
              <a:t> le </a:t>
            </a:r>
            <a:r>
              <a:rPr lang="en-US" sz="3600" dirty="0" err="1" smtClean="0"/>
              <a:t>contenant</a:t>
            </a:r>
            <a:r>
              <a:rPr lang="en-US" sz="3600" dirty="0" smtClean="0"/>
              <a:t> </a:t>
            </a:r>
            <a:r>
              <a:rPr lang="en-US" sz="3600" dirty="0" err="1" smtClean="0"/>
              <a:t>complètement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V= </a:t>
            </a:r>
            <a:r>
              <a:rPr lang="en-US" sz="3600" dirty="0" smtClean="0"/>
              <a:t>m/V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V= 10g/2.16g/cm³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V= 4.63cm³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 DE LA DENSITÉ 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133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la masse de </a:t>
            </a:r>
            <a:r>
              <a:rPr lang="en-US" dirty="0"/>
              <a:t>1500mL </a:t>
            </a:r>
            <a:r>
              <a:rPr lang="en-US" dirty="0" err="1" smtClean="0"/>
              <a:t>d’hélium</a:t>
            </a:r>
            <a:r>
              <a:rPr lang="en-US" dirty="0" smtClean="0"/>
              <a:t> (la </a:t>
            </a:r>
            <a:r>
              <a:rPr lang="en-US" dirty="0" err="1" smtClean="0"/>
              <a:t>densité</a:t>
            </a:r>
            <a:r>
              <a:rPr lang="en-US" dirty="0" smtClean="0"/>
              <a:t> de </a:t>
            </a:r>
            <a:r>
              <a:rPr lang="en-US" dirty="0" err="1" smtClean="0"/>
              <a:t>l’hélium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de 0.0002g/</a:t>
            </a:r>
            <a:r>
              <a:rPr lang="en-US" dirty="0" err="1" smtClean="0"/>
              <a:t>mL</a:t>
            </a:r>
            <a:r>
              <a:rPr lang="en-US" dirty="0" smtClean="0"/>
              <a:t>) ?</a:t>
            </a:r>
            <a:endParaRPr lang="en-US" dirty="0"/>
          </a:p>
          <a:p>
            <a:r>
              <a:rPr lang="en-US" dirty="0"/>
              <a:t>m= D x V</a:t>
            </a:r>
          </a:p>
          <a:p>
            <a:r>
              <a:rPr lang="en-US" dirty="0"/>
              <a:t>m= 0.0002g/mL x 1500mL</a:t>
            </a:r>
          </a:p>
          <a:p>
            <a:r>
              <a:rPr lang="en-US" dirty="0"/>
              <a:t>m= 0.3g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0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30362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Travail: Complétez les exercices  pages 312-314.</a:t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94" y="2366028"/>
            <a:ext cx="3353012" cy="372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3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TEMPéRATURE</a:t>
            </a:r>
            <a:r>
              <a:rPr lang="en-US" dirty="0" smtClean="0"/>
              <a:t> &amp; DENSITÉ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467600" cy="4721352"/>
          </a:xfrm>
        </p:spPr>
        <p:txBody>
          <a:bodyPr/>
          <a:lstStyle/>
          <a:p>
            <a:r>
              <a:rPr lang="en-US" dirty="0" err="1" smtClean="0"/>
              <a:t>Quand</a:t>
            </a:r>
            <a:r>
              <a:rPr lang="en-US" dirty="0" smtClean="0"/>
              <a:t> la </a:t>
            </a:r>
            <a:r>
              <a:rPr lang="en-US" dirty="0" err="1" smtClean="0"/>
              <a:t>température</a:t>
            </a:r>
            <a:r>
              <a:rPr lang="en-US" dirty="0" smtClean="0"/>
              <a:t> </a:t>
            </a:r>
            <a:r>
              <a:rPr lang="en-US" dirty="0" err="1" smtClean="0"/>
              <a:t>augmente</a:t>
            </a:r>
            <a:r>
              <a:rPr lang="en-US" dirty="0" smtClean="0"/>
              <a:t>, les </a:t>
            </a:r>
            <a:r>
              <a:rPr lang="en-US" dirty="0" err="1" smtClean="0"/>
              <a:t>particules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plus </a:t>
            </a:r>
            <a:r>
              <a:rPr lang="en-US" dirty="0" err="1" smtClean="0"/>
              <a:t>d’énergie</a:t>
            </a:r>
            <a:r>
              <a:rPr lang="en-US" dirty="0" smtClean="0"/>
              <a:t>; </a:t>
            </a:r>
            <a:r>
              <a:rPr lang="en-US" dirty="0" err="1" smtClean="0"/>
              <a:t>elles</a:t>
            </a:r>
            <a:r>
              <a:rPr lang="en-US" dirty="0" smtClean="0"/>
              <a:t> se </a:t>
            </a:r>
            <a:r>
              <a:rPr lang="en-US" dirty="0" err="1" smtClean="0"/>
              <a:t>séparent</a:t>
            </a:r>
            <a:r>
              <a:rPr lang="en-US" dirty="0" smtClean="0"/>
              <a:t> et </a:t>
            </a:r>
            <a:r>
              <a:rPr lang="en-US" dirty="0" err="1" smtClean="0"/>
              <a:t>prennent</a:t>
            </a:r>
            <a:r>
              <a:rPr lang="en-US" dirty="0" smtClean="0"/>
              <a:t> plus </a:t>
            </a:r>
            <a:r>
              <a:rPr lang="en-US" dirty="0" err="1" smtClean="0"/>
              <a:t>d’espace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i="1" dirty="0" smtClean="0"/>
              <a:t>Le </a:t>
            </a:r>
            <a:r>
              <a:rPr lang="en-US" i="1" dirty="0" err="1" smtClean="0"/>
              <a:t>résultat</a:t>
            </a:r>
            <a:r>
              <a:rPr lang="en-US" i="1" dirty="0" smtClean="0"/>
              <a:t> </a:t>
            </a:r>
            <a:r>
              <a:rPr lang="en-US" i="1" dirty="0" err="1" smtClean="0"/>
              <a:t>est</a:t>
            </a:r>
            <a:r>
              <a:rPr lang="en-US" i="1" dirty="0" smtClean="0"/>
              <a:t> </a:t>
            </a:r>
            <a:r>
              <a:rPr lang="en-US" i="1" dirty="0" err="1" smtClean="0"/>
              <a:t>qu’il</a:t>
            </a:r>
            <a:r>
              <a:rPr lang="en-US" i="1" dirty="0" smtClean="0"/>
              <a:t> y a </a:t>
            </a:r>
            <a:r>
              <a:rPr lang="en-US" b="1" i="1" u="sng" dirty="0" err="1" smtClean="0"/>
              <a:t>moins</a:t>
            </a:r>
            <a:r>
              <a:rPr lang="en-US" i="1" dirty="0" smtClean="0"/>
              <a:t> de </a:t>
            </a:r>
            <a:r>
              <a:rPr lang="en-US" i="1" dirty="0" err="1" smtClean="0"/>
              <a:t>densité</a:t>
            </a:r>
            <a:r>
              <a:rPr lang="en-US" i="1" dirty="0" smtClean="0"/>
              <a:t>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557338"/>
            <a:ext cx="8077200" cy="1609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A" altLang="fr-FR" smtClean="0"/>
              <a:t>Les changements de masse volumique</a:t>
            </a:r>
            <a:endParaRPr lang="en-CA" altLang="fr-FR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CA" altLang="fr-FR" smtClean="0"/>
              <a:t>Section 8.3</a:t>
            </a:r>
          </a:p>
        </p:txBody>
      </p:sp>
    </p:spTree>
    <p:extLst>
      <p:ext uri="{BB962C8B-B14F-4D97-AF65-F5344CB8AC3E}">
        <p14:creationId xmlns:p14="http://schemas.microsoft.com/office/powerpoint/2010/main" val="15964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CA" altLang="fr-FR" sz="3800" smtClean="0"/>
              <a:t>la température modifie la masse volumique</a:t>
            </a:r>
            <a:endParaRPr lang="en-CA" altLang="fr-FR" sz="3800" smtClean="0"/>
          </a:p>
        </p:txBody>
      </p:sp>
      <p:pic>
        <p:nvPicPr>
          <p:cNvPr id="5124" name="Picture 5" descr="1557_thermome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3716338"/>
            <a:ext cx="1428750" cy="2457450"/>
          </a:xfr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7467600" cy="4873625"/>
          </a:xfrm>
        </p:spPr>
        <p:txBody>
          <a:bodyPr/>
          <a:lstStyle/>
          <a:p>
            <a:pPr eaLnBrk="1" hangingPunct="1"/>
            <a:r>
              <a:rPr lang="fr-CA" altLang="fr-FR" smtClean="0"/>
              <a:t>Augmenter ou diminuer la température modifie la masse volumique d’une substance parce qu’un changement de température modifie la viscosité d’une substance.</a:t>
            </a:r>
            <a:endParaRPr lang="en-CA" altLang="fr-FR" smtClean="0"/>
          </a:p>
        </p:txBody>
      </p:sp>
    </p:spTree>
    <p:extLst>
      <p:ext uri="{BB962C8B-B14F-4D97-AF65-F5344CB8AC3E}">
        <p14:creationId xmlns:p14="http://schemas.microsoft.com/office/powerpoint/2010/main" val="25411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CA" altLang="fr-FR" sz="3800" smtClean="0"/>
              <a:t>la température modifie la masse volumique</a:t>
            </a:r>
            <a:endParaRPr lang="en-CA" altLang="fr-FR" sz="3800" smtClean="0"/>
          </a:p>
        </p:txBody>
      </p:sp>
      <p:pic>
        <p:nvPicPr>
          <p:cNvPr id="6148" name="Picture 9" descr="See full size imag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25" y="4941888"/>
            <a:ext cx="1871663" cy="1538287"/>
          </a:xfrm>
        </p:spPr>
      </p:pic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7467600" cy="48736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r-CA" altLang="fr-FR" sz="2600" smtClean="0"/>
              <a:t>Quand la température augmente, l’état d’une substance va changer de solide à liquide et puis à gaz parce que les particules bougent plus vite et gagnent de la chaleur.</a:t>
            </a:r>
          </a:p>
          <a:p>
            <a:pPr eaLnBrk="1" hangingPunct="1">
              <a:lnSpc>
                <a:spcPct val="90000"/>
              </a:lnSpc>
            </a:pPr>
            <a:r>
              <a:rPr lang="fr-CA" altLang="fr-FR" sz="2600" smtClean="0"/>
              <a:t>Alors, les particules occupent une plus grande espace. </a:t>
            </a:r>
          </a:p>
          <a:p>
            <a:pPr eaLnBrk="1" hangingPunct="1">
              <a:lnSpc>
                <a:spcPct val="90000"/>
              </a:lnSpc>
            </a:pPr>
            <a:r>
              <a:rPr lang="fr-CA" altLang="fr-FR" sz="2600" smtClean="0"/>
              <a:t>Donc, la masse volumique doit diminuer (plus d’espace nécessaire indique qu’il y aura moins des particules dans une certaine espace. Alors,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CA" altLang="fr-FR" sz="2600" smtClean="0"/>
              <a:t>	la masse possible dans une certaine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CA" altLang="fr-FR" sz="2600" smtClean="0"/>
              <a:t>	quantité est moins).</a:t>
            </a:r>
            <a:endParaRPr lang="en-CA" altLang="fr-FR" sz="2600" smtClean="0"/>
          </a:p>
        </p:txBody>
      </p:sp>
    </p:spTree>
    <p:extLst>
      <p:ext uri="{BB962C8B-B14F-4D97-AF65-F5344CB8AC3E}">
        <p14:creationId xmlns:p14="http://schemas.microsoft.com/office/powerpoint/2010/main" val="11503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smtClean="0"/>
              <a:t>Des exemples dans la vraie vie :</a:t>
            </a:r>
            <a:endParaRPr lang="en-CA" altLang="fr-FR" smtClean="0"/>
          </a:p>
        </p:txBody>
      </p:sp>
      <p:pic>
        <p:nvPicPr>
          <p:cNvPr id="8196" name="Picture 5" descr="ti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205288"/>
            <a:ext cx="1820863" cy="2133600"/>
          </a:xfr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1450"/>
            <a:ext cx="8153400" cy="4873625"/>
          </a:xfrm>
        </p:spPr>
        <p:txBody>
          <a:bodyPr/>
          <a:lstStyle/>
          <a:p>
            <a:pPr marL="609600" indent="-609600" eaLnBrk="1" hangingPunct="1"/>
            <a:r>
              <a:rPr lang="fr-CA" altLang="fr-FR" sz="2600" dirty="0" smtClean="0"/>
              <a:t>Les pneus nécessitent plus d’air en hiver qu’en été</a:t>
            </a:r>
            <a:endParaRPr lang="en-CA" altLang="fr-FR" sz="2600" dirty="0" smtClean="0"/>
          </a:p>
          <a:p>
            <a:pPr marL="609600" indent="-609600"/>
            <a:r>
              <a:rPr lang="fr-CA" altLang="fr-FR" sz="2600" dirty="0" smtClean="0"/>
              <a:t>Une montgolfière (pression </a:t>
            </a:r>
            <a:r>
              <a:rPr lang="fr-CA" sz="2800" dirty="0" smtClean="0"/>
              <a:t>chaud </a:t>
            </a:r>
            <a:r>
              <a:rPr lang="fr-CA" sz="2800" dirty="0"/>
              <a:t>vs. </a:t>
            </a:r>
            <a:r>
              <a:rPr lang="fr-CA" sz="2800" dirty="0" smtClean="0"/>
              <a:t>Froid) </a:t>
            </a:r>
            <a:endParaRPr lang="en-CA" altLang="fr-FR" sz="2600" dirty="0" smtClean="0"/>
          </a:p>
          <a:p>
            <a:pPr marL="609600" indent="-609600" eaLnBrk="1" hangingPunct="1"/>
            <a:r>
              <a:rPr lang="fr-CA" altLang="fr-FR" sz="2600" dirty="0" smtClean="0"/>
              <a:t>Le bois vert récemment coupé Vs le bois qu’on utilise pour le chauffage</a:t>
            </a:r>
            <a:endParaRPr lang="en-CA" altLang="fr-FR" sz="2600" dirty="0" smtClean="0"/>
          </a:p>
          <a:p>
            <a:pPr marL="609600" indent="-609600" eaLnBrk="1" hangingPunct="1"/>
            <a:endParaRPr lang="en-CA" altLang="fr-FR" sz="2600" dirty="0" smtClean="0"/>
          </a:p>
        </p:txBody>
      </p:sp>
      <p:pic>
        <p:nvPicPr>
          <p:cNvPr id="8197" name="Picture 8" descr="woodPile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8888" y="3878263"/>
            <a:ext cx="2805112" cy="2136775"/>
          </a:xfrm>
          <a:noFill/>
        </p:spPr>
      </p:pic>
      <p:pic>
        <p:nvPicPr>
          <p:cNvPr id="8198" name="Picture 11" descr="balloo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95" y="4114800"/>
            <a:ext cx="197485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1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EXEMPLES</a:t>
            </a:r>
            <a:r>
              <a:rPr lang="en-US" dirty="0"/>
              <a:t>/ APPLICATIONS...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4000" dirty="0" smtClean="0"/>
              <a:t>L’eau dans 3 différents états; </a:t>
            </a:r>
            <a:r>
              <a:rPr lang="fr-CA" sz="4000" i="1" dirty="0" smtClean="0"/>
              <a:t>quand l’eau est solide elle est moins dense parce que les particules </a:t>
            </a:r>
            <a:r>
              <a:rPr lang="fr-CA" sz="4000" i="1" dirty="0" err="1" smtClean="0"/>
              <a:t>bougenet</a:t>
            </a:r>
            <a:r>
              <a:rPr lang="fr-CA" sz="4000" i="1" dirty="0" smtClean="0"/>
              <a:t> plus </a:t>
            </a:r>
            <a:r>
              <a:rPr lang="fr-CA" sz="4000" i="1" dirty="0" err="1" smtClean="0"/>
              <a:t>loins</a:t>
            </a:r>
            <a:r>
              <a:rPr lang="fr-CA" sz="4000" i="1" dirty="0" smtClean="0"/>
              <a:t> au moment qu’elles </a:t>
            </a:r>
            <a:r>
              <a:rPr lang="fr-CA" sz="4000" i="1" dirty="0" err="1" smtClean="0"/>
              <a:t>gelent</a:t>
            </a:r>
            <a:r>
              <a:rPr lang="fr-CA" sz="4000" i="1" dirty="0" smtClean="0"/>
              <a:t>. </a:t>
            </a:r>
            <a:endParaRPr lang="fr-CA" sz="40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Est-</a:t>
            </a:r>
            <a:r>
              <a:rPr lang="en-US" dirty="0" err="1" smtClean="0"/>
              <a:t>ce</a:t>
            </a:r>
            <a:r>
              <a:rPr lang="en-US" dirty="0" smtClean="0"/>
              <a:t> que </a:t>
            </a:r>
            <a:r>
              <a:rPr lang="en-US" dirty="0" err="1" smtClean="0"/>
              <a:t>c’est</a:t>
            </a:r>
            <a:r>
              <a:rPr lang="en-US" dirty="0" smtClean="0"/>
              <a:t> possible????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01594"/>
            <a:ext cx="3886200" cy="520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562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 smtClean="0"/>
              <a:t>L’</a:t>
            </a:r>
            <a:r>
              <a:rPr lang="en-US" altLang="fr-FR" smtClean="0"/>
              <a:t>é</a:t>
            </a:r>
            <a:r>
              <a:rPr lang="en-CA" altLang="fr-FR" smtClean="0"/>
              <a:t>tat et la masse volumique</a:t>
            </a:r>
          </a:p>
        </p:txBody>
      </p:sp>
      <p:pic>
        <p:nvPicPr>
          <p:cNvPr id="7172" name="Picture 5" descr="Ice%20in%20G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9160" y="4267200"/>
            <a:ext cx="3168650" cy="2282825"/>
          </a:xfr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7467600" cy="4873625"/>
          </a:xfrm>
        </p:spPr>
        <p:txBody>
          <a:bodyPr/>
          <a:lstStyle/>
          <a:p>
            <a:pPr eaLnBrk="1" hangingPunct="1"/>
            <a:r>
              <a:rPr lang="fr-CA" altLang="fr-FR" sz="2800" smtClean="0"/>
              <a:t>Les substances ont une masse volumique plus élevée dans la forme d’un solide, mais l’eau est l’exception (la glace flotte dans l’eau – les particules dans la glace s’éloignent légèrement les unes des autres avant de s’immobiliser).</a:t>
            </a:r>
            <a:endParaRPr lang="en-CA" altLang="fr-FR" sz="2800" smtClean="0"/>
          </a:p>
        </p:txBody>
      </p:sp>
      <p:pic>
        <p:nvPicPr>
          <p:cNvPr id="7173" name="Picture 8" descr="ice-water-volum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06875"/>
            <a:ext cx="1693863" cy="2060575"/>
          </a:xfrm>
          <a:noFill/>
        </p:spPr>
      </p:pic>
    </p:spTree>
    <p:extLst>
      <p:ext uri="{BB962C8B-B14F-4D97-AF65-F5344CB8AC3E}">
        <p14:creationId xmlns:p14="http://schemas.microsoft.com/office/powerpoint/2010/main" val="25069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Des Autres </a:t>
            </a:r>
            <a:r>
              <a:rPr lang="fr-CA" dirty="0" err="1" smtClean="0"/>
              <a:t>Examples</a:t>
            </a:r>
            <a:r>
              <a:rPr lang="fr-CA" dirty="0" smtClean="0"/>
              <a:t> de changements de densité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4000" dirty="0" smtClean="0"/>
              <a:t>L’eau salée est plus dense</a:t>
            </a:r>
          </a:p>
          <a:p>
            <a:r>
              <a:rPr lang="fr-CA" sz="4000" dirty="0" smtClean="0"/>
              <a:t>Vessie natatoire </a:t>
            </a:r>
            <a:r>
              <a:rPr lang="fr-CA" sz="2800" i="1" dirty="0" err="1" smtClean="0"/>
              <a:t>Swim</a:t>
            </a:r>
            <a:r>
              <a:rPr lang="fr-CA" sz="2800" i="1" dirty="0" smtClean="0"/>
              <a:t> </a:t>
            </a:r>
            <a:r>
              <a:rPr lang="fr-CA" sz="2800" i="1" dirty="0" err="1" smtClean="0"/>
              <a:t>bladder</a:t>
            </a:r>
            <a:r>
              <a:rPr lang="fr-CA" sz="2800" i="1" dirty="0" smtClean="0"/>
              <a:t> (</a:t>
            </a:r>
            <a:r>
              <a:rPr lang="fr-CA" sz="2800" i="1" dirty="0" err="1" smtClean="0"/>
              <a:t>fish</a:t>
            </a:r>
            <a:r>
              <a:rPr lang="fr-CA" sz="2800" i="1" dirty="0" smtClean="0"/>
              <a:t>)</a:t>
            </a:r>
            <a:endParaRPr lang="fr-CA" sz="4000" i="1" dirty="0" smtClean="0"/>
          </a:p>
          <a:p>
            <a:r>
              <a:rPr lang="fr-CA" sz="4000" dirty="0" smtClean="0"/>
              <a:t>Sous-marins</a:t>
            </a:r>
          </a:p>
          <a:p>
            <a:endParaRPr lang="fr-C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“</a:t>
            </a:r>
            <a:r>
              <a:rPr lang="en-US" b="1" dirty="0" smtClean="0"/>
              <a:t>DETERMINING DENSITY</a:t>
            </a:r>
            <a:r>
              <a:rPr lang="en-US" b="1" dirty="0"/>
              <a:t>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Core Lab Activity 8-2B:</a:t>
            </a:r>
            <a:br>
              <a:rPr lang="en-US" dirty="0"/>
            </a:br>
            <a:r>
              <a:rPr lang="en-US" dirty="0" err="1"/>
              <a:t>Pg</a:t>
            </a:r>
            <a:r>
              <a:rPr lang="en-US" dirty="0"/>
              <a:t> 316-319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42767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057400"/>
          </a:xfrm>
        </p:spPr>
        <p:txBody>
          <a:bodyPr>
            <a:normAutofit/>
          </a:bodyPr>
          <a:lstStyle/>
          <a:p>
            <a:r>
              <a:rPr lang="fr-CA" dirty="0" smtClean="0"/>
              <a:t>La mesure de la quantité de matière (masse) dans un volume donné.</a:t>
            </a:r>
          </a:p>
          <a:p>
            <a:r>
              <a:rPr lang="fr-CA" dirty="0" smtClean="0"/>
              <a:t>Une substance avec une basse densité flotte sur une autre substance de haute densité.</a:t>
            </a:r>
          </a:p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5362" name="Picture 2" descr="http://www.inquiryinaction.org/img/content/chapter7/density_tower_a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57600"/>
            <a:ext cx="3048000" cy="2286001"/>
          </a:xfrm>
          <a:prstGeom prst="rect">
            <a:avLst/>
          </a:prstGeom>
          <a:noFill/>
        </p:spPr>
      </p:pic>
      <p:pic>
        <p:nvPicPr>
          <p:cNvPr id="15364" name="Picture 4" descr="http://static.environmentalgraffiti.com/sites/default/files/images/http-inlinethumb44.webshots.com-36267-2462416590104181437S600x600Q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81400"/>
            <a:ext cx="3238500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DENSITÉ &amp; PPM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362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CA" dirty="0" smtClean="0"/>
              <a:t>PPM : Parties Par Millions</a:t>
            </a:r>
          </a:p>
          <a:p>
            <a:pPr>
              <a:spcAft>
                <a:spcPts val="600"/>
              </a:spcAft>
            </a:pPr>
            <a:r>
              <a:rPr lang="fr-CA" dirty="0" smtClean="0"/>
              <a:t>Le PPM indique que différentes substances on des particules de différente grosseurs.</a:t>
            </a:r>
          </a:p>
          <a:p>
            <a:pPr>
              <a:spcAft>
                <a:spcPts val="600"/>
              </a:spcAft>
            </a:pPr>
            <a:r>
              <a:rPr lang="fr-CA" dirty="0" smtClean="0"/>
              <a:t>Le PPM indique aussi qu’il y a de l’espace entre les particules.</a:t>
            </a:r>
          </a:p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338" name="Picture 2" descr="http://www.righttothrive.org/wp-content/uploads/2013/02/IMG_3286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657600"/>
            <a:ext cx="3962400" cy="2975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DENSITÉ &amp; PPM </a:t>
            </a:r>
            <a:r>
              <a:rPr lang="en-US" sz="2000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438400"/>
          </a:xfrm>
        </p:spPr>
        <p:txBody>
          <a:bodyPr/>
          <a:lstStyle/>
          <a:p>
            <a:r>
              <a:rPr lang="fr-CA" dirty="0" smtClean="0"/>
              <a:t>Plus il y a de l’espace entre les particules, moins il y a des particules.</a:t>
            </a:r>
          </a:p>
          <a:p>
            <a:pPr lvl="1"/>
            <a:r>
              <a:rPr lang="fr-CA" dirty="0" smtClean="0"/>
              <a:t>Donc moins de densité.</a:t>
            </a:r>
          </a:p>
          <a:p>
            <a:r>
              <a:rPr lang="fr-CA" dirty="0" smtClean="0"/>
              <a:t>Ex. La vapeur d’eau à moins de densité que de l’eau liquide.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314" name="Picture 2" descr="http://i577.photobucket.com/albums/ss212/danielendy/Ocean-Sky-Clouds-0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05200"/>
            <a:ext cx="4194397" cy="299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40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DENSITÉ &amp; PPM </a:t>
            </a:r>
            <a:r>
              <a:rPr lang="en-US" sz="2000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i="1" dirty="0" smtClean="0"/>
              <a:t>En général</a:t>
            </a:r>
            <a:r>
              <a:rPr lang="fr-CA" sz="3200" dirty="0" smtClean="0"/>
              <a:t>, les gaz sont moins denses que les liquides</a:t>
            </a:r>
          </a:p>
          <a:p>
            <a:r>
              <a:rPr lang="fr-CA" sz="3200" dirty="0" smtClean="0"/>
              <a:t>Et les liquides sont moins denses que les solides.</a:t>
            </a:r>
          </a:p>
          <a:p>
            <a:endParaRPr lang="fr-CA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667502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0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 DE LA DENSITÉ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3505200"/>
          </a:xfrm>
        </p:spPr>
        <p:txBody>
          <a:bodyPr>
            <a:normAutofit/>
          </a:bodyPr>
          <a:lstStyle/>
          <a:p>
            <a:r>
              <a:rPr lang="fr-CA" sz="3200" dirty="0" smtClean="0"/>
              <a:t>On doit connaitre la masse et le volume pour calculer la densité.</a:t>
            </a:r>
          </a:p>
          <a:p>
            <a:r>
              <a:rPr lang="fr-CA" sz="3200" b="1" i="1" dirty="0" smtClean="0"/>
              <a:t>Masse:</a:t>
            </a:r>
            <a:r>
              <a:rPr lang="fr-CA" sz="3200" i="1" dirty="0" smtClean="0"/>
              <a:t> quantité matière dans une substance.</a:t>
            </a:r>
            <a:endParaRPr lang="fr-CA" sz="3200" dirty="0" smtClean="0"/>
          </a:p>
          <a:p>
            <a:r>
              <a:rPr lang="fr-CA" sz="3200" b="1" i="1" dirty="0" smtClean="0"/>
              <a:t>Volume:</a:t>
            </a:r>
            <a:r>
              <a:rPr lang="fr-CA" sz="3200" i="1" dirty="0" smtClean="0"/>
              <a:t> la quantité d’espace qu’occupe une substance.</a:t>
            </a:r>
            <a:endParaRPr lang="fr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266" name="Picture 2" descr="http://image.made-in-china.com/2f0j00EBZtnqaGhPcJ/Electronic-Weight-Scale-XM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800600"/>
            <a:ext cx="2280334" cy="1905000"/>
          </a:xfrm>
          <a:prstGeom prst="rect">
            <a:avLst/>
          </a:prstGeom>
          <a:noFill/>
        </p:spPr>
      </p:pic>
      <p:pic>
        <p:nvPicPr>
          <p:cNvPr id="11268" name="Picture 4" descr="http://www.dixieproperty.net/lasermeasuring/wp-content/uploads/9499measure_tap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648200"/>
            <a:ext cx="2933700" cy="1948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9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 DE LA DENSITÉ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955280" cy="4069080"/>
          </a:xfrm>
        </p:spPr>
        <p:txBody>
          <a:bodyPr>
            <a:normAutofit/>
          </a:bodyPr>
          <a:lstStyle/>
          <a:p>
            <a:r>
              <a:rPr lang="fr-CA" sz="4000" dirty="0" smtClean="0"/>
              <a:t>Afin de mesurer le volume d’un objet irrégulier, il faut déterminer la quantité d’eau que l’objet déplace.</a:t>
            </a:r>
          </a:p>
          <a:p>
            <a:endParaRPr lang="fr-CA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186985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0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 DE LA DENSITÉ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5908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Formule</a:t>
            </a:r>
            <a:r>
              <a:rPr lang="en-US" sz="4000" dirty="0" smtClean="0"/>
              <a:t>:</a:t>
            </a:r>
            <a:endParaRPr lang="en-US" sz="4000" dirty="0"/>
          </a:p>
          <a:p>
            <a:r>
              <a:rPr lang="en-US" sz="4000" dirty="0" err="1" smtClean="0"/>
              <a:t>Densité</a:t>
            </a:r>
            <a:r>
              <a:rPr lang="en-US" sz="4000" dirty="0" smtClean="0"/>
              <a:t> </a:t>
            </a:r>
            <a:r>
              <a:rPr lang="en-US" sz="4000" dirty="0"/>
              <a:t>= </a:t>
            </a:r>
            <a:r>
              <a:rPr lang="en-US" sz="4000" u="sng" dirty="0" smtClean="0"/>
              <a:t>Masse </a:t>
            </a:r>
            <a:r>
              <a:rPr lang="en-US" sz="4000" u="sng" dirty="0"/>
              <a:t>(m)</a:t>
            </a:r>
          </a:p>
          <a:p>
            <a:pPr marL="0" indent="0">
              <a:buNone/>
            </a:pPr>
            <a:r>
              <a:rPr lang="en-US" sz="4000" dirty="0" smtClean="0"/>
              <a:t>			Volume </a:t>
            </a:r>
            <a:r>
              <a:rPr lang="en-US" sz="4000" dirty="0"/>
              <a:t>(V</a:t>
            </a:r>
            <a:r>
              <a:rPr lang="en-US" sz="4000" dirty="0" smtClean="0"/>
              <a:t>)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5604-5AEC-41AE-9B5F-B625761F5F6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218" name="Picture 2" descr="http://www.skoool.co.za/studynotes/maths/uploadedImages/DensityTriang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733800"/>
            <a:ext cx="24384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5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1538</TotalTime>
  <Words>639</Words>
  <Application>Microsoft Office PowerPoint</Application>
  <PresentationFormat>On-screen Show (4:3)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Century Gothic</vt:lpstr>
      <vt:lpstr>Wingdings</vt:lpstr>
      <vt:lpstr>Vapor Trail</vt:lpstr>
      <vt:lpstr>   GR. 8    SCIENCES   UNITé 3: FLUIDeS &amp; VISCOSITÉ</vt:lpstr>
      <vt:lpstr>Est-ce que c’est possible????</vt:lpstr>
      <vt:lpstr>DENSITÉ</vt:lpstr>
      <vt:lpstr>DENSITÉ &amp; PPM</vt:lpstr>
      <vt:lpstr>DENSITÉ &amp; PPM (2)</vt:lpstr>
      <vt:lpstr>DENSITÉ &amp; PPM (3)</vt:lpstr>
      <vt:lpstr>CALCUL DE LA DENSITÉ</vt:lpstr>
      <vt:lpstr>CALCUL DE LA DENSITÉ (2)</vt:lpstr>
      <vt:lpstr>CALCUL DE LA DENSITÉ (3)</vt:lpstr>
      <vt:lpstr>CALCUL DE LA DENSITÉ (4)</vt:lpstr>
      <vt:lpstr>CALCUL DE LA DENSITÉ (5)</vt:lpstr>
      <vt:lpstr>CALCUL DE LA DENSITÉ (6)</vt:lpstr>
      <vt:lpstr>Travail: Complétez les exercices  pages 312-314. </vt:lpstr>
      <vt:lpstr>TEMPéRATURE &amp; DENSITÉ</vt:lpstr>
      <vt:lpstr>Les changements de masse volumique</vt:lpstr>
      <vt:lpstr>la température modifie la masse volumique</vt:lpstr>
      <vt:lpstr>la température modifie la masse volumique</vt:lpstr>
      <vt:lpstr>Des exemples dans la vraie vie :</vt:lpstr>
      <vt:lpstr>EXEMPLES/ APPLICATIONS...</vt:lpstr>
      <vt:lpstr>L’état et la masse volumique</vt:lpstr>
      <vt:lpstr>Des Autres Examples de changements de densité</vt:lpstr>
      <vt:lpstr> “DETERMINING DENSITY” Core Lab Activity 8-2B: Pg 316-319</vt:lpstr>
    </vt:vector>
  </TitlesOfParts>
  <Company>Western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8    SCIENCE    UNIT3: FLUIDS &amp; VISCOSITY</dc:title>
  <dc:creator>penneyb</dc:creator>
  <cp:lastModifiedBy>Christine Adey</cp:lastModifiedBy>
  <cp:revision>28</cp:revision>
  <cp:lastPrinted>2012-11-30T01:12:57Z</cp:lastPrinted>
  <dcterms:created xsi:type="dcterms:W3CDTF">2012-11-28T17:15:28Z</dcterms:created>
  <dcterms:modified xsi:type="dcterms:W3CDTF">2017-01-03T12:56:16Z</dcterms:modified>
</cp:coreProperties>
</file>