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2" r:id="rId3"/>
    <p:sldId id="264" r:id="rId4"/>
    <p:sldId id="262" r:id="rId5"/>
    <p:sldId id="263" r:id="rId6"/>
    <p:sldId id="265" r:id="rId7"/>
    <p:sldId id="285" r:id="rId8"/>
    <p:sldId id="284" r:id="rId9"/>
    <p:sldId id="267" r:id="rId10"/>
    <p:sldId id="268" r:id="rId11"/>
    <p:sldId id="269" r:id="rId12"/>
    <p:sldId id="271" r:id="rId13"/>
    <p:sldId id="272" r:id="rId14"/>
    <p:sldId id="277" r:id="rId15"/>
    <p:sldId id="273" r:id="rId16"/>
    <p:sldId id="274" r:id="rId17"/>
    <p:sldId id="275" r:id="rId18"/>
    <p:sldId id="276" r:id="rId19"/>
    <p:sldId id="278" r:id="rId20"/>
    <p:sldId id="270" r:id="rId21"/>
    <p:sldId id="279" r:id="rId22"/>
    <p:sldId id="280" r:id="rId23"/>
    <p:sldId id="281" r:id="rId24"/>
    <p:sldId id="28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7EC862-2923-4372-9379-187C3EF1DDEA}" type="datetimeFigureOut">
              <a:rPr lang="en-US"/>
              <a:pPr>
                <a:defRPr/>
              </a:pPr>
              <a:t>6/6/2014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FEC140-43AB-4C31-9EAF-8DD16AFEAA4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1467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492D2-CD4C-41F4-AECF-EB706CE8A747}" type="datetimeFigureOut">
              <a:rPr lang="fr-CA" smtClean="0"/>
              <a:t>2014-06-06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7724C-CAD9-4251-8719-4D90B81B8B1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399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724C-CAD9-4251-8719-4D90B81B8B11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06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655C7-2236-465F-81A2-494606F43754}" type="datetime1">
              <a:rPr lang="en-US" smtClean="0"/>
              <a:t>6/6/2014</a:t>
            </a:fld>
            <a:endParaRPr lang="en-CA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B59D4CC-A168-4B01-B0C2-6729B8CEA13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CB8F-AC9A-48DD-B2B9-6805E16DB237}" type="datetime1">
              <a:rPr lang="en-US" smtClean="0"/>
              <a:t>6/6/2014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67D13-D334-425F-8F0E-474D2E07FBE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A249A-1D53-44FC-8097-5A51A37E9AB2}" type="datetime1">
              <a:rPr lang="en-US" smtClean="0"/>
              <a:t>6/6/2014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A7AE-FF35-45EF-9787-D8C6D08AFE8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8C57E-0DDD-4050-8FE4-4A5CE40261E1}" type="datetime1">
              <a:rPr lang="en-US" smtClean="0"/>
              <a:t>6/6/2014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C2DA-CD65-4842-9F0E-87472627C46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2809-C232-4925-A1E0-2E8AE61F7F86}" type="datetime1">
              <a:rPr lang="en-US" smtClean="0"/>
              <a:t>6/6/2014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75BD-99BF-4DF6-BCA1-A0793C55A7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E38A-2B6B-47BC-AF99-30AC629B53A5}" type="datetime1">
              <a:rPr lang="en-US" smtClean="0"/>
              <a:t>6/6/2014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F1B5-74A1-4C28-A8A3-A91CFCBF2DA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73DDAE-D91E-48AF-8D50-F3AB1B1FB898}" type="datetime1">
              <a:rPr lang="en-US" smtClean="0"/>
              <a:t>6/6/2014</a:t>
            </a:fld>
            <a:endParaRPr lang="en-CA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8CAC6A-ED5D-4B6E-9CE9-563259F8357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032DC-631C-4A6B-8357-BEF3CAB0A3CA}" type="datetime1">
              <a:rPr lang="en-US" smtClean="0"/>
              <a:t>6/6/2014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BDAE-059F-423D-AF62-272D7A7F04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B6F4-4912-4438-8BA6-7E5173DD5FD2}" type="datetime1">
              <a:rPr lang="en-US" smtClean="0"/>
              <a:t>6/6/2014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0EE51-764D-442D-AA81-471B9277C5C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4151-2C9D-4441-AE72-0621DB225F9D}" type="datetime1">
              <a:rPr lang="en-US" smtClean="0"/>
              <a:t>6/6/2014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F49E1-8A93-405A-8392-48CDC16DE90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FA43-51E1-4CE0-A9E1-20E3794E139E}" type="datetime1">
              <a:rPr lang="en-US" smtClean="0"/>
              <a:t>6/6/2014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84F6-DB1A-4EEE-A908-038FC63C1C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A732F8-9625-47DD-A330-627FA4907B5B}" type="datetime1">
              <a:rPr lang="en-US" smtClean="0"/>
              <a:t>6/6/2014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112FAE-A31E-460A-A1FC-2CDA2592B6F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5" r:id="rId2"/>
    <p:sldLayoutId id="2147483746" r:id="rId3"/>
    <p:sldLayoutId id="2147483747" r:id="rId4"/>
    <p:sldLayoutId id="2147483754" r:id="rId5"/>
    <p:sldLayoutId id="2147483755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C32D2E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C32D2E"/>
        </a:buClr>
        <a:buFont typeface="Georgia" pitchFamily="18" charset="0"/>
        <a:buChar char="▫"/>
        <a:defRPr sz="2000" kern="1200">
          <a:solidFill>
            <a:srgbClr val="C32D2E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VTw4dypBN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72l_Sktezk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GyVmV_u95z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nationalgeographic.com/video/science/health-human-body-sci/human-body/human-body-sc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57200" y="214313"/>
            <a:ext cx="8458200" cy="3657600"/>
          </a:xfrm>
        </p:spPr>
        <p:txBody>
          <a:bodyPr/>
          <a:lstStyle/>
          <a:p>
            <a:pPr algn="ctr" eaLnBrk="1" hangingPunct="1"/>
            <a:r>
              <a:rPr lang="fr-CA" altLang="en-US" sz="5400" dirty="0" smtClean="0"/>
              <a:t>Sciences 8</a:t>
            </a:r>
            <a:br>
              <a:rPr lang="fr-CA" altLang="en-US" sz="5400" dirty="0" smtClean="0"/>
            </a:br>
            <a:r>
              <a:rPr lang="fr-CA" altLang="en-US" sz="5400" dirty="0" smtClean="0"/>
              <a:t>Unit</a:t>
            </a:r>
            <a:r>
              <a:rPr lang="en-CA" altLang="en-US" sz="5400" dirty="0" smtClean="0"/>
              <a:t>é</a:t>
            </a:r>
            <a:r>
              <a:rPr lang="fr-CA" altLang="en-US" sz="5400" dirty="0" smtClean="0"/>
              <a:t> 4:</a:t>
            </a:r>
            <a:br>
              <a:rPr lang="fr-CA" altLang="en-US" sz="5400" dirty="0" smtClean="0"/>
            </a:br>
            <a:r>
              <a:rPr lang="fr-CA" altLang="en-US" sz="5400" dirty="0" smtClean="0"/>
              <a:t>“</a:t>
            </a:r>
            <a:r>
              <a:rPr lang="en-CA" altLang="en-US" sz="5400" dirty="0" smtClean="0"/>
              <a:t>Cellules, Tissues, </a:t>
            </a:r>
            <a:r>
              <a:rPr lang="en-CA" altLang="en-US" sz="5400" dirty="0" err="1" smtClean="0"/>
              <a:t>Organes</a:t>
            </a:r>
            <a:r>
              <a:rPr lang="en-CA" altLang="en-US" sz="5400" dirty="0" smtClean="0"/>
              <a:t> &amp; </a:t>
            </a:r>
            <a:r>
              <a:rPr lang="en-CA" altLang="en-US" sz="5400" dirty="0" err="1" smtClean="0"/>
              <a:t>Systèmes</a:t>
            </a:r>
            <a:r>
              <a:rPr lang="fr-CA" altLang="en-US" sz="5400" dirty="0" smtClean="0"/>
              <a:t>”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251520" y="4293096"/>
            <a:ext cx="8892480" cy="1921967"/>
          </a:xfrm>
        </p:spPr>
        <p:txBody>
          <a:bodyPr/>
          <a:lstStyle/>
          <a:p>
            <a:pPr marL="63500" eaLnBrk="1" hangingPunct="1"/>
            <a:r>
              <a:rPr lang="fr-CA" altLang="en-US" sz="4000" b="1" dirty="0" smtClean="0"/>
              <a:t>Chapitre 12</a:t>
            </a:r>
            <a:r>
              <a:rPr lang="fr-CA" altLang="en-US" sz="4000" dirty="0" smtClean="0"/>
              <a:t>: La santé du corps humain dépend de celle de son réseau de systèmes interdépendants.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9D4CC-A168-4B01-B0C2-6729B8CEA13D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2879651"/>
          </a:xfrm>
        </p:spPr>
        <p:txBody>
          <a:bodyPr/>
          <a:lstStyle/>
          <a:p>
            <a:pPr eaLnBrk="1" hangingPunct="1"/>
            <a:r>
              <a:rPr lang="fr-CA" altLang="en-US" sz="4000" dirty="0" smtClean="0"/>
              <a:t>Facteurs qui affectent la santé des systèmes organiques:</a:t>
            </a:r>
          </a:p>
          <a:p>
            <a:pPr marL="1325563" lvl="1" indent="-914400" eaLnBrk="1" hangingPunct="1">
              <a:buFont typeface="Trebuchet MS" pitchFamily="34" charset="0"/>
              <a:buAutoNum type="arabicPeriod"/>
            </a:pPr>
            <a:r>
              <a:rPr lang="fr-CA" altLang="en-US" sz="4000" dirty="0" smtClean="0"/>
              <a:t>Alimentation</a:t>
            </a:r>
          </a:p>
          <a:p>
            <a:pPr marL="1325563" lvl="1" indent="-914400" eaLnBrk="1" hangingPunct="1">
              <a:buFont typeface="Trebuchet MS" pitchFamily="34" charset="0"/>
              <a:buAutoNum type="arabicPeriod"/>
            </a:pPr>
            <a:r>
              <a:rPr lang="fr-CA" altLang="en-US" sz="4000" dirty="0" smtClean="0"/>
              <a:t>Exercice</a:t>
            </a:r>
          </a:p>
          <a:p>
            <a:pPr marL="1325563" lvl="1" indent="-914400" eaLnBrk="1" hangingPunct="1">
              <a:buFont typeface="Trebuchet MS" pitchFamily="34" charset="0"/>
              <a:buAutoNum type="arabicPeriod"/>
            </a:pPr>
            <a:r>
              <a:rPr lang="fr-CA" altLang="en-US" sz="4000" dirty="0" smtClean="0"/>
              <a:t>Stress</a:t>
            </a:r>
          </a:p>
          <a:p>
            <a:pPr marL="1325563" lvl="1" indent="-914400" eaLnBrk="1" hangingPunct="1">
              <a:buFont typeface="Georgia" pitchFamily="18" charset="0"/>
              <a:buNone/>
            </a:pPr>
            <a:endParaRPr lang="fr-CA" altLang="en-US" sz="4000" dirty="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483768" y="6093296"/>
            <a:ext cx="6192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dirty="0">
                <a:hlinkClick r:id="rId2"/>
              </a:rPr>
              <a:t>http://www.youtube.com/watch?v=jVTw4dypBN8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FC2DA-CD65-4842-9F0E-87472627C468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eaLnBrk="1" hangingPunct="1"/>
            <a:r>
              <a:rPr lang="en-CA" altLang="en-US" sz="4800" dirty="0" err="1" smtClean="0"/>
              <a:t>Systèmes</a:t>
            </a:r>
            <a:r>
              <a:rPr lang="en-CA" altLang="en-US" sz="4800" dirty="0" smtClean="0"/>
              <a:t> </a:t>
            </a:r>
            <a:r>
              <a:rPr lang="en-CA" altLang="en-US" sz="4800" dirty="0" err="1" smtClean="0"/>
              <a:t>organiques</a:t>
            </a:r>
            <a:r>
              <a:rPr lang="en-CA" altLang="en-US" sz="4800" dirty="0" smtClean="0"/>
              <a:t> et la santé </a:t>
            </a:r>
            <a:r>
              <a:rPr lang="en-CA" altLang="en-US" sz="2400" dirty="0" smtClean="0"/>
              <a:t>(2)</a:t>
            </a:r>
            <a:endParaRPr lang="en-CA" alt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800" dirty="0" smtClean="0"/>
              <a:t>Un </a:t>
            </a:r>
            <a:r>
              <a:rPr lang="en-CA" altLang="en-US" sz="4800" dirty="0" err="1" smtClean="0"/>
              <a:t>équilibre</a:t>
            </a:r>
            <a:r>
              <a:rPr lang="en-CA" altLang="en-US" sz="4800" dirty="0" smtClean="0"/>
              <a:t> entre les </a:t>
            </a:r>
            <a:r>
              <a:rPr lang="en-CA" altLang="en-US" sz="4800" dirty="0" err="1" smtClean="0"/>
              <a:t>systèmes</a:t>
            </a:r>
            <a:r>
              <a:rPr lang="en-CA" altLang="en-US" sz="4800" dirty="0" smtClean="0"/>
              <a:t> de </a:t>
            </a:r>
            <a:r>
              <a:rPr lang="en-CA" altLang="en-US" sz="4800" dirty="0" err="1" smtClean="0"/>
              <a:t>l’organisme</a:t>
            </a:r>
            <a:endParaRPr lang="en-CA" altLang="en-US" sz="4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33650"/>
            <a:ext cx="8229600" cy="4324350"/>
          </a:xfrm>
        </p:spPr>
        <p:txBody>
          <a:bodyPr/>
          <a:lstStyle/>
          <a:p>
            <a:pPr marL="1023938" indent="-914400" eaLnBrk="1" hangingPunct="1">
              <a:buFont typeface="Georgia" pitchFamily="18" charset="0"/>
              <a:buNone/>
            </a:pPr>
            <a:r>
              <a:rPr lang="fr-CA" altLang="en-US" sz="4000" dirty="0" err="1" smtClean="0"/>
              <a:t>Élement</a:t>
            </a:r>
            <a:r>
              <a:rPr lang="fr-CA" altLang="en-US" sz="4000" dirty="0" smtClean="0"/>
              <a:t> qui peuvent affecter l’équilibre:</a:t>
            </a:r>
          </a:p>
          <a:p>
            <a:pPr marL="1023938" indent="-914400" eaLnBrk="1" hangingPunct="1"/>
            <a:r>
              <a:rPr lang="fr-CA" altLang="en-US" sz="4000" dirty="0" smtClean="0"/>
              <a:t>Facteurs </a:t>
            </a:r>
            <a:r>
              <a:rPr lang="fr-CA" altLang="en-US" sz="4000" u="sng" dirty="0" smtClean="0"/>
              <a:t>génétiques</a:t>
            </a:r>
          </a:p>
          <a:p>
            <a:pPr marL="1023938" indent="-914400" eaLnBrk="1" hangingPunct="1"/>
            <a:r>
              <a:rPr lang="fr-CA" altLang="en-US" sz="4000" dirty="0" smtClean="0"/>
              <a:t>Facteurs liés au </a:t>
            </a:r>
            <a:r>
              <a:rPr lang="fr-CA" altLang="en-US" sz="4000" u="sng" dirty="0" smtClean="0"/>
              <a:t>mode de vie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FC2DA-CD65-4842-9F0E-87472627C468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eaLnBrk="1" hangingPunct="1"/>
            <a:r>
              <a:rPr lang="en-CA" altLang="en-US" sz="4800" dirty="0" err="1" smtClean="0"/>
              <a:t>Facteurs</a:t>
            </a:r>
            <a:r>
              <a:rPr lang="en-CA" altLang="en-US" sz="4800" dirty="0" smtClean="0"/>
              <a:t> </a:t>
            </a:r>
            <a:r>
              <a:rPr lang="en-CA" altLang="en-US" sz="4800" dirty="0" err="1" smtClean="0"/>
              <a:t>génétiques</a:t>
            </a:r>
            <a:endParaRPr lang="en-CA" altLang="en-US" sz="4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4324350"/>
          </a:xfrm>
        </p:spPr>
        <p:txBody>
          <a:bodyPr/>
          <a:lstStyle/>
          <a:p>
            <a:pPr eaLnBrk="1" hangingPunct="1"/>
            <a:r>
              <a:rPr lang="fr-CA" altLang="en-US" sz="4000" dirty="0" smtClean="0"/>
              <a:t>Des caractéristiques qui </a:t>
            </a:r>
            <a:r>
              <a:rPr lang="fr-CA" altLang="en-US" sz="4000" u="sng" dirty="0" smtClean="0"/>
              <a:t>sont hérités</a:t>
            </a:r>
            <a:r>
              <a:rPr lang="fr-CA" altLang="en-US" sz="4000" dirty="0" smtClean="0"/>
              <a:t> de un ou des deux parent(s).</a:t>
            </a:r>
          </a:p>
          <a:p>
            <a:pPr eaLnBrk="1" hangingPunct="1"/>
            <a:r>
              <a:rPr lang="fr-CA" altLang="en-US" sz="4000" i="1" u="sng" dirty="0" smtClean="0"/>
              <a:t>Hors de notre contrôle</a:t>
            </a:r>
            <a:r>
              <a:rPr lang="fr-CA" altLang="en-US" sz="4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FC2DA-CD65-4842-9F0E-87472627C468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  <p:pic>
        <p:nvPicPr>
          <p:cNvPr id="16386" name="Picture 2" descr="http://4.bp.blogspot.com/-zJpaEAy6uB8/T_Mh07_--kI/AAAAAAAABVk/SQDHzMIbjks/s640/India's+Tallest+Family+Ever.+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77072"/>
            <a:ext cx="3191888" cy="2260502"/>
          </a:xfrm>
          <a:prstGeom prst="rect">
            <a:avLst/>
          </a:prstGeom>
          <a:noFill/>
        </p:spPr>
      </p:pic>
      <p:pic>
        <p:nvPicPr>
          <p:cNvPr id="16388" name="Picture 4" descr="http://www.dailyhaha.com/_pics/tall-and-short-fami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182" y="3933056"/>
            <a:ext cx="3909166" cy="270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eaLnBrk="1" hangingPunct="1"/>
            <a:r>
              <a:rPr lang="en-CA" altLang="en-US" sz="4800" dirty="0" err="1" smtClean="0"/>
              <a:t>Choix</a:t>
            </a:r>
            <a:r>
              <a:rPr lang="en-CA" altLang="en-US" sz="4800" dirty="0" smtClean="0"/>
              <a:t> de mode vie </a:t>
            </a:r>
            <a:r>
              <a:rPr lang="en-CA" altLang="en-US" sz="2400" i="1" dirty="0" smtClean="0"/>
              <a:t>p. 449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7499176" cy="348376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4000" dirty="0" smtClean="0"/>
              <a:t>Choix que l’on peut contrôler:</a:t>
            </a:r>
          </a:p>
          <a:p>
            <a:pPr marL="922973" lvl="2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3600" dirty="0" smtClean="0"/>
              <a:t>Alimentation </a:t>
            </a:r>
          </a:p>
          <a:p>
            <a:pPr marL="922973" lvl="2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3600" dirty="0" smtClean="0"/>
              <a:t>Fumer</a:t>
            </a:r>
          </a:p>
          <a:p>
            <a:pPr marL="922973" lvl="2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3600" dirty="0" smtClean="0"/>
              <a:t>Drogues et l’alcool</a:t>
            </a:r>
          </a:p>
          <a:p>
            <a:pPr marL="922973" lvl="2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3600" dirty="0" smtClean="0"/>
              <a:t>Manque d’exercice</a:t>
            </a:r>
            <a:endParaRPr lang="fr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FC2DA-CD65-4842-9F0E-87472627C468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  <p:pic>
        <p:nvPicPr>
          <p:cNvPr id="15362" name="Picture 2" descr="http://thumbs.dreamstime.com/z/chef-cook-baker-fruti-food-veges-1775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92896"/>
            <a:ext cx="1742265" cy="1862883"/>
          </a:xfrm>
          <a:prstGeom prst="rect">
            <a:avLst/>
          </a:prstGeom>
          <a:noFill/>
        </p:spPr>
      </p:pic>
      <p:pic>
        <p:nvPicPr>
          <p:cNvPr id="15364" name="Picture 4" descr="http://pictures.4ever.eu/data/download/cartoons/cigarette,%20skull%20189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653136"/>
            <a:ext cx="3066931" cy="1916832"/>
          </a:xfrm>
          <a:prstGeom prst="rect">
            <a:avLst/>
          </a:prstGeom>
          <a:noFill/>
        </p:spPr>
      </p:pic>
      <p:pic>
        <p:nvPicPr>
          <p:cNvPr id="15366" name="Picture 6" descr="http://i2.wp.com/healthhabits.files.wordpress.com/2008/07/couch_pot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869160"/>
            <a:ext cx="2592288" cy="1760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394" y="4320430"/>
            <a:ext cx="2095500" cy="2181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073054" y="3227333"/>
            <a:ext cx="1795189" cy="12790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571500"/>
            <a:ext cx="8929687" cy="62865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r-CA" sz="4800" i="1" dirty="0" smtClean="0">
                <a:solidFill>
                  <a:schemeClr val="accent5"/>
                </a:solidFill>
              </a:rPr>
              <a:t>Pour avoir des organes et des systèmes en santé, nous avons tous </a:t>
            </a:r>
            <a:r>
              <a:rPr lang="fr-CA" sz="4800" i="1" dirty="0" smtClean="0">
                <a:solidFill>
                  <a:schemeClr val="accent5"/>
                </a:solidFill>
              </a:rPr>
              <a:t>des besoins essentielles.</a:t>
            </a:r>
            <a:endParaRPr lang="fr-CA" sz="4800" i="1" dirty="0" smtClean="0">
              <a:solidFill>
                <a:schemeClr val="accent5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4000" dirty="0" smtClean="0"/>
              <a:t>Eau et air propre</a:t>
            </a:r>
            <a:endParaRPr lang="fr-CA" sz="4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4000" dirty="0" smtClean="0"/>
              <a:t>Une alimentation nutritive et balancée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4000" dirty="0" smtClean="0"/>
              <a:t>Exercice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4000" dirty="0" smtClean="0"/>
              <a:t>Dormir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fr-CA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FC2DA-CD65-4842-9F0E-87472627C468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437112"/>
            <a:ext cx="2524125" cy="1947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800" dirty="0" smtClean="0"/>
              <a:t>Technologies </a:t>
            </a:r>
            <a:r>
              <a:rPr lang="en-CA" altLang="en-US" sz="4800" dirty="0" err="1" smtClean="0"/>
              <a:t>scientifiques</a:t>
            </a:r>
            <a:endParaRPr lang="en-CA" altLang="en-US" sz="4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2678" indent="-7429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AutoNum type="arabicPeriod"/>
              <a:defRPr/>
            </a:pPr>
            <a:r>
              <a:rPr lang="fr-CA" sz="4000" u="sng" dirty="0" smtClean="0"/>
              <a:t>Pompe à insuline</a:t>
            </a:r>
            <a:r>
              <a:rPr lang="fr-CA" sz="4000" dirty="0" smtClean="0"/>
              <a:t>: un appareil qui donne une injection d’insuline pour les diabétiques.  </a:t>
            </a:r>
          </a:p>
          <a:p>
            <a:pPr marL="1409891" lvl="2" indent="-74295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fr-CA" sz="3600" dirty="0" smtClean="0"/>
              <a:t>Contrôle les taux de glucose</a:t>
            </a:r>
          </a:p>
          <a:p>
            <a:pPr marL="1409891" lvl="2" indent="-74295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fr-CA" sz="3600" dirty="0" smtClean="0"/>
              <a:t>Portée en permanence. (</a:t>
            </a:r>
            <a:r>
              <a:rPr lang="fr-CA" sz="3600" dirty="0" smtClean="0">
                <a:solidFill>
                  <a:srgbClr val="FF0000"/>
                </a:solidFill>
              </a:rPr>
              <a:t>Diabètes</a:t>
            </a:r>
            <a:r>
              <a:rPr lang="fr-CA" sz="3600" dirty="0" smtClean="0"/>
              <a:t>)</a:t>
            </a:r>
            <a:endParaRPr lang="fr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FC2DA-CD65-4842-9F0E-87472627C468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insulin pum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85813"/>
            <a:ext cx="6916738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 rot="5400000">
            <a:off x="5643562" y="2799189"/>
            <a:ext cx="5000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en-US" sz="4800" dirty="0" err="1" smtClean="0">
                <a:latin typeface="Georgia" pitchFamily="18" charset="0"/>
              </a:rPr>
              <a:t>Pompe</a:t>
            </a:r>
            <a:r>
              <a:rPr lang="en-CA" altLang="en-US" sz="4800" dirty="0" smtClean="0">
                <a:latin typeface="Georgia" pitchFamily="18" charset="0"/>
              </a:rPr>
              <a:t> à </a:t>
            </a:r>
            <a:r>
              <a:rPr lang="en-CA" altLang="en-US" sz="4800" dirty="0" err="1" smtClean="0">
                <a:latin typeface="Georgia" pitchFamily="18" charset="0"/>
              </a:rPr>
              <a:t>insuline</a:t>
            </a:r>
            <a:endParaRPr lang="en-CA" altLang="en-US" sz="4800" dirty="0">
              <a:latin typeface="Georgia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596188" y="4581525"/>
            <a:ext cx="12604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000">
                <a:hlinkClick r:id="rId3"/>
              </a:rPr>
              <a:t>http://www.youtube.com/watch?v=ae_jC4FDOUc</a:t>
            </a:r>
            <a:endParaRPr lang="en-CA" sz="1000"/>
          </a:p>
        </p:txBody>
      </p:sp>
      <p:sp>
        <p:nvSpPr>
          <p:cNvPr id="6" name="Rectangle 5"/>
          <p:cNvSpPr/>
          <p:nvPr/>
        </p:nvSpPr>
        <p:spPr>
          <a:xfrm>
            <a:off x="7667625" y="5373688"/>
            <a:ext cx="1260475" cy="571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sz="1040" dirty="0">
                <a:hlinkClick r:id="rId3"/>
              </a:rPr>
              <a:t>http://www.youtube.com/watch?v=Q72l_Sktezk</a:t>
            </a:r>
            <a:endParaRPr lang="en-CA" sz="104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0EE51-764D-442D-AA81-471B9277C5C5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401191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fr-CA" altLang="en-US" sz="4800" dirty="0" smtClean="0"/>
              <a:t>2. </a:t>
            </a:r>
            <a:r>
              <a:rPr lang="fr-CA" altLang="en-US" sz="4800" u="sng" dirty="0" smtClean="0"/>
              <a:t>Cœur artificiel</a:t>
            </a:r>
            <a:r>
              <a:rPr lang="fr-CA" altLang="en-US" sz="4800" dirty="0" smtClean="0"/>
              <a:t>: </a:t>
            </a:r>
          </a:p>
          <a:p>
            <a:pPr eaLnBrk="1" hangingPunct="1"/>
            <a:r>
              <a:rPr lang="fr-CA" altLang="en-US" sz="4000" dirty="0" smtClean="0"/>
              <a:t>On se sert d’un cœur artificiel quand il n’y a pas assez de donneurs de cœur.</a:t>
            </a:r>
          </a:p>
          <a:p>
            <a:pPr eaLnBrk="1" hangingPunct="1"/>
            <a:r>
              <a:rPr lang="fr-CA" altLang="en-US" sz="4000" dirty="0" smtClean="0"/>
              <a:t>Il est impossible pour un humain de survivre avec un cœur d’une autre espèce.</a:t>
            </a:r>
            <a:endParaRPr lang="fr-CA" altLang="en-US" sz="4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FC2DA-CD65-4842-9F0E-87472627C468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869160"/>
            <a:ext cx="2790825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artificial-hea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432050"/>
            <a:ext cx="3862388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JARVIK_7_artificial_hear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550"/>
            <a:ext cx="5108575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14313" y="4786313"/>
            <a:ext cx="4929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altLang="en-US" sz="4800" dirty="0" smtClean="0">
                <a:latin typeface="Georgia" pitchFamily="18" charset="0"/>
              </a:rPr>
              <a:t>Cœurs artificiels</a:t>
            </a:r>
            <a:endParaRPr lang="fr-CA" altLang="en-US" sz="4800" dirty="0">
              <a:latin typeface="Georgia" pitchFamily="18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5651500" y="1268413"/>
            <a:ext cx="2916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hlinkClick r:id="rId4"/>
              </a:rPr>
              <a:t>http://www.youtube.com/watch?v=GyVmV_u95zI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0EE51-764D-442D-AA81-471B9277C5C5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800" dirty="0" smtClean="0"/>
              <a:t>Core STSE</a:t>
            </a:r>
            <a:endParaRPr lang="en-CA" sz="4800" dirty="0"/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 eaLnBrk="1" hangingPunct="1"/>
            <a:r>
              <a:rPr lang="fr-CA" altLang="en-US" sz="4800" i="1" dirty="0" smtClean="0"/>
              <a:t>“Organes artificiels”</a:t>
            </a:r>
            <a:endParaRPr lang="fr-CA" altLang="en-US" sz="4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675BD-99BF-4DF6-BCA1-A0793C55A71B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Les liens entre les </a:t>
            </a:r>
            <a:r>
              <a:rPr lang="en-CA" dirty="0" err="1" smtClean="0"/>
              <a:t>différents</a:t>
            </a:r>
            <a:r>
              <a:rPr lang="en-CA" dirty="0" smtClean="0"/>
              <a:t> </a:t>
            </a:r>
            <a:r>
              <a:rPr lang="en-CA" dirty="0" err="1" smtClean="0"/>
              <a:t>systèmes</a:t>
            </a:r>
            <a:r>
              <a:rPr lang="en-CA" dirty="0" smtClean="0"/>
              <a:t> du corps</a:t>
            </a:r>
            <a:endParaRPr lang="en-CA" dirty="0"/>
          </a:p>
        </p:txBody>
      </p:sp>
      <p:sp>
        <p:nvSpPr>
          <p:cNvPr id="614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/>
            <a:r>
              <a:rPr lang="en-CA" smtClean="0"/>
              <a:t>12.1</a:t>
            </a:r>
          </a:p>
          <a:p>
            <a:pPr marL="44450"/>
            <a:r>
              <a:rPr lang="en-CA" smtClean="0"/>
              <a:t>Page 437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675BD-99BF-4DF6-BCA1-A0793C55A71B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1325624"/>
            <a:ext cx="7772400" cy="1362075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400" dirty="0" err="1" smtClean="0"/>
              <a:t>Expérience</a:t>
            </a:r>
            <a:r>
              <a:rPr lang="en-CA" sz="4400" dirty="0" smtClean="0"/>
              <a:t> </a:t>
            </a:r>
            <a:r>
              <a:rPr lang="en-CA" sz="4400" dirty="0" err="1" smtClean="0"/>
              <a:t>principale</a:t>
            </a:r>
            <a:r>
              <a:rPr lang="en-CA" sz="4400" dirty="0" smtClean="0"/>
              <a:t> 12-1B</a:t>
            </a:r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4400" dirty="0" smtClean="0"/>
              <a:t>Page 442-3</a:t>
            </a:r>
            <a:endParaRPr lang="en-CA" sz="4400" dirty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>
          <a:xfrm>
            <a:off x="250825" y="3645024"/>
            <a:ext cx="8715375" cy="1847850"/>
          </a:xfrm>
        </p:spPr>
        <p:txBody>
          <a:bodyPr/>
          <a:lstStyle/>
          <a:p>
            <a:pPr marL="44450" eaLnBrk="1" hangingPunct="1"/>
            <a:r>
              <a:rPr lang="fr-CA" altLang="en-US" sz="4000" dirty="0" smtClean="0"/>
              <a:t>“</a:t>
            </a:r>
            <a:r>
              <a:rPr lang="fr-CA" altLang="en-US" sz="4000" dirty="0" smtClean="0"/>
              <a:t>L</a:t>
            </a:r>
            <a:r>
              <a:rPr lang="fr-CA" altLang="en-US" sz="4000" dirty="0" smtClean="0"/>
              <a:t>’influence de l’acticité physique sur la fréquence cardiaque et le rythme respiratoire”</a:t>
            </a:r>
            <a:endParaRPr lang="fr-CA" alt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675BD-99BF-4DF6-BCA1-A0793C55A71B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543925" cy="1066800"/>
          </a:xfrm>
        </p:spPr>
        <p:txBody>
          <a:bodyPr/>
          <a:lstStyle/>
          <a:p>
            <a:pPr eaLnBrk="1" hangingPunct="1"/>
            <a:r>
              <a:rPr lang="fr-CA" altLang="en-US" sz="4800" dirty="0" smtClean="0"/>
              <a:t>Exemples de Carrières dans le domaine de la Santé</a:t>
            </a:r>
            <a:endParaRPr lang="fr-CA" altLang="en-US" sz="4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7291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4000" dirty="0" smtClean="0"/>
              <a:t>Technicien de Laboratoire</a:t>
            </a:r>
            <a:endParaRPr lang="fr-CA" sz="4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4000" dirty="0" smtClean="0"/>
              <a:t>Technicien en Radiologie </a:t>
            </a:r>
            <a:r>
              <a:rPr lang="fr-CA" dirty="0" smtClean="0"/>
              <a:t>(rayons-X)</a:t>
            </a:r>
            <a:endParaRPr lang="fr-CA" sz="4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4000" dirty="0" smtClean="0"/>
              <a:t>Physiothérapeute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4000" dirty="0" smtClean="0"/>
              <a:t>Nutritionniste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4000" dirty="0" smtClean="0"/>
              <a:t>Entraineur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4000" dirty="0" smtClean="0"/>
              <a:t>Médecin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4000" dirty="0" smtClean="0"/>
              <a:t>Etc.</a:t>
            </a:r>
            <a:endParaRPr lang="fr-CA" sz="4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fr-CA" sz="4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fr-CA" sz="4000" dirty="0"/>
          </a:p>
        </p:txBody>
      </p:sp>
      <p:pic>
        <p:nvPicPr>
          <p:cNvPr id="5" name="Picture 4" descr="physi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3643313"/>
            <a:ext cx="3643312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FC2DA-CD65-4842-9F0E-87472627C468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1996256"/>
          </a:xfrm>
        </p:spPr>
        <p:txBody>
          <a:bodyPr/>
          <a:lstStyle/>
          <a:p>
            <a:pPr eaLnBrk="1" hangingPunct="1"/>
            <a:r>
              <a:rPr lang="fr-CA" altLang="en-US" sz="4800" dirty="0" smtClean="0"/>
              <a:t>Infirmière de la Santé Publique</a:t>
            </a:r>
            <a:endParaRPr lang="fr-CA" altLang="en-US" sz="4800" dirty="0" smtClean="0"/>
          </a:p>
        </p:txBody>
      </p:sp>
      <p:pic>
        <p:nvPicPr>
          <p:cNvPr id="5" name="Picture 4" descr="nur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28813"/>
            <a:ext cx="32702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FC2DA-CD65-4842-9F0E-87472627C468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05" y="2924944"/>
            <a:ext cx="457200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1571625"/>
          </a:xfrm>
        </p:spPr>
        <p:txBody>
          <a:bodyPr/>
          <a:lstStyle/>
          <a:p>
            <a:pPr algn="ctr" eaLnBrk="1" hangingPunct="1"/>
            <a:r>
              <a:rPr lang="fr-CA" altLang="en-US" sz="4400" dirty="0" smtClean="0"/>
              <a:t>Prendre des décisions informées: </a:t>
            </a:r>
            <a:r>
              <a:rPr lang="fr-CA" altLang="en-US" sz="4400" i="1" dirty="0" smtClean="0"/>
              <a:t>idées de recherche...</a:t>
            </a:r>
            <a:endParaRPr lang="fr-CA" altLang="en-US" sz="4400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6275040" cy="2331640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4000" dirty="0" smtClean="0"/>
              <a:t>Equipment pour l’exercice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4000" dirty="0" smtClean="0"/>
              <a:t>Utilisation d’écran solaire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4000" dirty="0" smtClean="0"/>
              <a:t>Valeur nutritive d’aliments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r-C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FC2DA-CD65-4842-9F0E-87472627C468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063" y="2346325"/>
            <a:ext cx="2085975" cy="330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149080"/>
            <a:ext cx="1944216" cy="2579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763" y="4334620"/>
            <a:ext cx="3312368" cy="220824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Fini</a:t>
            </a:r>
            <a:r>
              <a:rPr lang="en-CA" dirty="0" smtClean="0"/>
              <a:t>!</a:t>
            </a:r>
            <a:endParaRPr lang="en-CA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FC2DA-CD65-4842-9F0E-87472627C468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800" dirty="0" smtClean="0"/>
              <a:t>Les liens entre les </a:t>
            </a:r>
            <a:r>
              <a:rPr lang="en-CA" altLang="en-US" sz="4800" dirty="0" err="1" smtClean="0"/>
              <a:t>systèmes</a:t>
            </a:r>
            <a:r>
              <a:rPr lang="en-CA" altLang="en-US" sz="4800" dirty="0" smtClean="0"/>
              <a:t> </a:t>
            </a:r>
            <a:r>
              <a:rPr lang="en-CA" altLang="en-US" sz="4800" dirty="0" err="1" smtClean="0"/>
              <a:t>comprennent</a:t>
            </a:r>
            <a:r>
              <a:rPr lang="en-CA" altLang="en-US" sz="4800" dirty="0" smtClean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4002088"/>
          </a:xfrm>
        </p:spPr>
        <p:txBody>
          <a:bodyPr/>
          <a:lstStyle/>
          <a:p>
            <a:pPr eaLnBrk="1" hangingPunct="1"/>
            <a:r>
              <a:rPr lang="fr-CA" altLang="en-US" sz="4000" dirty="0" smtClean="0"/>
              <a:t>Cardiovasculaire &amp; Respiratoire</a:t>
            </a:r>
          </a:p>
          <a:p>
            <a:pPr eaLnBrk="1" hangingPunct="1"/>
            <a:r>
              <a:rPr lang="fr-CA" altLang="en-US" sz="4000" dirty="0" smtClean="0"/>
              <a:t>Cardiovasculaire &amp; Digestif</a:t>
            </a:r>
          </a:p>
          <a:p>
            <a:pPr eaLnBrk="1" hangingPunct="1"/>
            <a:r>
              <a:rPr lang="fr-CA" altLang="en-US" sz="4000" dirty="0" smtClean="0"/>
              <a:t>Nerveux &amp; Musculaire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900113" y="5300663"/>
            <a:ext cx="6911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hlinkClick r:id="rId2"/>
              </a:rPr>
              <a:t>http://video.nationalgeographic.com/video/science/health-human-body-sci/human-body/human-body-sci/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FC2DA-CD65-4842-9F0E-87472627C468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Fig12_03_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04864"/>
            <a:ext cx="4014788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066800"/>
          </a:xfrm>
        </p:spPr>
        <p:txBody>
          <a:bodyPr/>
          <a:lstStyle/>
          <a:p>
            <a:pPr eaLnBrk="1" hangingPunct="1"/>
            <a:r>
              <a:rPr lang="en-CA" altLang="en-US" sz="4400" dirty="0" err="1" smtClean="0"/>
              <a:t>Cardiovasculaire</a:t>
            </a:r>
            <a:r>
              <a:rPr lang="en-CA" altLang="en-US" sz="4400" dirty="0" smtClean="0"/>
              <a:t> &amp; </a:t>
            </a:r>
            <a:r>
              <a:rPr lang="en-CA" altLang="en-US" sz="4400" dirty="0" err="1" smtClean="0"/>
              <a:t>Respiratoire</a:t>
            </a:r>
            <a:endParaRPr lang="en-CA" alt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557338"/>
            <a:ext cx="5257280" cy="5016500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3600" dirty="0" smtClean="0"/>
              <a:t>Le sang collecte </a:t>
            </a:r>
            <a:r>
              <a:rPr lang="fr-CA" sz="3600" u="sng" dirty="0" smtClean="0"/>
              <a:t>l’oxygène</a:t>
            </a:r>
            <a:r>
              <a:rPr lang="fr-CA" sz="3600" dirty="0" smtClean="0"/>
              <a:t> des poumons et le transporte au cellules du corps.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fr-CA" sz="8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3600" dirty="0" smtClean="0"/>
              <a:t>Le sang collecte le </a:t>
            </a:r>
            <a:r>
              <a:rPr lang="fr-CA" sz="3600" u="sng" dirty="0" smtClean="0"/>
              <a:t>dioxyde de carbone</a:t>
            </a:r>
            <a:r>
              <a:rPr lang="fr-CA" sz="3600" dirty="0" smtClean="0"/>
              <a:t> (CO2) et le transporte au poumons qui l’exhalent.</a:t>
            </a:r>
            <a:endParaRPr lang="fr-CA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FC2DA-CD65-4842-9F0E-87472627C468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5" descr="Fig12_04_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035" y="4077072"/>
            <a:ext cx="609021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066800"/>
          </a:xfrm>
        </p:spPr>
        <p:txBody>
          <a:bodyPr/>
          <a:lstStyle/>
          <a:p>
            <a:pPr eaLnBrk="1" hangingPunct="1"/>
            <a:r>
              <a:rPr lang="en-CA" altLang="en-US" sz="4400" dirty="0" err="1" smtClean="0"/>
              <a:t>Cardiovasculaire</a:t>
            </a:r>
            <a:r>
              <a:rPr lang="en-CA" altLang="en-US" sz="4400" dirty="0" smtClean="0"/>
              <a:t> &amp; </a:t>
            </a:r>
            <a:r>
              <a:rPr lang="en-CA" altLang="en-US" sz="4400" dirty="0" err="1" smtClean="0"/>
              <a:t>Digestif</a:t>
            </a:r>
            <a:endParaRPr lang="en-CA" alt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268413"/>
            <a:ext cx="8715375" cy="396081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3200" dirty="0" smtClean="0"/>
              <a:t>Le système digestif </a:t>
            </a:r>
            <a:r>
              <a:rPr lang="fr-CA" sz="3200" u="sng" dirty="0" smtClean="0"/>
              <a:t>fractionne</a:t>
            </a:r>
            <a:r>
              <a:rPr lang="fr-CA" sz="3200" dirty="0" smtClean="0"/>
              <a:t> la nourriture en glucose et autres nutriments.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3200" dirty="0" smtClean="0"/>
              <a:t>Les nutriments entre dans le sang par </a:t>
            </a:r>
            <a:r>
              <a:rPr lang="fr-CA" sz="3200" u="sng" dirty="0" smtClean="0"/>
              <a:t>l’intestin </a:t>
            </a:r>
            <a:r>
              <a:rPr lang="fr-CA" sz="3200" u="sng" dirty="0" err="1" smtClean="0"/>
              <a:t>grèle</a:t>
            </a:r>
            <a:r>
              <a:rPr lang="fr-CA" sz="32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3200" dirty="0" smtClean="0"/>
              <a:t>Le sang transporte les nutriments au cellules du corps. </a:t>
            </a:r>
            <a:endParaRPr lang="fr-CA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FC2DA-CD65-4842-9F0E-87472627C468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066800"/>
          </a:xfrm>
        </p:spPr>
        <p:txBody>
          <a:bodyPr/>
          <a:lstStyle/>
          <a:p>
            <a:pPr eaLnBrk="1" hangingPunct="1"/>
            <a:r>
              <a:rPr lang="en-CA" altLang="en-US" sz="4400" dirty="0" err="1" smtClean="0"/>
              <a:t>Nerveux</a:t>
            </a:r>
            <a:r>
              <a:rPr lang="en-CA" altLang="en-US" sz="4400" dirty="0" smtClean="0"/>
              <a:t> &amp; </a:t>
            </a:r>
            <a:r>
              <a:rPr lang="en-CA" altLang="en-US" sz="4400" dirty="0" err="1" smtClean="0"/>
              <a:t>Musculaire</a:t>
            </a:r>
            <a:endParaRPr lang="en-CA" alt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412875"/>
            <a:ext cx="8678862" cy="51117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3200" dirty="0" smtClean="0"/>
              <a:t>Aide à garder la </a:t>
            </a:r>
            <a:r>
              <a:rPr lang="fr-CA" sz="3200" u="sng" dirty="0" smtClean="0"/>
              <a:t>température</a:t>
            </a:r>
            <a:r>
              <a:rPr lang="fr-CA" sz="3200" dirty="0" smtClean="0"/>
              <a:t> du corps </a:t>
            </a:r>
            <a:r>
              <a:rPr lang="fr-CA" sz="3200" u="sng" dirty="0" smtClean="0"/>
              <a:t>constante</a:t>
            </a:r>
            <a:r>
              <a:rPr lang="fr-CA" sz="32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3200" dirty="0" smtClean="0"/>
              <a:t>Le système nerveux </a:t>
            </a:r>
            <a:r>
              <a:rPr lang="fr-CA" sz="3200" u="sng" dirty="0" smtClean="0"/>
              <a:t>perçoit</a:t>
            </a:r>
            <a:r>
              <a:rPr lang="fr-CA" sz="3200" dirty="0" smtClean="0"/>
              <a:t> les conditions à l’extérieur du corps avec des cellules qui sont sensibles à la température dans la peau.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3200" dirty="0" smtClean="0"/>
              <a:t>Cette information est envoyée au cerveau qui envoi des </a:t>
            </a:r>
            <a:r>
              <a:rPr lang="fr-CA" sz="3200" u="sng" dirty="0" smtClean="0"/>
              <a:t>signaux nerveux</a:t>
            </a:r>
            <a:r>
              <a:rPr lang="fr-CA" sz="3200" dirty="0" smtClean="0"/>
              <a:t> au différentes parties du corps, y compris les muscles.</a:t>
            </a:r>
          </a:p>
          <a:p>
            <a:pPr marL="922973" lvl="2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CA" sz="2800" dirty="0" smtClean="0"/>
              <a:t>Ex. S’il fait froid, les muscles se détendent et se contractent rapidement – </a:t>
            </a:r>
            <a:r>
              <a:rPr lang="fr-CA" sz="2800" b="1" u="sng" dirty="0" smtClean="0"/>
              <a:t>grelottement</a:t>
            </a:r>
            <a:r>
              <a:rPr lang="fr-CA" sz="2800" dirty="0" smtClean="0"/>
              <a:t>. </a:t>
            </a:r>
            <a:endParaRPr lang="fr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FC2DA-CD65-4842-9F0E-87472627C468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12_06_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20713"/>
            <a:ext cx="76152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0EE51-764D-442D-AA81-471B9277C5C5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err="1" smtClean="0"/>
              <a:t>Systèmes</a:t>
            </a:r>
            <a:r>
              <a:rPr lang="en-CA" dirty="0" smtClean="0"/>
              <a:t> </a:t>
            </a:r>
            <a:r>
              <a:rPr lang="en-CA" dirty="0" err="1" smtClean="0"/>
              <a:t>organiques</a:t>
            </a:r>
            <a:r>
              <a:rPr lang="en-CA" dirty="0" smtClean="0"/>
              <a:t> et la santé</a:t>
            </a:r>
            <a:endParaRPr lang="en-CA" dirty="0"/>
          </a:p>
        </p:txBody>
      </p:sp>
      <p:sp>
        <p:nvSpPr>
          <p:cNvPr id="1331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/>
            <a:r>
              <a:rPr lang="en-CA" smtClean="0"/>
              <a:t>12.2</a:t>
            </a:r>
          </a:p>
          <a:p>
            <a:pPr marL="44450"/>
            <a:r>
              <a:rPr lang="en-CA" smtClean="0"/>
              <a:t>Page 446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675BD-99BF-4DF6-BCA1-A0793C55A71B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eaLnBrk="1" hangingPunct="1"/>
            <a:r>
              <a:rPr lang="en-CA" altLang="en-US" sz="4800" dirty="0" err="1" smtClean="0"/>
              <a:t>Systèmes</a:t>
            </a:r>
            <a:r>
              <a:rPr lang="en-CA" altLang="en-US" sz="4800" dirty="0" smtClean="0"/>
              <a:t> </a:t>
            </a:r>
            <a:r>
              <a:rPr lang="en-CA" altLang="en-US" sz="4800" dirty="0" err="1" smtClean="0"/>
              <a:t>organiques</a:t>
            </a:r>
            <a:r>
              <a:rPr lang="en-CA" altLang="en-US" sz="4800" dirty="0" smtClean="0"/>
              <a:t> et la santé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en-US" sz="4000" dirty="0" smtClean="0"/>
              <a:t>Il est important de maintenir chaque système organique en santé pour:	</a:t>
            </a:r>
          </a:p>
          <a:p>
            <a:pPr lvl="2" eaLnBrk="1" hangingPunct="1"/>
            <a:r>
              <a:rPr lang="fr-CA" altLang="en-US" sz="3600" dirty="0" smtClean="0"/>
              <a:t>maintenir de </a:t>
            </a:r>
            <a:r>
              <a:rPr lang="fr-CA" altLang="en-US" sz="3600" u="sng" dirty="0" smtClean="0"/>
              <a:t>bons liens</a:t>
            </a:r>
            <a:r>
              <a:rPr lang="fr-CA" altLang="en-US" sz="3600" dirty="0" smtClean="0"/>
              <a:t> entre les systèmes</a:t>
            </a:r>
          </a:p>
          <a:p>
            <a:pPr lvl="2" eaLnBrk="1" hangingPunct="1"/>
            <a:r>
              <a:rPr lang="fr-CA" altLang="en-US" sz="3600" dirty="0" smtClean="0"/>
              <a:t>Avoir un </a:t>
            </a:r>
            <a:r>
              <a:rPr lang="fr-CA" altLang="en-US" sz="3600" u="sng" dirty="0" smtClean="0"/>
              <a:t>corps en santé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FC2DA-CD65-4842-9F0E-87472627C468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545</TotalTime>
  <Words>508</Words>
  <Application>Microsoft Office PowerPoint</Application>
  <PresentationFormat>On-screen Show (4:3)</PresentationFormat>
  <Paragraphs>109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Trebuchet MS</vt:lpstr>
      <vt:lpstr>Wingdings 2</vt:lpstr>
      <vt:lpstr>Urban</vt:lpstr>
      <vt:lpstr>Sciences 8 Unité 4: “Cellules, Tissues, Organes &amp; Systèmes”</vt:lpstr>
      <vt:lpstr>Les liens entre les différents systèmes du corps</vt:lpstr>
      <vt:lpstr>Les liens entre les systèmes comprennent...</vt:lpstr>
      <vt:lpstr>Cardiovasculaire &amp; Respiratoire</vt:lpstr>
      <vt:lpstr>Cardiovasculaire &amp; Digestif</vt:lpstr>
      <vt:lpstr>Nerveux &amp; Musculaire</vt:lpstr>
      <vt:lpstr>PowerPoint Presentation</vt:lpstr>
      <vt:lpstr>Systèmes organiques et la santé</vt:lpstr>
      <vt:lpstr>Systèmes organiques et la santé</vt:lpstr>
      <vt:lpstr>Systèmes organiques et la santé (2)</vt:lpstr>
      <vt:lpstr>Un équilibre entre les systèmes de l’organisme</vt:lpstr>
      <vt:lpstr>Facteurs génétiques</vt:lpstr>
      <vt:lpstr>Choix de mode vie p. 449</vt:lpstr>
      <vt:lpstr>PowerPoint Presentation</vt:lpstr>
      <vt:lpstr>Technologies scientifiques</vt:lpstr>
      <vt:lpstr>PowerPoint Presentation</vt:lpstr>
      <vt:lpstr>PowerPoint Presentation</vt:lpstr>
      <vt:lpstr>PowerPoint Presentation</vt:lpstr>
      <vt:lpstr>Core STSE</vt:lpstr>
      <vt:lpstr>Expérience principale 12-1B Page 442-3</vt:lpstr>
      <vt:lpstr>Exemples de Carrières dans le domaine de la Santé</vt:lpstr>
      <vt:lpstr>PowerPoint Presentation</vt:lpstr>
      <vt:lpstr>Prendre des décisions informées: idées de recherche...</vt:lpstr>
      <vt:lpstr>Fini!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8 Science Unit 4: “Cells, Tissues, Organs &amp; Organ Systems”</dc:title>
  <dc:creator>Loriann</dc:creator>
  <cp:lastModifiedBy>Raphael Soucy</cp:lastModifiedBy>
  <cp:revision>47</cp:revision>
  <dcterms:created xsi:type="dcterms:W3CDTF">2009-03-22T16:09:36Z</dcterms:created>
  <dcterms:modified xsi:type="dcterms:W3CDTF">2014-06-06T13:59:22Z</dcterms:modified>
</cp:coreProperties>
</file>