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6" r:id="rId3"/>
    <p:sldId id="287" r:id="rId4"/>
    <p:sldId id="289" r:id="rId5"/>
    <p:sldId id="288" r:id="rId6"/>
    <p:sldId id="257" r:id="rId7"/>
    <p:sldId id="258" r:id="rId8"/>
    <p:sldId id="292" r:id="rId9"/>
    <p:sldId id="295" r:id="rId10"/>
    <p:sldId id="294" r:id="rId11"/>
    <p:sldId id="290" r:id="rId12"/>
    <p:sldId id="291" r:id="rId13"/>
    <p:sldId id="259" r:id="rId14"/>
    <p:sldId id="260" r:id="rId15"/>
    <p:sldId id="261" r:id="rId16"/>
    <p:sldId id="262" r:id="rId17"/>
    <p:sldId id="298" r:id="rId18"/>
    <p:sldId id="263" r:id="rId19"/>
    <p:sldId id="264" r:id="rId20"/>
    <p:sldId id="265" r:id="rId21"/>
    <p:sldId id="266" r:id="rId22"/>
    <p:sldId id="267" r:id="rId23"/>
    <p:sldId id="268" r:id="rId24"/>
    <p:sldId id="299" r:id="rId25"/>
    <p:sldId id="272" r:id="rId26"/>
    <p:sldId id="300" r:id="rId27"/>
    <p:sldId id="273" r:id="rId28"/>
    <p:sldId id="274" r:id="rId29"/>
    <p:sldId id="275" r:id="rId30"/>
    <p:sldId id="276" r:id="rId31"/>
    <p:sldId id="277" r:id="rId32"/>
    <p:sldId id="301" r:id="rId33"/>
    <p:sldId id="278" r:id="rId34"/>
    <p:sldId id="302" r:id="rId35"/>
    <p:sldId id="303" r:id="rId36"/>
    <p:sldId id="304" r:id="rId37"/>
    <p:sldId id="305" r:id="rId38"/>
    <p:sldId id="280" r:id="rId39"/>
    <p:sldId id="314" r:id="rId40"/>
    <p:sldId id="281" r:id="rId41"/>
    <p:sldId id="282" r:id="rId42"/>
    <p:sldId id="283" r:id="rId43"/>
    <p:sldId id="312" r:id="rId4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660"/>
  </p:normalViewPr>
  <p:slideViewPr>
    <p:cSldViewPr>
      <p:cViewPr varScale="1">
        <p:scale>
          <a:sx n="87" d="100"/>
          <a:sy n="8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17D6D93-E858-4873-ADE6-FF21C5497318}" type="datetimeFigureOut">
              <a:rPr lang="en-CA" smtClean="0"/>
              <a:pPr/>
              <a:t>07/09/2016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0D3AA8B-F3A1-4838-8772-249079D7F93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639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951437-52C3-4AA7-969C-42948D86542A}" type="datetimeFigureOut">
              <a:rPr lang="en-CA" smtClean="0"/>
              <a:pPr/>
              <a:t>07/09/2016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7E280A7-1F62-4138-8578-E50AB0CF6FA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735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280A7-1F62-4138-8578-E50AB0CF6FA1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31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280A7-1F62-4138-8578-E50AB0CF6FA1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06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4166-75A0-4A96-AA50-8FE3684B5505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581-AD9C-4746-97E8-9AAFE7592CA7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515-A6E4-4ADF-BE3F-56441ED47719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AE0A-F667-4D50-8206-61B272380872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C366-BB9C-460A-8277-07A73DEADE14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C23E-1FAA-47DB-9A4A-6D32E64EB466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3851F-3429-4AEC-A13F-2B4C5984B50D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3ED0-A36E-47A8-8EFA-626F7F07B103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79D0-5DE8-4297-8BB2-AFEDAA478A4F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3F8D-EE16-48FB-8B64-333CCB00A4AE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BE3C-C8FE-4292-80DB-5A29DD1DD686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61D688-2E7D-47A8-8E5A-E8A6FDC3D6AB}" type="datetime1">
              <a:rPr lang="en-US" smtClean="0"/>
              <a:pPr/>
              <a:t>9/7/2016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028966-9C76-4FBF-864A-E02F05FA6367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a/url?sa=i&amp;rct=j&amp;q=hydrosph%C3%A8re%20terrestre&amp;source=images&amp;cd=&amp;cad=rja&amp;docid=VY4Akoxz4Xc5GM&amp;tbnid=Y_IZ1J51iwBuUM:&amp;ved=0CAUQjRw&amp;url=http://fr.wikipedia.org/wiki/Hydrosph%C3%A8re&amp;ei=D5wtUsjsEpS54APZoYGwDg&amp;bvm=bv.51773540,d.dmg&amp;psig=AFQjCNGhtDDSDBfuJ-jRyiR7UWRcvmEetA&amp;ust=137880716704211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a/url?sa=i&amp;rct=j&amp;q=hydrosph%C3%A8re%20terrestre&amp;source=images&amp;cd=&amp;cad=rja&amp;docid=VY4Akoxz4Xc5GM&amp;tbnid=Y_IZ1J51iwBuUM:&amp;ved=0CAUQjRw&amp;url=http://fr.wikipedia.org/wiki/Hydrosph%C3%A8re&amp;ei=D5wtUsjsEpS54APZoYGwDg&amp;bvm=bv.51773540,d.dmg&amp;psig=AFQjCNGhtDDSDBfuJ-jRyiR7UWRcvmEetA&amp;ust=137880716704211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a/url?sa=i&amp;rct=j&amp;q=&amp;esrc=s&amp;frm=1&amp;source=images&amp;cd=&amp;cad=rja&amp;docid=DTWv9oW11BLyZM&amp;tbnid=7yZ2kGst1iEluM:&amp;ved=0CAUQjRw&amp;url=http://www.jenniferherndon.com/success-lessons-from-the-ocean/&amp;ei=SdEyUpO4Eri44AOnsICYAw&amp;bvm=bv.52164340,d.dmg&amp;psig=AFQjCNEkLBwEAIHLW3T3IRjacPHdXGVatA&amp;ust=13791484619013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a/url?sa=i&amp;rct=j&amp;q=&amp;esrc=s&amp;frm=1&amp;source=images&amp;cd=&amp;cad=rja&amp;docid=4lcXCLKA24qdVM&amp;tbnid=tCgVnFcnQUi22M:&amp;ved=0CAUQjRw&amp;url=http://freebigpictures.com/river-pictures/mountain-river/&amp;ei=lNEyUo66O6XD4APv-ICABw&amp;bvm=bv.52164340,d.dmg&amp;psig=AFQjCNHH-AkQhcGvPtppRF8OOpuR8iGVxg&amp;ust=137914853082901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H5O6V1_KU7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www.youtube.com/watch?v=SF1WPjWgaw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yUL9JC7YR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a/url?sa=i&amp;rct=j&amp;q=&amp;esrc=s&amp;frm=1&amp;source=images&amp;cd=&amp;cad=rja&amp;docid=7MGwPYyoRHiVLM&amp;tbnid=Gma68fGG4S2xPM:&amp;ved=0CAUQjRw&amp;url=http://www.teslasociety.com/milankovic.htm&amp;ei=4Go5UqTOJJTe4APAlYCgDQ&amp;bvm=bv.52288139,d.dmg&amp;psig=AFQjCNG8Y8Bdk5wrccxOQ9p3dwgfr0bPWg&amp;ust=1379580991498959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hC3VTgIPoG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a/url?sa=i&amp;rct=j&amp;q=&amp;esrc=s&amp;frm=1&amp;source=images&amp;cd=&amp;cad=rja&amp;docid=2hLg3y60A8oWsM&amp;tbnid=iviYK0wHkfDOJM:&amp;ved=0CAUQjRw&amp;url=http://www.fanpop.com/clubs/ice-age/images/9135926/title/scrat-wallpaper&amp;ei=b285UtCMEMj64APKwYCYCQ&amp;bvm=bv.52288139,d.dmg&amp;psig=AFQjCNH6O_HcnZNNLnnghLQISgoVTxr8IQ&amp;ust=137958210046530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HqknAn_3QpI&amp;list=PLm1kIU_5GZzbimCS3dxnvw_PYEQgcGv_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www.google.ca/url?sa=i&amp;rct=j&amp;q=corner+brook+swimming+pool&amp;source=images&amp;cd=&amp;cad=rja&amp;docid=G7zTZhdZ-RMnkM&amp;tbnid=_QJlkt_E3-6ZuM:&amp;ved=0CAUQjRw&amp;url=http://www.iatnl.com/index.php/news/81/26/Walking-The-Corner-Brook-Stream-Trail/&amp;ei=TiYtUsXLC9Pb4AOb94G4DA&amp;bvm=bv.51773540,d.dmg&amp;psig=AFQjCNEq_B8d7CfnkJmnSNGx2UJeghIwpQ&amp;ust=13787770246287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uLNNtxyT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a/url?sa=i&amp;rct=j&amp;q=drinking+water&amp;source=images&amp;cd=&amp;cad=rja&amp;docid=8c26up9BMrTngM&amp;tbnid=3nDRceNA05I-0M:&amp;ved=0CAUQjRw&amp;url=http://www.cleanwateraction.org/state_focus/ca/program_initiative/node/4069&amp;ei=WSUtUtG0F5Ko4AOcmIDYBg&amp;bvm=bv.51773540,d.dmg&amp;psig=AFQjCNG4ih4p2Q_2vAtaKmOgqvJEa3KQ8Q&amp;ust=1378776768049646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a/url?sa=i&amp;rct=j&amp;q=&amp;esrc=s&amp;frm=1&amp;source=images&amp;cd=&amp;cad=rja&amp;docid=XihDhtJ9Y06tnM&amp;tbnid=wv2xihXT4iOFhM:&amp;ved=0CAUQjRw&amp;url=http://www.rainbarrelsource.com/&amp;ei=AgNFUqqZFPTk4AOt44GwDg&amp;bvm=bv.53217764,d.dmg&amp;psig=AFQjCNF2Lb_EH5IhYflT1K5rk5SWGkwd6A&amp;ust=138034075445263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Pz6AQXQGup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steady%20brook%20falls&amp;source=images&amp;cd=&amp;cad=rja&amp;docid=82Pxq9-3EQfNeM&amp;tbnid=tpGQ0HrsoyP-jM:&amp;ved=0CAUQjRw&amp;url=http://foter.com/newfoundland-railway/&amp;ei=4SstUr7KFNGn4AP_pYCwBw&amp;bvm=bv.51773540,d.dmg&amp;psig=AFQjCNEfUNgGolS-Z44Q3ukpD7j_9WY-MQ&amp;ust=13787784158978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google.ca/url?sa=i&amp;rct=j&amp;q=chasing%20ice&amp;source=images&amp;cd=&amp;cad=rja&amp;docid=fNsFDB7WOIheiM&amp;tbnid=fNbek7XPFogAAM:&amp;ved=0CAUQjRw&amp;url=http://www.businessinsider.com/chasing-ice-climate-change-is-real-2013-7?op=1&amp;ei=SCstUryUM6T_4APgv4CoAw&amp;bvm=bv.51773540,d.dmg&amp;psig=AFQjCNGVwnnMUWLseOgfUFtVAkjl_uL65A&amp;ust=137877817117770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a/url?sa=i&amp;rct=j&amp;q=lithosph%C3%A8re%20terrestre&amp;source=images&amp;cd=&amp;cad=rja&amp;docid=YRyrLOd79gbaTM&amp;tbnid=2jpoJTPF_Tl94M:&amp;ved=0CAUQjRw&amp;url=http://www.miraclesducoran.com/scientifique_23.html&amp;ei=UJktUtTNKraw4AP2_YGIDg&amp;bvm=bv.51773540,d.dmg&amp;psig=AFQjCNFJUAwimxagYM9JXYVuEcK8qX5GEw&amp;ust=137880641837587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a/url?sa=i&amp;rct=j&amp;q=atmosph%C3%A8re%20terrestre&amp;source=images&amp;cd=&amp;cad=rja&amp;docid=x1OJxoZZ7cAkDM&amp;tbnid=ok6iuW8_9HCauM:&amp;ved=0CAUQjRw&amp;url=http://fr.maieutapedia.org/wiki/Atmosph%C3%A8re_terrestre&amp;ei=YpotUsrLIo7-4AO7z4DwCA&amp;bvm=bv.51773540,d.dmg&amp;psig=AFQjCNHmeKV92009O46wMaMKU0PG5mtU7A&amp;ust=13788066883724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Chapitre</a:t>
            </a:r>
            <a:r>
              <a:rPr lang="en-CA" dirty="0" smtClean="0"/>
              <a:t> 1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Le role vital du cycle de </a:t>
            </a:r>
            <a:r>
              <a:rPr lang="en-CA" sz="3600" dirty="0" err="1" smtClean="0"/>
              <a:t>l’eau</a:t>
            </a:r>
            <a:r>
              <a:rPr lang="en-CA" sz="3600" dirty="0" smtClean="0"/>
              <a:t> </a:t>
            </a:r>
            <a:r>
              <a:rPr lang="en-CA" sz="3600" dirty="0" err="1" smtClean="0"/>
              <a:t>sur</a:t>
            </a:r>
            <a:r>
              <a:rPr lang="en-CA" sz="3600" dirty="0" smtClean="0"/>
              <a:t> la </a:t>
            </a:r>
            <a:r>
              <a:rPr lang="en-CA" sz="3600" dirty="0" err="1" smtClean="0"/>
              <a:t>terre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Révision des termes...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5266928" cy="2933680"/>
          </a:xfrm>
        </p:spPr>
        <p:txBody>
          <a:bodyPr>
            <a:normAutofit/>
          </a:bodyPr>
          <a:lstStyle/>
          <a:p>
            <a:r>
              <a:rPr lang="fr-CA" smtClean="0"/>
              <a:t>Hydrosphère </a:t>
            </a:r>
            <a:r>
              <a:rPr lang="fr-CA" dirty="0" smtClean="0"/>
              <a:t>(f):  </a:t>
            </a:r>
          </a:p>
          <a:p>
            <a:pPr lvl="1"/>
            <a:r>
              <a:rPr lang="fr-CA" dirty="0" smtClean="0"/>
              <a:t>Totalité de l’eau sur la Terre</a:t>
            </a:r>
          </a:p>
          <a:p>
            <a:pPr lvl="1"/>
            <a:r>
              <a:rPr lang="fr-CA" dirty="0" smtClean="0"/>
              <a:t>Comprend l’eau;</a:t>
            </a:r>
          </a:p>
          <a:p>
            <a:pPr lvl="2"/>
            <a:r>
              <a:rPr lang="fr-CA" dirty="0" smtClean="0"/>
              <a:t>Sur la surface de la Terre</a:t>
            </a:r>
          </a:p>
          <a:p>
            <a:pPr lvl="2"/>
            <a:r>
              <a:rPr lang="fr-CA" dirty="0" smtClean="0"/>
              <a:t>Dans la lithosphère (</a:t>
            </a:r>
            <a:r>
              <a:rPr lang="fr-CA" dirty="0" err="1" smtClean="0"/>
              <a:t>ground</a:t>
            </a:r>
            <a:r>
              <a:rPr lang="fr-CA" dirty="0" smtClean="0"/>
              <a:t> water)</a:t>
            </a:r>
          </a:p>
          <a:p>
            <a:pPr lvl="2"/>
            <a:r>
              <a:rPr lang="fr-CA" dirty="0" smtClean="0"/>
              <a:t>Dans l’atmosphère (nuages)</a:t>
            </a:r>
          </a:p>
          <a:p>
            <a:pPr lvl="1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5298" name="AutoShape 2" descr="data:image/jpeg;base64,/9j/4AAQSkZJRgABAQAAAQABAAD/2wCEAAkGBxQSEhUUERAUFRQVFRcVFBcVFRUVFxgaFRcXFhcYGBYYHCggGh4lHBQXITIhJykrLi4uFx8zODMsNygtLisBCgoKDg0OGxAQGiwkICYsLSwsLCwtLCwwLC0sLCwuLCwsLCwtLCwsLC8sLCwsLCwvLCwsLCwsLCwsLCwsLCwsLP/AABEIAKUBMgMBEQACEQEDEQH/xAAaAAACAwEBAAAAAAAAAAAAAAAAAwECBAUG/8QAQRAAAQMCAwUFBQcCBAYDAAAAAQACEQMhBBIxBSJBUWETMnGBkSNSobHRFRZCksHh8AZTFKLS8SRiY3KCwjNzk//EABsBAQADAQEBAQAAAAAAAAAAAAABAgQDBQYH/8QAOxEAAQMCBAEKBQQCAgEFAAAAAQACEQMhBBIxUUEFEyJhcYGRobHwFDJSwdEVQuHxI9IGYsIzcpKi8v/aAAwDAQACEQMRAD8A9+vXXziERCIoe8ASdEJAElSGkmAqNqzwI9P0K4DEMJWo4KqBNkxd1kQShMXKkAkwET/P2VQ9p0Ksab26goVlRCIhEQiQphEhEIphEIkIhEhEIkIhEhEIkIhEhEIkIhEhTCIiESEQiQiERPqUgG6XgHX9F8xgOU8TiMW+m53RbUc2BTJEN0l8wD3eq9Cth6bKQcBctB+bfqUPw8TeSIt4rThuXWVnsBpua1+YBxiJZM6GeGsaqlTBFoMOBIi3ah2GI48QDY8fmueH/wCSYeu6AD8rnC7STluQQCS0xcAqX4B7BrxANjx9UGhrvC2utuS6M5bLmU3Ci6anyCWy4RJOsADr1UHCAFwLx0ddbbKewieNgR5qGcris6iWy0Oe9pBAPyg67d0qThcgcDcgA8eKiphyBM6a2P8ACpwP/IMPi6zaTRGaS27TMayASWmLidQorYJ9NhceGuvHY8VFOjImemhPyXfGcrsw2IFAtkkTJc1ouYgZiJPUqUsKajC+erQn0Utw8jW5EgdFwrcuMp1HNDCWtcGF9oDj1TMCbmFdmDLmgyJIkDqTOwFo90HiV5I5bqNZUdVgxUc0Xa2w01ifVaPhGktDfpB4m6nsdfJcRy1zj6TmkgOzyLftHE+kaq/wmUOB4R5oOHvE+Ksz/kAFMVHMIBgCSBOvXYCNSoOC6WUHt1SatKF7vJvKjMXTzt4Egi2o6xY9RWSvhzTdBS4XsZwssKIV1WEQilVquygk6AE+l1BMCVIEmFifVc4QQNQYvwIOvlyWJ2ILgRC9Ongwwh03CcxZ1sTRTB4a/wA8lbM7dU5tpm2qe2kLcIM26IHmCENNpcHRcLSWyCJ1VQYMhWcA4QVNXDDIcjRmAOXhJ4AnqutOq5rpJXGrQa5kAX4LzNDHuFNri8uc4tFTOzK2kS1xIhrQdRluTwve/qloJ93XghxAv/SuzadQkexscst3s0upGpGkWIy+aZBv7lA87e4SG7VqgF2QOlzANQ1s08xu6PxCLnX0U5B77VGd23uFoO0qkn2Qi4Ek6iiKtzERO7KrkG/uYVsx29xKp9sOhnsycxh27AjOGEg5iOM2nTgp5sXuozm1lVu0KoEubmcO3lrQR3HDLNidDIjhzU5W+iZneqtU2rUAJFMOgVDIzQ4McwDL45z+U6qAwboXnZdqFyXZRCKEQilTCIiEREIiIREQoREIiIREx1SREDSJi68yjyVRo1jVY54JcXEZjlJOst0Wh2Ic5uUgaRMXjtQapM9YnyVqXJeHpimAD0C4i/1TM76o7EPdmnjE92iDVJ4CecXsq0eSqNJpY1zssEBuYwAdY+0zHBHYl7jJAneL2UsqXJPHWw+RXLGcmZqFOnRAmnGUlzmkACLOaCe211alXh7nP462B8ipqVZmNDA9FXAcjsoUqYqGXNc51piXTOskiLXvxU1sUXudlsCAPBVfUJ1A8YutWF5NpYYjm3OgTDcxyidh6TMcFzqV3VB0gJ3i6KdQjQDxi6jG8nUsX/6pdltLQ6AYM6fcQSlGu6n8oE7xdMY8xHlPFePjMBQNU1L3IcRJylw4kb+vFaqVZ+XL1RPGNpTGuPwheHiKNJpkSDmLpnidVrY9x8I8Fpp4cuE2ErLTwwhpbaJjv1WiHGZ4/ZLq0y034+hVhSa1raTuFwQdOwqjswJO6z1F72BdkEAk9plYawkpWVe2KtllypcL1FmRCIudjK5c4tHdFj1PEeH7rLWqkHKFvwuHBGd3cqsWVegtFNEWhiInsRFoYiLRTUIluwIOjiD6hd213Nssr8Ix0kWKyU8O5xIDSSDB0+ZWo1mAAkrCMPUJIA0VHNIMEEEc1cOBEhcnNLTBChSoVaj8oJPBQTAlSGkmAsZrFxHDW0+H7rFUrF2ll6lHDCmb3WmmTzUNrPAhS7DU3GYWinTB1Q13nigwtMTZNOGsSDfX9ldlcyJXKphG5SW6rPC2LzlMIiIREQiIhERCIiEREKEUwilEIiIREQiIhERCIgKr/lUjVNaF4OLWummtXzGLlb6a6rdLLu0giy1LPjtB4rhX4Kj9FgcvRwkrFUS4XtDRZUqF7ixqYRSuVXwzg9xykgmQRfX5LJWpuzSAvRw9VmQNJuoYDyPouOV2y0527hPYoynZTnbuE9jhzTKdkzt3CeyoOY9UynZM7dwnsqj3h6hMp2TO3dPZVb7w9QmU7Kczd09lZvvN9QkHZMw3T6dVg/E3nqFEFMzd1FcUoc5xa4xGoJ6Adequ3PoFzeKcFzoXFAXoLx1i2hScS2ASBOnO3D1XCu1zgIWvCvY0nMlU6bvdPoVm5t2y3c9T+oLVTHQ+hTm3bJz1P6gtdN6jm3bJztP6h4rVSqjmnNu2TnWfUPFNd2bozOFusT0V2843QFUfzL4zEeKViqNOCWvHCGi/iu1N9SYIWWtTpAFzT3LHC0LIteHwwe0QN4OAd/2niuLn5XX0haKdIVGiNZv2FXbhWvcYlrc2VukfEyfJRzhaL3KkUWvcYsJgeyVWnghaXEEuLRAm4tzUmqeA4SobQFpOphSzZ9rugkuA0jdMXk/JDWvYKRhrXO/kqMwc5b6sLtOXBSakT2wqihMX1EqtagGtacxlzQYjn1UteSSIVX0w1oM3IlOweFbLC494mBEjd1kqlSobgcF0o0my0u4zbsS6NAPMC0BxcecG0X6hWc8tuqsph5gWiZVv8GJ1kZZkZbdDLoHqo52ynmBOto6vzCitg8ue/dy8NcyltSY65UPoZc19I80rE0cji2ZiL+QP6qzHZmyqVGZHFqVCsVRXYvD5Qcyk0ueVqoguMBNC+XqMdWBqOENXoAhvRGqdTrkWBWKnUqNFtJWiYsl1KhOpW+nQc4yVmfUSnL2cNRhZXuVV64prPKrVpOb32lvXVv5hb1ut7arXKr8O9moQ1k2CsXACSubWFxgK+X0Gp5qsnvXTKOGg1O6rE+CmYtxVYm/BQVZUN1EIohEIkIRIQiQhEhCJCIRFMIpRCIiEREIiIREQiQiESEQiIhETKVVzZymJsVVzQ7VXY9zPlKmlXc0Q0wJnQa+agsBuVLajmiAU0YtwaALGSSbXnpFlXmwTJVxWcGwEtmIcBAPW4B15TorFjSqCo8CAVLMS8CA62mg4oWNJmFIqvAgFLe8mJOggeCkADRUJJiUyliHNEB0DXQKCxpuVdtR7RAKpTeWmQYKkgEQVVri0yFcYh0zPCNBEa6RCjI1W518zKBiXyTmuYB04aKMjYiE518kyl1Hlxk3JVgABAVXEuMlDWrzeUOU6WEbe52XWjh3VD1KxMaLx8Jg62Pfz+J04BaqlVtEZGeKlq48rEAiixWww/cVIKwV8Pzb6dNdmPzBzlUlfQ08IsLqiqV6VHDwuLnqFsgLmr41mMFZxpQ6mXbrXFobu4d0TxyuquE8d0HQlZ2Gjkh2v8/hbnjEc4S3Sf/H7u17FzMe3E029oacWAcBBiXO0YHRMZf05LRSdTccs9iyV2VGjPEb+5SRXxRBljQA1paBFzDC7V1j3xcWtyv0y0xcLjnqOgGwHvx1XSqOJZpBy6C8GPjdUaACuj3FwXFwL8UGUy4gmoWDfaXFk03ue5waGxvBtjppN13dzcmOH571lbzkCeP47kMx9ffJpRvNbdlQ5BnLSco7+7vWifABMjLX9FOZ9zHrv7KMRtGqx1vxOABNOoQf+H7QltMGe8IjhedEDGn+xuoL3D+jtOiluKrl7CWljTUaHgsc+A6g10W0AeS2dJidCCysg9n3TM+Rwv9vyqM2jXeAcpYA+nJNF/deHSCzMTYgTB4hMjB58UzvPlwKbTx1YFo7MwXHVjyXA13MMO0ZlYA6TqDZQWt39wpD3zp7nytdR9o4jKSabQcrXD2dS0ve1zYm5hoPDverIzdM79vJdjDPLmNcQQS0EgjKQSJIIkx4SuRsYXZtwCmQoVkQiJlCiXuAHFVc4NElWYwvdAVHNgwdRZSDKqRBgqIUoiEREIiIRFMIiIREQoREIiu2kSCQLDXzUFwBhWDCQSOCpClVRCJCIRIRCJCIRSm0qBdMcBJVXPDdVdlMumOCoGrweU+WW0RkpXctNDCl13aKSVg5M5MfiH/EYjuXavXDBkYqgL6bEVm0KRKwMYXuhWK+YwDDicVzjl6FY5KcBSxpNgoxJ5zHgDglMRSVF9e0CF5pRCsoRCImbQZi3PqCm7KyGmmW5JtkJEuMhxIqC4ywRpdZmGkAJ1469f8da31BWJIBtwiOrfjr1LrVGZmkHiOMa+VtVxBgytDm5mkLiQt68eFWbxy1+n86KVMKSbx6okIKJCh7RIsCRp0tBI5WPxQKIVioUoRFKIhEQEREIiIRF0dkubcfiPyHALPXB7lswpbpxSdpRnMa8f0Por0Zy3XPERnsskLqs6IRFsoYEuYXcfwhcXVQHQtDMOXMLvBJw1AvdA8+gV3vDRK506Ze6FfG4fI62h0+iim/MFatSyO6lnhXXJEIiIRF2cKGdnYyL5rG/OyyPzZ16NIMFO2nFch7QCYMjgVqBMXXnuABsqwpUQiESFMIkIhVe9rBLipDSbBdfZxblhuo18f58l5jMWzEFxYdF6dKnkbC5teMxy6fLovMwnJTKtY1j8syAVSviMoytSoX04AaIC8/VSAvluVsVzj8g0C34enlElBW/kyjzVAvK5V3ZnwunsymIJkT8gs2ApsLnVZBcfIfytosAFixdIBxgiNRHDovoKZlq8yq0NdZIhdFzRCIkY3E1n1nsZVHZkS0gta0WpxvxObN2mjjaLC64M5oMBOv9/wAcFsfzpeQNP64xrM8U+g7FF29Ubk7QGGupF2WHWBLYLZy8A6CVUmjFtY6/f2VgK830nq08P5XINDFCQHtENgWa4ZuJJN5mekdVuDqcLzC2oCU/DtqUy8OJe0kClOUEkzM5R5k+NhCGHfdS0OkzotfcbJuePMk2sPQDyVPmNl0UtEAl2up6dB0CG5gKIUsHE2n4DkoOwUqWCb+ngh2UIF/AJopRqeg+aaKEanoPmmilWhQoRCKUQiJlB+VwPI/7qrhIhWYcrgVp2q3fHh+pXOieiu2KHT7ljXVZ1LWyYGpQmFIEmAuhisQ5gDQd6JJgegCzsYHSVrq1HMAaDdVwZIDqh01gcSpqQSGhRRkAvKy1sQ53ePXQLq1gbouD6jnapUKy5ohERCIt2y33I5ifRcawtK1YV1yFkqthxHIkehXUGQs7hDiFWFKqiERELhXxDKLZcVdjC4wFIC+TxuPqYgxoF6FKiGLTs58PjnI/VbOSsJUZNU6EKXVRmDUvFth7vH53X0lP5QsFYdMpMLJjsRzVO2qmkzMVK+XpsNSoBut5OUKIX0uLPM4aBssNMZnrTgakPHW30XzvJ7yyuOuy9EqMeyHnrdfX0jLV51dsPKRC6LiiERYHL4mp857SvqmfKOxQqQrqzK8GJ4THRb8Pjq9ESDLdj9uI9FjrYOlV4QdwtNOoCvcw3KFKvbQ7H7bryK+CqUr6jcKBDnf8zZsetswHHlPUjmvQuB2rKoLS51xutj/ydqPIfPwSYHWffvq7UUu3jHAd75hv6ny5oLCUVqhvA1OvQfzT9lA3SEOtAGvyA4oNykIdaANTp05n+cwgvcortbCglEQiKYREQiKWtkgKCYUgSYWnaTpfbgIXOkIau2IIL1lhdVwV6LsrgeRVXCRCsw5XAqH7UpVgSCWkPdTGaN8tfkIEEmc2gMEys7H5TBW2rT5wZhqjAbdw5bldUFyRcOA1E5iRu3cBeO8OaVNcwUUflyOCWKzHHceDMkAyHAAxdpgj0XZj8wWarSLD1K0K65ohEUwiLTs4b/kVzq/Ku2H+dIqmXE8yT6lXbYALm67iUh+IYCQajARqC4CLTe9rGULgOKBjjoE1Y8VjW0RA1V6dIuQvmcRWfVdLltY0NFkQt2A5OznO/Rc6taLBPwTd8fzgvoXgNZAWajJqBVxLpcSOakHIy6h/SeSEh1QAgFwBOgJEmNYHFfNYyqazyeAWumzKEU6gdMGYsVo5Nw5z5nBUrugQrQtHK7+gGqmHF5V6Heb4j5rw8KP8ze1bCn7QO/5BfYUvlWGvd6zQui4wiESFyv8AENkjMJDspExeAYvrZw9V8c+jUnNlMG/dJv5HwX0rKrNJuLd8D8hIG0qRE5xHOHRbMTeI/A706hdDgcQDGW+1p4cJ/wCw8eormMZQInNbe8cePcfcKRiGZwc7Yya5hxNlHM1ObjKZnY7LpztOZzDxV24thJAeLZp5DLAdJ0ETxVDh6oAJabxHXOkboK9MmA4ce6NZ2Tv8S02c4GN4HMAQOYM8j8V6OEx+Io2e0uGml+zr7CseIwlF92EA69XvrQMZU7Wm1tI1KTw7NWa5gyERkDmTJm9xbSy+jouo1qTntfDhHRMz19kbFeQ+mWGD/fYtsBjeJ+biT8yT8VHzFUQ0ZQS7XUxz0AHwA/dPmMBShoygudrqeMcgOcfEzzQ3MBIU0mHU6n4DgP5xJQngETIVURCJCIRIRCJC04NsS/3Rbx/nzXOoZhu67UhEv2WcrouOqTi6uRj35S7K1zoGpygmPgoJgKQJMLD9ts3Za8ZntYDuES4MNocZA7RsnraVXOFfmyq7P2zhg3MaDgJNYSxlntpCtmG9ZzmVbcZJ0XGpB0WmkHCQT70WalicMagLMPAFmABkC9STE5YAw2oJ0CuC2L+/cLkQ6ZB9+yth29RhraNEtYIP4Rd1V1NwygybibTqNFSla66VxmsjC7aZULQ1r94xO4QJzRJDjPcOkrsHgrMaZC6asqIRFpjLT6v+X8+a5/M/sXeMtPrPos0LpK4wuVtB4325gDmfq+kImnRAJp1CM2h9COKwVawno374W2mOgFLmEnIHuAdMDtHB+8ZBaJkNDHu6A0B7y80ljmc46JAIjr4FdBEJNOuRM1CXQwtBdcFzmh7SAbloc4XAILCYAC10cKxwEgcLwqvdDSmuJBeKbnF4DcoLy4zlZNnONoLySbAhsa33Mm0LnUa28xwTe1yioWPdEPFnkwzLU1vLTu0zJgh0jmBFyrWaJtt3LNi2FoL2VnAHtMoLy5pAqQ2C43OV06mzbDlyq1LRPvvUMALjYJlao2HntDkcGhrg+4DYc7I5x7wzm0knJxIWLojO1oHDvXZQwNbmymATLyHR7QlgdJJgHLn3TaQLEwDuoNy0x3ei4ugnuUkyAC9wJy5IqOufZGplIdvgHPrI14LHint6RIBIAie1XYANF1dkOBDngy1sFty4S5rXESSZhziOkdFxp0WCu540ER2lXJgSrOvc8V7w0XnG5lRClQiERcCps1jnFxmSSdRqez0t/wBFvxXy/wAZWptyxYW0P/b/AHPkveOCpudnMz/+f9R5qp2VT66Rr/8AZ0/6zvgoHKFXq95f9B5ocDSJm/vN/sfJc6tSonEf4Yuqdo+l2hgRLQOzkuDcsW05wvRp1MU3CfGNDcrXZRfQk5rCZn/xXF+EpOJpEm9z12y7Rp53XRfsth4u1JFxYlzHSLe9TBvPFec3H1WjQaAcbgAjfZxFo8V2dgqbtZ34WMg7bgG8+CXQ2YwtGsx/yn8JbxEcSulXlCqHnTz3B36vBVGCpZf62jbrXQwzcgABJgRJMk+PNZRiagqmq2xO2nhsu/MMNMU3XHXr4rfRrA9CvfwnKDK3RdZ3r2fheRiMG6lcXHvVXdSkgnQaDrz9Pn4R6OaBCxqrmEuuN1t/E/QfPwUzA6/fv+0TYVURCIiEREIiIRFsot9k7x+i4uPTC0sH+IrHC6rMiEUq1OnJA5lQTAlS0SQE/aVEEBpaCwggiLGbEHyXOneZXesMsAJmEpbhIG9BhQ93SA4KaTegSNVjhdlmRCIiEREIi140WZ4fRcGuDZJWisLNhY1hxGJLrN0UMZGqF5xC7BAC14XB5zmdoub6kWCkjgvaAAEBZ1WjSDRAmOpLj6uJKAAWCEkmSt1cezb5fJcHPyEkrQ5s02rEvFquL3SVdogICUaeZ4COMBWX0GgWRVK+axJzVCVtZYLWB7Hz/WFsoNigO37qXfKs0L2hosKIREQiKpw7Pcb+ULNzz/qPitwq1B+4+JVHYNh4R4Ej4aLm4Nf87Qe0D11XRuKqjjPas1TZu9maQXAFoLheCQSMw4SBw4LO/CUnMyNJaJmAZE7we3daG4wT0m+Hv7pFVhb3gW9bR66Lz6nJ1Vl2w8dX3Gvh4rUyo1/ylY9lUKjKYbWqio8Ey4NDBEmAGjpHnK546rRq1i6izI21iSTMXknr8kptcGw4yVsWNXS6DpF/eePR7gPkulQQ62w9AoCbiyalJ9OYLmloceE817GA5UyuDa3j+fz47rysbyfmaTS8Px+Fnp4GtTysFRuS4BJN5qPdEAQCQ8CLDdtyH0Odrhm96LxxTe20+5Vjs7EBpDaoFmZd94G62CIa0Q2YMCCefBRnZNwo5upFjt79+KpitkVqgcHVgQXPLZJgB1OuwWjdjtWDUjcnXWW1Wt0HuR+FDqL3anf0I+/kmnZ9eXe3sXS2HEQ3egRFolosbxOqrnZsrc2+91LcBiA5nt5AdLrmSNwn8N9HiLRmtHBnZBsmR8i6nB7NqtdTdUrF+WZ3nDvU6YcdL77HGDwf0hHVGkEAR/Z+yMpvBBcZ/ofdehwD7kc1lqi0rdQN4WeqyCQrtMiVyc3KYVYUqqAiCy0VcVLYgdf2XMMgyuzquZsQq4euW9QpcwOVadQtS6jpMlWAgQquOYyqwpVUQiIVHvDQpAlbBv0+o/T9ljec7StYuxYYWEhVUgLRh8NmMu0VXOhWheoAAIC4IhSiIRIWvDbzC3l/B8VjqkPlq1UrthYoXl5UUgLfg6f7lyqHgpIWyq6GEqjRdUXzzhJWoLbg95paf5P7rdhCCwsKtqIWYtXrjRYiEQihEIiy1sYGvDcpvEHnOa3iIHr4rOykXMzTv9vfcvTZhy9mcHfyj8+XYqfaLOsc4sZ5eV/BT8O/377lb4Op1e/cdqu7HNAzXjThyzft4qBReXZfesKowzy7Lx/mPfUqu2g2YEm+W1x1+F+qkYd+p2n37srDCPiTa0+/duKzPfTJtLCY4CN4AiRoNeCirhRVH+QB3XxtsePfPYtDBWaLwde223vsS2zGaDl4Hhb5ea8jEclvYf8AEc3Vx/B7r9S0Zm5ss32WTZbqpa7tqbWHtH5Q1+eW5iQ4mBEzpyjwGbGtoNeBRcXdFsyMsGLiJOm+8xa5qzNHSEXWxY1dNp4gAEPuzjN16eAxz6Tgw3Hp2fhY8ThBU6TbH1U1sa6lUpU+yqVGVXECq0FzacAkdqepgB3rpLvqKTGVqbqjXAQJifm/9vqR4dXjOaWmCulC4KIRCIiEREIiZh+8PFVdoVen8wU4rvH+cEZ8qmr8xSoVlRLr1MrS7kP9lDnQJVXHKJXPOOOUD8ROvRcOdMLPzpiOKKe0yX3G6LHx4lBW6XUgr9LqXUWhakQiIVHPhSAohZHSdVcLVgT3vBQziu1NZQFFKhmMlci6FaFvAjRc0KVEIRIQVyqvytVmiU7A94+H0WKl8y0M1SH6nxXEiSolSAvTpNythcHXKhy44t0MhWYLqsLyYXdPwZhw6z9f0XbD2qBSNUVxvHxXst0WZ46RVIUqsIhEWPEveIyNB56cxbW3G91jpZD85hejSbTPzmFR1Spu7gJMZtLX1ueSsBSvfsVgyle/YorVagmGAi8fHrrofOFLG0jq6PfseallOi6JdHsdXd5qoq1LxTGt5twEHW/LpHFWy0uLj799/UrZKMCXHT2NP76lsWWVlUpKQsr8M112ECeV2ny+iVWsq2qievQjv+xlaKeJc2xuFlqMLe8I68D5rzK2Ae0ZqfSHmO0fcSFuZUa/5UjGOAYSSAI4mFmw7S6oA0T2KXGy14bE5erT/JC74TFvw7oOnEe+Kz4jDtqiRrutwrXv3TGVw58ncjOh8tYn6am5tRmZhn37n3HjOYWmHap8IqwiESEQiJ+Gbq7kFR54LrTGrtkgq65ohFC5225yNg2zX9DF1xrzAWfEzlHauS+c2v4bW8fVZzMrIZzKmDVWKKa9RRG6JM2C3jRem3RXhCrKIXIhSiFzIVk8NhnV3y/nzUsZKubN7UmFoAhcUQpREIiIUIoIWOqcxXQBOYIYTxNlUCGyugs2UkBRSZLlQ6K0LeuSq4LFijJhdGBRCxQuidhmxLuQ+K7UGXzKw3VCvUGizFEIiIRFmleZK2IlJREpKIlJREpKIlJRKdSvLTlPHiD4j9dfkrh9odcKIWX7UZ2ww7wRVcwvAIJaQDFn6E6mNYBMLR8NUFH4hvygxPEHs179JtKB0GOKrtDZTKrHMc1rmO7zHiWnj5XWdroqCqwljxo5uveND16HeVqbXDhlqCQqRFiIPL6Lx6+FqUuk643Fx/B7brYCCJCbRrZbES02IOhU4XFvw7pGnEe+K416Dao6906lXqisxjaefDljiaucZmPBGVjmkyRAO9cyROkn6yk+hWoGq13SnSOHHsPUvGexzHZXBdKFyVUQiLRh9HBUfqF1p6ELPCuuUIhEhQ9oIIIkRxUHRImxXmTV/wCCmfaTr+L/AOSPHReN8QPhIzdPtvr+F6fwjPifkGXstoujsxgNevYEDs8vIS0zC2YZwfWqQZFo8FkrYdjKbDlg3ldeFuWdEIiIVSFKIVcqLRVG4OkI2zl1ddgWddFyQiIhEQQubzZSAohcIVlo1p+CRZdP2pAC60mxdcSphdlCqQsFa7l0boohcIVlppNlh8fotFIdFW/akwtoWdEIiIRFxtpY/sskMLi9+UAZvdc6d1pP4eSw0aXOTeIE+YHEjdd61Xm4tMmPIngDsqVNr0wJObLLxMWimSHu10BB/SVIw7yYtNvPQd6g4hgE8L+Wvgl1tuU2kaxJzH3QG1iTHG+HcI6hXbhKjvt1/L/sFR+LY0+vVZ3+pUu23TEbtS4mMlxdw/8AQ9FAwrzxHj2flW+JZsfDt/Ct9s05IGcwQLNNy4gADzcNY+Cj4apxjx97J8SzhPh73Rh9rsc2o+HBlNocXEag021JA17rhZH4Z7XNbxNo7yPUIzEsc1zuA49wPoVGH2wxzsha4OLnNiJiHFoLo0ktPNH4ZzW5pER9psjMQ1xy8f5hW+1mh+R0g9p2Y0N92CRqJLgFHw7i3MNp9fwp59odlO8en5U1drU2uc05pbbQAE+zMAk6+1Z6o3Dvc0OHH+fwUdiGNcWnh/H5CRU21RLZOYty5gcp9w1IHGcoJ8l0bh6zTAidPOL8IlQ3GsZ0gT7E+iS3GsLwxmYmSCC27SHPbBOmtNw8tbhZq3JjXtziG+h0Omo1Gk9i20uUab3ZDr2dovtoVuw+ILDbzBsvPZz+DdmIsfA9+/mtVWi2q2/cV16NUOEj/Ze7RrsrNzNXj1KTqZhyTtJ7203OpglwiAG5j3hMNGtpWhgBdBXCoSGyFgr7Uq53Cnh3uZlkONN7TrTvBu6znHLAd7MiLhdBTbF3X/v3tdcnVXzZpjs7Pe9l1qJloJ1IB0Lf8puPA3XE6rQLhFR4aJJgLnUqtptzPMBXYxzzDQuRi8aXnK0GNCBqbcf5xXk1X4jE/KMrOu0/nsC9SjhmUhmdr70WVrXQIFrG5ExGb9Cs4wIi7x4H8LuarJ1VcO9zb3EQDy4HUdXeigYWs05qRk9Rv4GCpOR4ixXYwmOmzteB4Fb8NjyTzdax8PHYrzq+Dy9Jngr4naNOm4te4ghhqGGPdDRmMktBA7jvGF6zabnCR2LznVWtMHaeOnsJwxLDIztkQCMwkSJAI4GLquU7K2Zu6h2KpgSajAImS5sQIBMzzcPUKcp2TM3WQnz6cFVWRCIiEREIiiFzIlSiFWFKIUQimF2FlCIQlFWFicJKuiFWFKlrjpzUtkGE4KYW5c1MIiIRFya9BjxD2NcJmHNDhPOCvLZUcwy0kdi1vpteIcAe1VOEpm5pskuzHdbdw0dpr1U888fuO2vDbsUc0z6Rvpx37UDCsBJFNkkyTlbJNxJtrvO/MeajnXkRmPj72CCkwGYHh73KGYVgECmwAaANaOfTqfUoarzcuPigpMFgB4KRhmAyKbJtfKJ3dLxwgeic6+Ik+Knm2TMDwQzDsEwxokBphoEtFg09ADohqOOpO/egpsGgG2nDZQ3C0xEU2DL3Ya0ZZ1i1lJqvMy431vqoFJgiALaW0Uuw7CQSxpIMg5RINrzzsPQKBUcBEmO1SabSZgIfh2GZY0zrLQZ01591v5RyQVHDQn3/AGUNNp1A9/0s1TZFB2Ymk0FwyuLZaYiIBbBAgCwXVuLrCOlpff1VDh6Zm2tkrHYB4Z/wxpNqNjszUptc1gzAuAygG4zevmutDEU8/wDnBLTqGmCbW1trCk0miMoEjS2i35JAzgExeNJ4xxCzCoWk5Db7dfArs1zm6FVbRLTLHkHrcJTdTa7Pkg/9TE91x5K1SoajC0gdqyYvH4tmjKbxza10/lzSvbw9XBVR0iWnrP3iPRfMYo8p0TLWteNwDPhM+ErINu4s6UR/+b/qtho4MCTUH/yC88co8pEwKP8A9XflbMNjMW7vNpsHMi/oCsdavgaY6JLj1fmF6WGHKlU9NrGjrn0B9YWt1MuvUcXH8o9AvHfWBdma2/Xcjsmw7hK+jpOdTYGiJ4mNfVWFMcLWIt1/2XFzi4yTdCSblSGDlpYeChQqmly/lvqAVCmVWphwdLHp+o4ro5+cZagzDr4dh1Hp1K7Kzm9aUMKxznGu2S6n2IqW3W79gTdpPaOE+C34SqQAxjpAMgHX8OFu3q4rNiMJTqkvaLkQR46eK0/YNLeIzDM7NIIkEkkwYmCXOsZ1tC1c87isHw7QipsKiAZzCezvm07IANIBtJDRNrwFV2JLRLiAL+akYZpMAHh5LZhn02taxrmw0BoEgWAgdOCzfF0nH5xPatIw72iMphaYXZc0QiIhFKIREQoREKIREKyIhVOiKIXHKVZEKuQoiEDTKK0LSqohERCJC5MrxpW6ESkpCJSUhEpKQiUlIRKSkIlJSESkoiUlESkoiUlESkoiUlIRKSkIlJREpKQiUlIRKSkIlJSESkpCJUykIlJRcPG7AzOmm4NB1B4eEfJe9huW8lPLVBJHHft/K+Wxv/GxUq56Dg0HUHh2fjgt2B2Wym2IzE6uNj5clgxXKVWu6dBtqO+dV7XJnJzMA3oGXHU7/wAdSc7D8j5H6rz3U6D/AJmwd2/g28IXsNr7hWoYl9PUGOWo9eCtSZWpH/E4OG2h8D9iVD6dOr2+/FdfC4htQS0+I5L0qdUP4EHiDYhefVoupmCnQuq5IhQiIRSiERSiIhERCIiEREIiIREQiIhEXFleJK3olJREpKQuXX2/SZUqUyHZqZpg2G92rmNBbe8Go2eU8VuZgKr6bagiHZu7KCb9sGFnOJYHFh1EecfkStL9p0hmzVGjJd0yIE5Zvwm0riMNWMQ0mdPCfRdDVYJk6Kj9s0AATWYAc0X9yM9ukifFWGDrkwGHh56ePBVNemBJcOPlqnNx9MvyCo0v5A9M0cpy3jWLrmaFUMzlpj+Y9bdtlbnGZss39/ZJxO1qbKjaeaXue1mURLcwJBPk3xuFenhaj2GpEAAmd42VXVmNcG8SYVqO06bsgLsr3ta4MdZwzCQ1w4OsbdCodhqjQSBIBIkaW4jcdaltVpgaE8DrdWp7SpO0qCczWxcGXzlEG94Mc4UOw9VureBPcNfDipFVh4+zorHHU8naZxkmM3Cc2WBzOa0c1Xmamfm4vt3T6XU525c02VTtOkHNaarQ58ZQbE5jDfCSCBOpCv8ADViC7KYGvdr4cVHOskCdUnFbaosZnNSRGbduSM+QkD/uMK9PB1nvyBsHS/ZPoqvr02tzT7mE4bTpF2XtWzEx/wCOf1y3jWLrmcNWDc2Ux/Metp0mytzrJifevol09sUHZctZpzd2OOmnPvBXdg67Zlhtr1e4UCtTMQdVP2rTOXK7NmqCmdAWksc8SHQdG8L3UfDVBOYRAnebgcJ4lOdbaN48pRT2xQc0ubWYQMswffs2BxkggRyR2ErtIaWGb+WvgoFamRIPs6LVRrNe0OY4Oabgi4K4Pa5ji1wghdGkOEhXlVlWhEpKQiUlIRKSkIlJSESkpCJSUhEpKQqOZxBLXe82x/fzWiliqlMi8jY3H8dyh+ZzCyY8DHXeQuJj9q4uk6HVpB7pyMgj8vwX1ODGExTMzG34iTbz8CvheUMTylgqmR75B0MC48Ndws33jxP97/JT/wBK1/A0Pp8z+Vg/Wcb9fk38I+8mJ/vf5Gf6U+BofT5n8p+s436/Jv4U/eTE/wB3/JT/ANKfA0Pp8z+U/Wcb9fk38KfvLif7o/Iz6KPgKH0+ZU/rWN+vyH4U/ebE/wBwfkZ9E+AobeZVv1zGfUPAfhT96MR74/I36KP0+ht5lT+uYz6h4BR96cR/cb+Vv0T4Cht5lP1zGbjwCn70Yj3x+Rv0T9PobeZT9cxn1DwCPvRiPfH5G/RP0+ht5lP1zGfUPAI+9GI98fkb9E/T6G3mU/XcZ9Q8Aj70Yj3x+Rv0T9PobeZT9dxn1DwC9DK+ClfpEIlJSESkpC5eL2FSqOL3F+Y1adWxAg02taALd05RIPEcFupcoVabQ1sQGlvcSTOuomyzvwrHEkzqD4f0smJ/plpFQsqOz1AWy/LEOqsqmSG5iRkgEkwLLvT5VcC0PaMrb2ng0t4mBreAN1ydgm3INzv2g7Twsr1/6flwIrVBPb9q7c7RxrCm225lAy0405cVVnKUNILB+zKLwMuY7zqZ18lLsJLpDjxk2kzHVGg2WjD7CpMqio2RBBywwiQzs5Di3ON0DRw+a5VOUKtSlzbvG+86TGvUujcKxr8w+20bT5q9XY7HVe0z1B7RtUtBblL2MyBxls920TFlVuOe2lzcDQtm8wTMaxr1KTh2l+eTrMcJAj0UVti03Vu2JIcS0kQwglghplzS5piO6RoFLMfUbR5nhffjroQD3gqHYZpqZ/xw7p8Cs2H/AKZpsBy1auYmkc3s8wNEuLT3IJ3jJcDK7VOVajzdrY6VulEOiR81ha0RCo3BNaLEza9uGnD1WsbJZ2HYZnFszLgx5u/PcOaWm55fG6z/ABrzX5+BPVI4RwIPn5Lp8O3m+b4dx4zxEeSQ3+n6Yy+0qkAUw4FzT2nYuL6Zccs2J/CRwC6nlKoZ6Lf3RY2zCDF+I3lVGFaIueHfFxNvSFA/p2nDh2lUhzHMAlm411Ttd3d4OHGfNSeU6kg5WyCDxuQMt77bQo+Ebe50jha82tur/YVPtDUL3lxgukUjLgzs805JaSPdIE8NVX9RqCnzYAAGnzWEzGsETvJ61Pwrc2aTPdtE6eidR2SxuSHP3KBw7bgHKct5A724LiONlzdjXuzSBd+c9t7dl/5V24doiJsMvdbzss2E/p2lTiHvJD21L9mJLKb6YkNYNQ8k8SbzrParynVqTIGhHHQkHiTxFuAFlzZhGM0J1nhwBG3Wod/TdItDcz91lJjTLDHYFxaYLYJ3zMiDyQcqVQ4ugXLidf3RI1ngI49aHCMIi+gHDhpw610sDhRSYGN0E8GjUkmzAALngFjrVnVXl7tT2/ck+a706YY0NHvwhPlcpV0SkoiUlESkoiUlESkoiUlESkoiUlFnx+FFVhafEHkVrwWMdhqoeNOI3HvRYeUMCzGUDSdrwOx969S8hXpFji1wgjVfd0qrKrA9hkFfmdeg+hUNOoIIVF0XFCIqVpynLrBjxiyg6KzIzCdFzqJb7PId8nfuZj8WZUHCFufmh+f5eH2hNp4lxa45hmAduQLQfVTJXN1JocGxa19/sqU8SQ1xzA2BkZSZJAvFvVRKu6kC4COrjHvsUjFOh28JD2gGxs7wsUzFQaLMwtwPktOFeSXBxnK6JiOE8FYFZ6rWgNIESFoVlxQiL3Er8zX7EiUREoiJRESiIlERKIiUREoiJRESiIlERKIpREIiERCIhEQiIRIQiQhEhCJCESEIkIRIQiQhEhYNq4BtRsmzmix/Qr0+TOUKmHqBgu0nT7j3deNyxyXSxdMvNnNFj1bHcenivKr7lfmyERCIhEQiKIRTKlFCERCIhE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516063"/>
            <a:ext cx="588645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300" name="AutoShape 4" descr="data:image/jpeg;base64,/9j/4AAQSkZJRgABAQAAAQABAAD/2wCEAAkGBxQSEhUUERAUFRQVFRcVFBcVFRUVFxgaFRcXFhcYGBYYHCggGh4lHBQXITIhJykrLi4uFx8zODMsNygtLisBCgoKDg0OGxAQGiwkICYsLSwsLCwtLCwwLC0sLCwuLCwsLCwtLCwsLC8sLCwsLCwvLCwsLCwsLCwsLCwsLCwsLP/AABEIAKUBMgMBEQACEQEDEQH/xAAaAAACAwEBAAAAAAAAAAAAAAAAAwECBAUG/8QAQRAAAQMCAwUFBQcCBAYDAAAAAQACEQMhBBIxBSJBUWETMnGBkSNSobHRFRZCksHh8AZTFKLS8SRiY3KCwjNzk//EABsBAQADAQEBAQAAAAAAAAAAAAABAgQDBQYH/8QAOxEAAQMCBAEKBQQCAgEFAAAAAQACEQMhBBIxUUEFEyJhcYGRobHwFDJSwdEVQuHxI9IGYsIzcpKi8v/aAAwDAQACEQMRAD8A9+vXXziERCIoe8ASdEJAElSGkmAqNqzwI9P0K4DEMJWo4KqBNkxd1kQShMXKkAkwET/P2VQ9p0Ksab26goVlRCIhEQiQphEhEIphEIkIhEhEIkIhEhEIkIhEhEIkIhEhTCIiESEQiQiERPqUgG6XgHX9F8xgOU8TiMW+m53RbUc2BTJEN0l8wD3eq9Cth6bKQcBctB+bfqUPw8TeSIt4rThuXWVnsBpua1+YBxiJZM6GeGsaqlTBFoMOBIi3ah2GI48QDY8fmueH/wCSYeu6AD8rnC7STluQQCS0xcAqX4B7BrxANjx9UGhrvC2utuS6M5bLmU3Ci6anyCWy4RJOsADr1UHCAFwLx0ddbbKewieNgR5qGcris6iWy0Oe9pBAPyg67d0qThcgcDcgA8eKiphyBM6a2P8ACpwP/IMPi6zaTRGaS27TMayASWmLidQorYJ9NhceGuvHY8VFOjImemhPyXfGcrsw2IFAtkkTJc1ouYgZiJPUqUsKajC+erQn0Utw8jW5EgdFwrcuMp1HNDCWtcGF9oDj1TMCbmFdmDLmgyJIkDqTOwFo90HiV5I5bqNZUdVgxUc0Xa2w01ifVaPhGktDfpB4m6nsdfJcRy1zj6TmkgOzyLftHE+kaq/wmUOB4R5oOHvE+Ksz/kAFMVHMIBgCSBOvXYCNSoOC6WUHt1SatKF7vJvKjMXTzt4Egi2o6xY9RWSvhzTdBS4XsZwssKIV1WEQilVquygk6AE+l1BMCVIEmFifVc4QQNQYvwIOvlyWJ2ILgRC9Ongwwh03CcxZ1sTRTB4a/wA8lbM7dU5tpm2qe2kLcIM26IHmCENNpcHRcLSWyCJ1VQYMhWcA4QVNXDDIcjRmAOXhJ4AnqutOq5rpJXGrQa5kAX4LzNDHuFNri8uc4tFTOzK2kS1xIhrQdRluTwve/qloJ93XghxAv/SuzadQkexscst3s0upGpGkWIy+aZBv7lA87e4SG7VqgF2QOlzANQ1s08xu6PxCLnX0U5B77VGd23uFoO0qkn2Qi4Ek6iiKtzERO7KrkG/uYVsx29xKp9sOhnsycxh27AjOGEg5iOM2nTgp5sXuozm1lVu0KoEubmcO3lrQR3HDLNidDIjhzU5W+iZneqtU2rUAJFMOgVDIzQ4McwDL45z+U6qAwboXnZdqFyXZRCKEQilTCIiEREIiIREQoREIiIREx1SREDSJi68yjyVRo1jVY54JcXEZjlJOst0Wh2Ic5uUgaRMXjtQapM9YnyVqXJeHpimAD0C4i/1TM76o7EPdmnjE92iDVJ4CecXsq0eSqNJpY1zssEBuYwAdY+0zHBHYl7jJAneL2UsqXJPHWw+RXLGcmZqFOnRAmnGUlzmkACLOaCe211alXh7nP462B8ipqVZmNDA9FXAcjsoUqYqGXNc51piXTOskiLXvxU1sUXudlsCAPBVfUJ1A8YutWF5NpYYjm3OgTDcxyidh6TMcFzqV3VB0gJ3i6KdQjQDxi6jG8nUsX/6pdltLQ6AYM6fcQSlGu6n8oE7xdMY8xHlPFePjMBQNU1L3IcRJylw4kb+vFaqVZ+XL1RPGNpTGuPwheHiKNJpkSDmLpnidVrY9x8I8Fpp4cuE2ErLTwwhpbaJjv1WiHGZ4/ZLq0y034+hVhSa1raTuFwQdOwqjswJO6z1F72BdkEAk9plYawkpWVe2KtllypcL1FmRCIudjK5c4tHdFj1PEeH7rLWqkHKFvwuHBGd3cqsWVegtFNEWhiInsRFoYiLRTUIluwIOjiD6hd213Nssr8Ix0kWKyU8O5xIDSSDB0+ZWo1mAAkrCMPUJIA0VHNIMEEEc1cOBEhcnNLTBChSoVaj8oJPBQTAlSGkmAsZrFxHDW0+H7rFUrF2ll6lHDCmb3WmmTzUNrPAhS7DU3GYWinTB1Q13nigwtMTZNOGsSDfX9ldlcyJXKphG5SW6rPC2LzlMIiIREQiIhERCIiEREKEUwilEIiIREQiIhERCIgKr/lUjVNaF4OLWummtXzGLlb6a6rdLLu0giy1LPjtB4rhX4Kj9FgcvRwkrFUS4XtDRZUqF7ixqYRSuVXwzg9xykgmQRfX5LJWpuzSAvRw9VmQNJuoYDyPouOV2y0527hPYoynZTnbuE9jhzTKdkzt3CeyoOY9UynZM7dwnsqj3h6hMp2TO3dPZVb7w9QmU7Kczd09lZvvN9QkHZMw3T6dVg/E3nqFEFMzd1FcUoc5xa4xGoJ6Adequ3PoFzeKcFzoXFAXoLx1i2hScS2ASBOnO3D1XCu1zgIWvCvY0nMlU6bvdPoVm5t2y3c9T+oLVTHQ+hTm3bJz1P6gtdN6jm3bJztP6h4rVSqjmnNu2TnWfUPFNd2bozOFusT0V2843QFUfzL4zEeKViqNOCWvHCGi/iu1N9SYIWWtTpAFzT3LHC0LIteHwwe0QN4OAd/2niuLn5XX0haKdIVGiNZv2FXbhWvcYlrc2VukfEyfJRzhaL3KkUWvcYsJgeyVWnghaXEEuLRAm4tzUmqeA4SobQFpOphSzZ9rugkuA0jdMXk/JDWvYKRhrXO/kqMwc5b6sLtOXBSakT2wqihMX1EqtagGtacxlzQYjn1UteSSIVX0w1oM3IlOweFbLC494mBEjd1kqlSobgcF0o0my0u4zbsS6NAPMC0BxcecG0X6hWc8tuqsph5gWiZVv8GJ1kZZkZbdDLoHqo52ynmBOto6vzCitg8ue/dy8NcyltSY65UPoZc19I80rE0cji2ZiL+QP6qzHZmyqVGZHFqVCsVRXYvD5Qcyk0ueVqoguMBNC+XqMdWBqOENXoAhvRGqdTrkWBWKnUqNFtJWiYsl1KhOpW+nQc4yVmfUSnL2cNRhZXuVV64prPKrVpOb32lvXVv5hb1ut7arXKr8O9moQ1k2CsXACSubWFxgK+X0Gp5qsnvXTKOGg1O6rE+CmYtxVYm/BQVZUN1EIohEIkIRIQiQhEhCJCIRFMIpRCIiEREIiIREQiQiESEQiIhETKVVzZymJsVVzQ7VXY9zPlKmlXc0Q0wJnQa+agsBuVLajmiAU0YtwaALGSSbXnpFlXmwTJVxWcGwEtmIcBAPW4B15TorFjSqCo8CAVLMS8CA62mg4oWNJmFIqvAgFLe8mJOggeCkADRUJJiUyliHNEB0DXQKCxpuVdtR7RAKpTeWmQYKkgEQVVri0yFcYh0zPCNBEa6RCjI1W518zKBiXyTmuYB04aKMjYiE518kyl1Hlxk3JVgABAVXEuMlDWrzeUOU6WEbe52XWjh3VD1KxMaLx8Jg62Pfz+J04BaqlVtEZGeKlq48rEAiixWww/cVIKwV8Pzb6dNdmPzBzlUlfQ08IsLqiqV6VHDwuLnqFsgLmr41mMFZxpQ6mXbrXFobu4d0TxyuquE8d0HQlZ2Gjkh2v8/hbnjEc4S3Sf/H7u17FzMe3E029oacWAcBBiXO0YHRMZf05LRSdTccs9iyV2VGjPEb+5SRXxRBljQA1paBFzDC7V1j3xcWtyv0y0xcLjnqOgGwHvx1XSqOJZpBy6C8GPjdUaACuj3FwXFwL8UGUy4gmoWDfaXFk03ue5waGxvBtjppN13dzcmOH571lbzkCeP47kMx9ffJpRvNbdlQ5BnLSco7+7vWifABMjLX9FOZ9zHrv7KMRtGqx1vxOABNOoQf+H7QltMGe8IjhedEDGn+xuoL3D+jtOiluKrl7CWljTUaHgsc+A6g10W0AeS2dJidCCysg9n3TM+Rwv9vyqM2jXeAcpYA+nJNF/deHSCzMTYgTB4hMjB58UzvPlwKbTx1YFo7MwXHVjyXA13MMO0ZlYA6TqDZQWt39wpD3zp7nytdR9o4jKSabQcrXD2dS0ve1zYm5hoPDverIzdM79vJdjDPLmNcQQS0EgjKQSJIIkx4SuRsYXZtwCmQoVkQiJlCiXuAHFVc4NElWYwvdAVHNgwdRZSDKqRBgqIUoiEREIiIRFMIiIREQoREIiu2kSCQLDXzUFwBhWDCQSOCpClVRCJCIRIRCJCIRSm0qBdMcBJVXPDdVdlMumOCoGrweU+WW0RkpXctNDCl13aKSVg5M5MfiH/EYjuXavXDBkYqgL6bEVm0KRKwMYXuhWK+YwDDicVzjl6FY5KcBSxpNgoxJ5zHgDglMRSVF9e0CF5pRCsoRCImbQZi3PqCm7KyGmmW5JtkJEuMhxIqC4ywRpdZmGkAJ1469f8da31BWJIBtwiOrfjr1LrVGZmkHiOMa+VtVxBgytDm5mkLiQt68eFWbxy1+n86KVMKSbx6okIKJCh7RIsCRp0tBI5WPxQKIVioUoRFKIhEQEREIiIRF0dkubcfiPyHALPXB7lswpbpxSdpRnMa8f0Por0Zy3XPERnsskLqs6IRFsoYEuYXcfwhcXVQHQtDMOXMLvBJw1AvdA8+gV3vDRK506Ze6FfG4fI62h0+iim/MFatSyO6lnhXXJEIiIRF2cKGdnYyL5rG/OyyPzZ16NIMFO2nFch7QCYMjgVqBMXXnuABsqwpUQiESFMIkIhVe9rBLipDSbBdfZxblhuo18f58l5jMWzEFxYdF6dKnkbC5teMxy6fLovMwnJTKtY1j8syAVSviMoytSoX04AaIC8/VSAvluVsVzj8g0C34enlElBW/kyjzVAvK5V3ZnwunsymIJkT8gs2ApsLnVZBcfIfytosAFixdIBxgiNRHDovoKZlq8yq0NdZIhdFzRCIkY3E1n1nsZVHZkS0gta0WpxvxObN2mjjaLC64M5oMBOv9/wAcFsfzpeQNP64xrM8U+g7FF29Ubk7QGGupF2WHWBLYLZy8A6CVUmjFtY6/f2VgK830nq08P5XINDFCQHtENgWa4ZuJJN5mekdVuDqcLzC2oCU/DtqUy8OJe0kClOUEkzM5R5k+NhCGHfdS0OkzotfcbJuePMk2sPQDyVPmNl0UtEAl2up6dB0CG5gKIUsHE2n4DkoOwUqWCb+ngh2UIF/AJopRqeg+aaKEanoPmmilWhQoRCKUQiJlB+VwPI/7qrhIhWYcrgVp2q3fHh+pXOieiu2KHT7ljXVZ1LWyYGpQmFIEmAuhisQ5gDQd6JJgegCzsYHSVrq1HMAaDdVwZIDqh01gcSpqQSGhRRkAvKy1sQ53ePXQLq1gbouD6jnapUKy5ohERCIt2y33I5ifRcawtK1YV1yFkqthxHIkehXUGQs7hDiFWFKqiERELhXxDKLZcVdjC4wFIC+TxuPqYgxoF6FKiGLTs58PjnI/VbOSsJUZNU6EKXVRmDUvFth7vH53X0lP5QsFYdMpMLJjsRzVO2qmkzMVK+XpsNSoBut5OUKIX0uLPM4aBssNMZnrTgakPHW30XzvJ7yyuOuy9EqMeyHnrdfX0jLV51dsPKRC6LiiERYHL4mp857SvqmfKOxQqQrqzK8GJ4THRb8Pjq9ESDLdj9uI9FjrYOlV4QdwtNOoCvcw3KFKvbQ7H7bryK+CqUr6jcKBDnf8zZsetswHHlPUjmvQuB2rKoLS51xutj/ydqPIfPwSYHWffvq7UUu3jHAd75hv6ny5oLCUVqhvA1OvQfzT9lA3SEOtAGvyA4oNykIdaANTp05n+cwgvcortbCglEQiKYREQiKWtkgKCYUgSYWnaTpfbgIXOkIau2IIL1lhdVwV6LsrgeRVXCRCsw5XAqH7UpVgSCWkPdTGaN8tfkIEEmc2gMEys7H5TBW2rT5wZhqjAbdw5bldUFyRcOA1E5iRu3cBeO8OaVNcwUUflyOCWKzHHceDMkAyHAAxdpgj0XZj8wWarSLD1K0K65ohEUwiLTs4b/kVzq/Ku2H+dIqmXE8yT6lXbYALm67iUh+IYCQajARqC4CLTe9rGULgOKBjjoE1Y8VjW0RA1V6dIuQvmcRWfVdLltY0NFkQt2A5OznO/Rc6taLBPwTd8fzgvoXgNZAWajJqBVxLpcSOakHIy6h/SeSEh1QAgFwBOgJEmNYHFfNYyqazyeAWumzKEU6gdMGYsVo5Nw5z5nBUrugQrQtHK7+gGqmHF5V6Heb4j5rw8KP8ze1bCn7QO/5BfYUvlWGvd6zQui4wiESFyv8AENkjMJDspExeAYvrZw9V8c+jUnNlMG/dJv5HwX0rKrNJuLd8D8hIG0qRE5xHOHRbMTeI/A706hdDgcQDGW+1p4cJ/wCw8eormMZQInNbe8cePcfcKRiGZwc7Yya5hxNlHM1ObjKZnY7LpztOZzDxV24thJAeLZp5DLAdJ0ETxVDh6oAJabxHXOkboK9MmA4ce6NZ2Tv8S02c4GN4HMAQOYM8j8V6OEx+Io2e0uGml+zr7CseIwlF92EA69XvrQMZU7Wm1tI1KTw7NWa5gyERkDmTJm9xbSy+jouo1qTntfDhHRMz19kbFeQ+mWGD/fYtsBjeJ+biT8yT8VHzFUQ0ZQS7XUxz0AHwA/dPmMBShoygudrqeMcgOcfEzzQ3MBIU0mHU6n4DgP5xJQngETIVURCJCIRIRCJC04NsS/3Rbx/nzXOoZhu67UhEv2WcrouOqTi6uRj35S7K1zoGpygmPgoJgKQJMLD9ts3Za8ZntYDuES4MNocZA7RsnraVXOFfmyq7P2zhg3MaDgJNYSxlntpCtmG9ZzmVbcZJ0XGpB0WmkHCQT70WalicMagLMPAFmABkC9STE5YAw2oJ0CuC2L+/cLkQ6ZB9+yth29RhraNEtYIP4Rd1V1NwygybibTqNFSla66VxmsjC7aZULQ1r94xO4QJzRJDjPcOkrsHgrMaZC6asqIRFpjLT6v+X8+a5/M/sXeMtPrPos0LpK4wuVtB4325gDmfq+kImnRAJp1CM2h9COKwVawno374W2mOgFLmEnIHuAdMDtHB+8ZBaJkNDHu6A0B7y80ljmc46JAIjr4FdBEJNOuRM1CXQwtBdcFzmh7SAbloc4XAILCYAC10cKxwEgcLwqvdDSmuJBeKbnF4DcoLy4zlZNnONoLySbAhsa33Mm0LnUa28xwTe1yioWPdEPFnkwzLU1vLTu0zJgh0jmBFyrWaJtt3LNi2FoL2VnAHtMoLy5pAqQ2C43OV06mzbDlyq1LRPvvUMALjYJlao2HntDkcGhrg+4DYc7I5x7wzm0knJxIWLojO1oHDvXZQwNbmymATLyHR7QlgdJJgHLn3TaQLEwDuoNy0x3ei4ugnuUkyAC9wJy5IqOufZGplIdvgHPrI14LHint6RIBIAie1XYANF1dkOBDngy1sFty4S5rXESSZhziOkdFxp0WCu540ER2lXJgSrOvc8V7w0XnG5lRClQiERcCps1jnFxmSSdRqez0t/wBFvxXy/wAZWptyxYW0P/b/AHPkveOCpudnMz/+f9R5qp2VT66Rr/8AZ0/6zvgoHKFXq95f9B5ocDSJm/vN/sfJc6tSonEf4Yuqdo+l2hgRLQOzkuDcsW05wvRp1MU3CfGNDcrXZRfQk5rCZn/xXF+EpOJpEm9z12y7Rp53XRfsth4u1JFxYlzHSLe9TBvPFec3H1WjQaAcbgAjfZxFo8V2dgqbtZ34WMg7bgG8+CXQ2YwtGsx/yn8JbxEcSulXlCqHnTz3B36vBVGCpZf62jbrXQwzcgABJgRJMk+PNZRiagqmq2xO2nhsu/MMNMU3XHXr4rfRrA9CvfwnKDK3RdZ3r2fheRiMG6lcXHvVXdSkgnQaDrz9Pn4R6OaBCxqrmEuuN1t/E/QfPwUzA6/fv+0TYVURCIiEREIiIRFsot9k7x+i4uPTC0sH+IrHC6rMiEUq1OnJA5lQTAlS0SQE/aVEEBpaCwggiLGbEHyXOneZXesMsAJmEpbhIG9BhQ93SA4KaTegSNVjhdlmRCIiEREIi140WZ4fRcGuDZJWisLNhY1hxGJLrN0UMZGqF5xC7BAC14XB5zmdoub6kWCkjgvaAAEBZ1WjSDRAmOpLj6uJKAAWCEkmSt1cezb5fJcHPyEkrQ5s02rEvFquL3SVdogICUaeZ4COMBWX0GgWRVK+axJzVCVtZYLWB7Hz/WFsoNigO37qXfKs0L2hosKIREQiKpw7Pcb+ULNzz/qPitwq1B+4+JVHYNh4R4Ej4aLm4Nf87Qe0D11XRuKqjjPas1TZu9maQXAFoLheCQSMw4SBw4LO/CUnMyNJaJmAZE7we3daG4wT0m+Hv7pFVhb3gW9bR66Lz6nJ1Vl2w8dX3Gvh4rUyo1/ylY9lUKjKYbWqio8Ey4NDBEmAGjpHnK546rRq1i6izI21iSTMXknr8kptcGw4yVsWNXS6DpF/eePR7gPkulQQ62w9AoCbiyalJ9OYLmloceE817GA5UyuDa3j+fz47rysbyfmaTS8Px+Fnp4GtTysFRuS4BJN5qPdEAQCQ8CLDdtyH0Odrhm96LxxTe20+5Vjs7EBpDaoFmZd94G62CIa0Q2YMCCefBRnZNwo5upFjt79+KpitkVqgcHVgQXPLZJgB1OuwWjdjtWDUjcnXWW1Wt0HuR+FDqL3anf0I+/kmnZ9eXe3sXS2HEQ3egRFolosbxOqrnZsrc2+91LcBiA5nt5AdLrmSNwn8N9HiLRmtHBnZBsmR8i6nB7NqtdTdUrF+WZ3nDvU6YcdL77HGDwf0hHVGkEAR/Z+yMpvBBcZ/ofdehwD7kc1lqi0rdQN4WeqyCQrtMiVyc3KYVYUqqAiCy0VcVLYgdf2XMMgyuzquZsQq4euW9QpcwOVadQtS6jpMlWAgQquOYyqwpVUQiIVHvDQpAlbBv0+o/T9ljec7StYuxYYWEhVUgLRh8NmMu0VXOhWheoAAIC4IhSiIRIWvDbzC3l/B8VjqkPlq1UrthYoXl5UUgLfg6f7lyqHgpIWyq6GEqjRdUXzzhJWoLbg95paf5P7rdhCCwsKtqIWYtXrjRYiEQihEIiy1sYGvDcpvEHnOa3iIHr4rOykXMzTv9vfcvTZhy9mcHfyj8+XYqfaLOsc4sZ5eV/BT8O/377lb4Op1e/cdqu7HNAzXjThyzft4qBReXZfesKowzy7Lx/mPfUqu2g2YEm+W1x1+F+qkYd+p2n37srDCPiTa0+/duKzPfTJtLCY4CN4AiRoNeCirhRVH+QB3XxtsePfPYtDBWaLwde223vsS2zGaDl4Hhb5ea8jEclvYf8AEc3Vx/B7r9S0Zm5ss32WTZbqpa7tqbWHtH5Q1+eW5iQ4mBEzpyjwGbGtoNeBRcXdFsyMsGLiJOm+8xa5qzNHSEXWxY1dNp4gAEPuzjN16eAxz6Tgw3Hp2fhY8ThBU6TbH1U1sa6lUpU+yqVGVXECq0FzacAkdqepgB3rpLvqKTGVqbqjXAQJifm/9vqR4dXjOaWmCulC4KIRCIiEREIiZh+8PFVdoVen8wU4rvH+cEZ8qmr8xSoVlRLr1MrS7kP9lDnQJVXHKJXPOOOUD8ROvRcOdMLPzpiOKKe0yX3G6LHx4lBW6XUgr9LqXUWhakQiIVHPhSAohZHSdVcLVgT3vBQziu1NZQFFKhmMlci6FaFvAjRc0KVEIRIQVyqvytVmiU7A94+H0WKl8y0M1SH6nxXEiSolSAvTpNythcHXKhy44t0MhWYLqsLyYXdPwZhw6z9f0XbD2qBSNUVxvHxXst0WZ46RVIUqsIhEWPEveIyNB56cxbW3G91jpZD85hejSbTPzmFR1Spu7gJMZtLX1ueSsBSvfsVgyle/YorVagmGAi8fHrrofOFLG0jq6PfseallOi6JdHsdXd5qoq1LxTGt5twEHW/LpHFWy0uLj799/UrZKMCXHT2NP76lsWWVlUpKQsr8M112ECeV2ny+iVWsq2qievQjv+xlaKeJc2xuFlqMLe8I68D5rzK2Ae0ZqfSHmO0fcSFuZUa/5UjGOAYSSAI4mFmw7S6oA0T2KXGy14bE5erT/JC74TFvw7oOnEe+Kz4jDtqiRrutwrXv3TGVw58ncjOh8tYn6am5tRmZhn37n3HjOYWmHap8IqwiESEQiJ+Gbq7kFR54LrTGrtkgq65ohFC5225yNg2zX9DF1xrzAWfEzlHauS+c2v4bW8fVZzMrIZzKmDVWKKa9RRG6JM2C3jRem3RXhCrKIXIhSiFzIVk8NhnV3y/nzUsZKubN7UmFoAhcUQpREIiIUIoIWOqcxXQBOYIYTxNlUCGyugs2UkBRSZLlQ6K0LeuSq4LFijJhdGBRCxQuidhmxLuQ+K7UGXzKw3VCvUGizFEIiIRFmleZK2IlJREpKIlJREpKIlJRKdSvLTlPHiD4j9dfkrh9odcKIWX7UZ2ww7wRVcwvAIJaQDFn6E6mNYBMLR8NUFH4hvygxPEHs179JtKB0GOKrtDZTKrHMc1rmO7zHiWnj5XWdroqCqwljxo5uveND16HeVqbXDhlqCQqRFiIPL6Lx6+FqUuk643Fx/B7brYCCJCbRrZbES02IOhU4XFvw7pGnEe+K416Dao6906lXqisxjaefDljiaucZmPBGVjmkyRAO9cyROkn6yk+hWoGq13SnSOHHsPUvGexzHZXBdKFyVUQiLRh9HBUfqF1p6ELPCuuUIhEhQ9oIIIkRxUHRImxXmTV/wCCmfaTr+L/AOSPHReN8QPhIzdPtvr+F6fwjPifkGXstoujsxgNevYEDs8vIS0zC2YZwfWqQZFo8FkrYdjKbDlg3ldeFuWdEIiIVSFKIVcqLRVG4OkI2zl1ddgWddFyQiIhEQQubzZSAohcIVlo1p+CRZdP2pAC60mxdcSphdlCqQsFa7l0boohcIVlppNlh8fotFIdFW/akwtoWdEIiIRFxtpY/sskMLi9+UAZvdc6d1pP4eSw0aXOTeIE+YHEjdd61Xm4tMmPIngDsqVNr0wJObLLxMWimSHu10BB/SVIw7yYtNvPQd6g4hgE8L+Wvgl1tuU2kaxJzH3QG1iTHG+HcI6hXbhKjvt1/L/sFR+LY0+vVZ3+pUu23TEbtS4mMlxdw/8AQ9FAwrzxHj2flW+JZsfDt/Ct9s05IGcwQLNNy4gADzcNY+Cj4apxjx97J8SzhPh73Rh9rsc2o+HBlNocXEag021JA17rhZH4Z7XNbxNo7yPUIzEsc1zuA49wPoVGH2wxzsha4OLnNiJiHFoLo0ktPNH4ZzW5pER9psjMQ1xy8f5hW+1mh+R0g9p2Y0N92CRqJLgFHw7i3MNp9fwp59odlO8en5U1drU2uc05pbbQAE+zMAk6+1Z6o3Dvc0OHH+fwUdiGNcWnh/H5CRU21RLZOYty5gcp9w1IHGcoJ8l0bh6zTAidPOL8IlQ3GsZ0gT7E+iS3GsLwxmYmSCC27SHPbBOmtNw8tbhZq3JjXtziG+h0Omo1Gk9i20uUab3ZDr2dovtoVuw+ILDbzBsvPZz+DdmIsfA9+/mtVWi2q2/cV16NUOEj/Ze7RrsrNzNXj1KTqZhyTtJ7203OpglwiAG5j3hMNGtpWhgBdBXCoSGyFgr7Uq53Cnh3uZlkONN7TrTvBu6znHLAd7MiLhdBTbF3X/v3tdcnVXzZpjs7Pe9l1qJloJ1IB0Lf8puPA3XE6rQLhFR4aJJgLnUqtptzPMBXYxzzDQuRi8aXnK0GNCBqbcf5xXk1X4jE/KMrOu0/nsC9SjhmUhmdr70WVrXQIFrG5ExGb9Cs4wIi7x4H8LuarJ1VcO9zb3EQDy4HUdXeigYWs05qRk9Rv4GCpOR4ixXYwmOmzteB4Fb8NjyTzdax8PHYrzq+Dy9Jngr4naNOm4te4ghhqGGPdDRmMktBA7jvGF6zabnCR2LznVWtMHaeOnsJwxLDIztkQCMwkSJAI4GLquU7K2Zu6h2KpgSajAImS5sQIBMzzcPUKcp2TM3WQnz6cFVWRCIiEREIiiFzIlSiFWFKIUQimF2FlCIQlFWFicJKuiFWFKlrjpzUtkGE4KYW5c1MIiIRFya9BjxD2NcJmHNDhPOCvLZUcwy0kdi1vpteIcAe1VOEpm5pskuzHdbdw0dpr1U888fuO2vDbsUc0z6Rvpx37UDCsBJFNkkyTlbJNxJtrvO/MeajnXkRmPj72CCkwGYHh73KGYVgECmwAaANaOfTqfUoarzcuPigpMFgB4KRhmAyKbJtfKJ3dLxwgeic6+Ik+Knm2TMDwQzDsEwxokBphoEtFg09ADohqOOpO/egpsGgG2nDZQ3C0xEU2DL3Ya0ZZ1i1lJqvMy431vqoFJgiALaW0Uuw7CQSxpIMg5RINrzzsPQKBUcBEmO1SabSZgIfh2GZY0zrLQZ01591v5RyQVHDQn3/AGUNNp1A9/0s1TZFB2Ymk0FwyuLZaYiIBbBAgCwXVuLrCOlpff1VDh6Zm2tkrHYB4Z/wxpNqNjszUptc1gzAuAygG4zevmutDEU8/wDnBLTqGmCbW1trCk0miMoEjS2i35JAzgExeNJ4xxCzCoWk5Db7dfArs1zm6FVbRLTLHkHrcJTdTa7Pkg/9TE91x5K1SoajC0gdqyYvH4tmjKbxza10/lzSvbw9XBVR0iWnrP3iPRfMYo8p0TLWteNwDPhM+ErINu4s6UR/+b/qtho4MCTUH/yC88co8pEwKP8A9XflbMNjMW7vNpsHMi/oCsdavgaY6JLj1fmF6WGHKlU9NrGjrn0B9YWt1MuvUcXH8o9AvHfWBdma2/Xcjsmw7hK+jpOdTYGiJ4mNfVWFMcLWIt1/2XFzi4yTdCSblSGDlpYeChQqmly/lvqAVCmVWphwdLHp+o4ro5+cZagzDr4dh1Hp1K7Kzm9aUMKxznGu2S6n2IqW3W79gTdpPaOE+C34SqQAxjpAMgHX8OFu3q4rNiMJTqkvaLkQR46eK0/YNLeIzDM7NIIkEkkwYmCXOsZ1tC1c87isHw7QipsKiAZzCezvm07IANIBtJDRNrwFV2JLRLiAL+akYZpMAHh5LZhn02taxrmw0BoEgWAgdOCzfF0nH5xPatIw72iMphaYXZc0QiIhFKIREQoREKIREKyIhVOiKIXHKVZEKuQoiEDTKK0LSqohERCJC5MrxpW6ESkpCJSUhEpKQiUlIRKSkIlJSESkoiUlESkoiUlESkoiUlIRKSkIlJREpKQiUlIRKSkIlJSESkpCJUykIlJRcPG7AzOmm4NB1B4eEfJe9huW8lPLVBJHHft/K+Wxv/GxUq56Dg0HUHh2fjgt2B2Wym2IzE6uNj5clgxXKVWu6dBtqO+dV7XJnJzMA3oGXHU7/wAdSc7D8j5H6rz3U6D/AJmwd2/g28IXsNr7hWoYl9PUGOWo9eCtSZWpH/E4OG2h8D9iVD6dOr2+/FdfC4htQS0+I5L0qdUP4EHiDYhefVoupmCnQuq5IhQiIRSiERSiIhERCIiEREIiIREQiIhEXFleJK3olJREpKQuXX2/SZUqUyHZqZpg2G92rmNBbe8Go2eU8VuZgKr6bagiHZu7KCb9sGFnOJYHFh1EecfkStL9p0hmzVGjJd0yIE5Zvwm0riMNWMQ0mdPCfRdDVYJk6Kj9s0AATWYAc0X9yM9ukifFWGDrkwGHh56ePBVNemBJcOPlqnNx9MvyCo0v5A9M0cpy3jWLrmaFUMzlpj+Y9bdtlbnGZss39/ZJxO1qbKjaeaXue1mURLcwJBPk3xuFenhaj2GpEAAmd42VXVmNcG8SYVqO06bsgLsr3ta4MdZwzCQ1w4OsbdCodhqjQSBIBIkaW4jcdaltVpgaE8DrdWp7SpO0qCczWxcGXzlEG94Mc4UOw9VureBPcNfDipFVh4+zorHHU8naZxkmM3Cc2WBzOa0c1Xmamfm4vt3T6XU525c02VTtOkHNaarQ58ZQbE5jDfCSCBOpCv8ADViC7KYGvdr4cVHOskCdUnFbaosZnNSRGbduSM+QkD/uMK9PB1nvyBsHS/ZPoqvr02tzT7mE4bTpF2XtWzEx/wCOf1y3jWLrmcNWDc2Ux/Metp0mytzrJifevol09sUHZctZpzd2OOmnPvBXdg67Zlhtr1e4UCtTMQdVP2rTOXK7NmqCmdAWksc8SHQdG8L3UfDVBOYRAnebgcJ4lOdbaN48pRT2xQc0ubWYQMswffs2BxkggRyR2ErtIaWGb+WvgoFamRIPs6LVRrNe0OY4Oabgi4K4Pa5ji1wghdGkOEhXlVlWhEpKQiUlIRKSkIlJSESkpCJSUhEpKQqOZxBLXe82x/fzWiliqlMi8jY3H8dyh+ZzCyY8DHXeQuJj9q4uk6HVpB7pyMgj8vwX1ODGExTMzG34iTbz8CvheUMTylgqmR75B0MC48Ndws33jxP97/JT/wBK1/A0Pp8z+Vg/Wcb9fk38I+8mJ/vf5Gf6U+BofT5n8p+s436/Jv4U/eTE/wB3/JT/ANKfA0Pp8z+U/Wcb9fk38KfvLif7o/Iz6KPgKH0+ZU/rWN+vyH4U/ebE/wBwfkZ9E+AobeZVv1zGfUPAfhT96MR74/I36KP0+ht5lT+uYz6h4BR96cR/cb+Vv0T4Cht5lP1zGbjwCn70Yj3x+Rv0T9PobeZT9cxn1DwCPvRiPfH5G/RP0+ht5lP1zGfUPAI+9GI98fkb9E/T6G3mU/XcZ9Q8Aj70Yj3x+Rv0T9PobeZT9dxn1DwC9DK+ClfpEIlJSESkpC5eL2FSqOL3F+Y1adWxAg02taALd05RIPEcFupcoVabQ1sQGlvcSTOuomyzvwrHEkzqD4f0smJ/plpFQsqOz1AWy/LEOqsqmSG5iRkgEkwLLvT5VcC0PaMrb2ng0t4mBreAN1ydgm3INzv2g7Twsr1/6flwIrVBPb9q7c7RxrCm225lAy0405cVVnKUNILB+zKLwMuY7zqZ18lLsJLpDjxk2kzHVGg2WjD7CpMqio2RBBywwiQzs5Di3ON0DRw+a5VOUKtSlzbvG+86TGvUujcKxr8w+20bT5q9XY7HVe0z1B7RtUtBblL2MyBxls920TFlVuOe2lzcDQtm8wTMaxr1KTh2l+eTrMcJAj0UVti03Vu2JIcS0kQwglghplzS5piO6RoFLMfUbR5nhffjroQD3gqHYZpqZ/xw7p8Cs2H/AKZpsBy1auYmkc3s8wNEuLT3IJ3jJcDK7VOVajzdrY6VulEOiR81ha0RCo3BNaLEza9uGnD1WsbJZ2HYZnFszLgx5u/PcOaWm55fG6z/ABrzX5+BPVI4RwIPn5Lp8O3m+b4dx4zxEeSQ3+n6Yy+0qkAUw4FzT2nYuL6Zccs2J/CRwC6nlKoZ6Lf3RY2zCDF+I3lVGFaIueHfFxNvSFA/p2nDh2lUhzHMAlm411Ttd3d4OHGfNSeU6kg5WyCDxuQMt77bQo+Ebe50jha82tur/YVPtDUL3lxgukUjLgzs805JaSPdIE8NVX9RqCnzYAAGnzWEzGsETvJ61Pwrc2aTPdtE6eidR2SxuSHP3KBw7bgHKct5A724LiONlzdjXuzSBd+c9t7dl/5V24doiJsMvdbzss2E/p2lTiHvJD21L9mJLKb6YkNYNQ8k8SbzrParynVqTIGhHHQkHiTxFuAFlzZhGM0J1nhwBG3Wod/TdItDcz91lJjTLDHYFxaYLYJ3zMiDyQcqVQ4ugXLidf3RI1ngI49aHCMIi+gHDhpw610sDhRSYGN0E8GjUkmzAALngFjrVnVXl7tT2/ck+a706YY0NHvwhPlcpV0SkoiUlESkoiUlESkoiUlESkoiUlFnx+FFVhafEHkVrwWMdhqoeNOI3HvRYeUMCzGUDSdrwOx969S8hXpFji1wgjVfd0qrKrA9hkFfmdeg+hUNOoIIVF0XFCIqVpynLrBjxiyg6KzIzCdFzqJb7PId8nfuZj8WZUHCFufmh+f5eH2hNp4lxa45hmAduQLQfVTJXN1JocGxa19/sqU8SQ1xzA2BkZSZJAvFvVRKu6kC4COrjHvsUjFOh28JD2gGxs7wsUzFQaLMwtwPktOFeSXBxnK6JiOE8FYFZ6rWgNIESFoVlxQiL3Er8zX7EiUREoiJRESiIlERKIiUREoiJRESiIlERKIpREIiERCIhEQiIRIQiQhEhCJCESEIkIRIQiQhEhYNq4BtRsmzmix/Qr0+TOUKmHqBgu0nT7j3deNyxyXSxdMvNnNFj1bHcenivKr7lfmyERCIhEQiKIRTKlFCERCIhE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9512" y="-1899592"/>
            <a:ext cx="588645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5302" name="Picture 6" descr="http://upload.wikimedia.org/wikipedia/commons/e/ea/Cycle_de_l'ea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4248472" cy="228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Pourquoi</a:t>
            </a:r>
            <a:r>
              <a:rPr lang="en-CA" dirty="0" smtClean="0"/>
              <a:t> on ne </a:t>
            </a:r>
            <a:r>
              <a:rPr lang="en-CA" dirty="0" err="1" smtClean="0"/>
              <a:t>manque</a:t>
            </a:r>
            <a:r>
              <a:rPr lang="en-CA" dirty="0" smtClean="0"/>
              <a:t> pas </a:t>
            </a:r>
            <a:r>
              <a:rPr lang="en-CA" dirty="0" err="1" smtClean="0"/>
              <a:t>d’eau</a:t>
            </a:r>
            <a:r>
              <a:rPr lang="en-CA" dirty="0" smtClean="0"/>
              <a:t>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7+ milliards d’êtres humains et de centaines de milliards d’organismes vivants dépendent sur l’eau comme source de vie.</a:t>
            </a:r>
          </a:p>
          <a:p>
            <a:endParaRPr lang="fr-CA" dirty="0" smtClean="0"/>
          </a:p>
          <a:p>
            <a:r>
              <a:rPr lang="fr-CA" dirty="0" smtClean="0"/>
              <a:t>Si tant d’organismes ont besoin d’eau pourquoi n’est-elle pas déjà épuisée? 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C’est a cause du </a:t>
            </a:r>
            <a:r>
              <a:rPr lang="fr-CA" b="1" dirty="0" smtClean="0"/>
              <a:t>cycle de l’eau!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CA" dirty="0" smtClean="0"/>
              <a:t>Le cycle de </a:t>
            </a:r>
            <a:r>
              <a:rPr lang="en-CA" dirty="0" err="1" smtClean="0"/>
              <a:t>l’eau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5" name="Picture 6" descr="http://upload.wikimedia.org/wikipedia/commons/e/ea/Cycle_de_l'ea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68636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cycle de </a:t>
            </a:r>
            <a:r>
              <a:rPr lang="en-CA" dirty="0" err="1" smtClean="0"/>
              <a:t>l’eau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Chaque goutte de pluie doit aller quelque part.</a:t>
            </a:r>
          </a:p>
          <a:p>
            <a:r>
              <a:rPr lang="fr-CA" dirty="0" smtClean="0"/>
              <a:t>Une partie de l’eau s’écoule dans les ruisseaux, les rivières, les étangs et les lacs, puis se déverse dans la mer.</a:t>
            </a:r>
          </a:p>
          <a:p>
            <a:r>
              <a:rPr lang="fr-CA" dirty="0" smtClean="0"/>
              <a:t>Une autre partie s’infiltre et se répand dans la lithosphère (la couche rocailleuse solide de la croute terrestre)</a:t>
            </a:r>
          </a:p>
          <a:p>
            <a:r>
              <a:rPr lang="fr-CA" dirty="0" smtClean="0"/>
              <a:t>Un pourcentage de cette pluie s’évapore dans l’atmosphère (la couche qui entoure la planète)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cycle (2)...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81752"/>
          </a:xfrm>
        </p:spPr>
        <p:txBody>
          <a:bodyPr/>
          <a:lstStyle/>
          <a:p>
            <a:r>
              <a:rPr lang="fr-CA" dirty="0" smtClean="0"/>
              <a:t> La capacité de l’eau résulte de deux changements d’état:</a:t>
            </a:r>
          </a:p>
          <a:p>
            <a:pPr marL="850392" lvl="1" indent="-457200">
              <a:buAutoNum type="arabicPeriod"/>
            </a:pPr>
            <a:r>
              <a:rPr lang="fr-CA" dirty="0" smtClean="0"/>
              <a:t>L’évaporation: le passage de l’état liquide a l’état gazeuse</a:t>
            </a:r>
          </a:p>
          <a:p>
            <a:pPr marL="850392" lvl="1" indent="-457200">
              <a:buAutoNum type="arabicPeriod"/>
            </a:pPr>
            <a:r>
              <a:rPr lang="fr-CA" dirty="0" smtClean="0"/>
              <a:t>La condensation liquide: le passage de l’état gazeux a l’état liquide</a:t>
            </a:r>
          </a:p>
          <a:p>
            <a:pPr marL="850392" lvl="1" indent="-457200">
              <a:buAutoNum type="arabicPeriod"/>
            </a:pPr>
            <a:endParaRPr lang="fr-CA" dirty="0" smtClean="0"/>
          </a:p>
          <a:p>
            <a:pPr marL="484632" indent="-457200">
              <a:buNone/>
            </a:pPr>
            <a:endParaRPr lang="fr-CA" dirty="0" smtClean="0"/>
          </a:p>
          <a:p>
            <a:pPr marL="850392" lvl="1" indent="-457200">
              <a:buNone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cycle (3)...</a:t>
            </a:r>
            <a:endParaRPr lang="en-CA" dirty="0"/>
          </a:p>
        </p:txBody>
      </p:sp>
      <p:pic>
        <p:nvPicPr>
          <p:cNvPr id="4" name="Content Placeholder 3" descr="Cycle_de_l%27ea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000240"/>
            <a:ext cx="5997594" cy="3214710"/>
          </a:xfrm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http://www.youtube.com/watch?v=fx9x7xnK0Ho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cycle (4)...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Dans le cycle d’eau il n’y a ni commencement, ni fin. </a:t>
            </a:r>
            <a:r>
              <a:rPr lang="fr-CA" u="sng" dirty="0" smtClean="0"/>
              <a:t>L’eau</a:t>
            </a:r>
            <a:r>
              <a:rPr lang="fr-CA" dirty="0" smtClean="0"/>
              <a:t> change constamment de forme.</a:t>
            </a:r>
          </a:p>
          <a:p>
            <a:endParaRPr lang="fr-CA" dirty="0" smtClean="0"/>
          </a:p>
          <a:p>
            <a:r>
              <a:rPr lang="fr-CA" u="sng" dirty="0" smtClean="0"/>
              <a:t>L’énergie solaire </a:t>
            </a:r>
            <a:r>
              <a:rPr lang="fr-CA" dirty="0" smtClean="0"/>
              <a:t>est la force motrice du cycle de l’eau.</a:t>
            </a:r>
          </a:p>
          <a:p>
            <a:endParaRPr lang="fr-CA" dirty="0" smtClean="0"/>
          </a:p>
          <a:p>
            <a:r>
              <a:rPr lang="fr-CA" dirty="0" smtClean="0"/>
              <a:t>Chaque année environ 520 000 km² d’eau provenant de la surface de la Terre se transforment en vapeur d’eau.</a:t>
            </a:r>
          </a:p>
          <a:p>
            <a:endParaRPr lang="fr-CA" dirty="0" smtClean="0"/>
          </a:p>
          <a:p>
            <a:r>
              <a:rPr lang="fr-CA" dirty="0" smtClean="0"/>
              <a:t>La vapeur d’eau est transporté autour du monde par les vents, se condense et retombe sur la Terre.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mtClean="0"/>
              <a:t>Les scientifique qui étudient l’eau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Hydrologiste:</a:t>
            </a:r>
          </a:p>
          <a:p>
            <a:pPr lvl="1"/>
            <a:r>
              <a:rPr lang="fr-CA" dirty="0" smtClean="0"/>
              <a:t>Une personne qui étudie les systèmes hydrographique de la Terre et aide à trouver des solutions au problèmes reliés à la quantité et qualité de l’eau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Océanographe:</a:t>
            </a:r>
          </a:p>
          <a:p>
            <a:pPr lvl="1"/>
            <a:r>
              <a:rPr lang="fr-CA" dirty="0" smtClean="0"/>
              <a:t>Une personne qui étudie tous les aspects des océans.  Le tout inclus la biologie, géologie, physique, chimie et mathématique des océans.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1.2 Les differences entre </a:t>
            </a:r>
            <a:r>
              <a:rPr lang="en-CA" sz="3200" u="sng" dirty="0" err="1" smtClean="0"/>
              <a:t>l’eau</a:t>
            </a:r>
            <a:r>
              <a:rPr lang="en-CA" sz="3200" u="sng" dirty="0" smtClean="0"/>
              <a:t> de </a:t>
            </a:r>
            <a:r>
              <a:rPr lang="en-CA" sz="3200" u="sng" dirty="0" err="1" smtClean="0"/>
              <a:t>mer</a:t>
            </a:r>
            <a:r>
              <a:rPr lang="en-CA" sz="3200" dirty="0" smtClean="0"/>
              <a:t> et </a:t>
            </a:r>
            <a:r>
              <a:rPr lang="en-CA" sz="3200" u="sng" dirty="0" err="1" smtClean="0"/>
              <a:t>l’eau</a:t>
            </a:r>
            <a:r>
              <a:rPr lang="en-CA" sz="3200" u="sng" dirty="0" smtClean="0"/>
              <a:t> </a:t>
            </a:r>
            <a:r>
              <a:rPr lang="en-CA" sz="3200" u="sng" dirty="0" err="1" smtClean="0"/>
              <a:t>douce</a:t>
            </a:r>
            <a:endParaRPr lang="en-CA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93720"/>
          </a:xfrm>
        </p:spPr>
        <p:txBody>
          <a:bodyPr/>
          <a:lstStyle/>
          <a:p>
            <a:r>
              <a:rPr lang="fr-CA" u="sng" dirty="0" smtClean="0"/>
              <a:t>La salinité</a:t>
            </a:r>
            <a:r>
              <a:rPr lang="fr-CA" dirty="0" smtClean="0"/>
              <a:t>: la quantité de sel dissous dans une quantité de l’eau</a:t>
            </a:r>
          </a:p>
          <a:p>
            <a:r>
              <a:rPr lang="fr-CA" dirty="0" smtClean="0"/>
              <a:t>L’eau de la mer contient </a:t>
            </a:r>
            <a:r>
              <a:rPr lang="fr-CA" u="sng" dirty="0" smtClean="0"/>
              <a:t>200 fois</a:t>
            </a:r>
            <a:r>
              <a:rPr lang="fr-CA" dirty="0" smtClean="0"/>
              <a:t> plus de sel que l’eau douce!</a:t>
            </a:r>
          </a:p>
          <a:p>
            <a:r>
              <a:rPr lang="fr-CA" dirty="0" smtClean="0"/>
              <a:t>La salinité peut </a:t>
            </a:r>
            <a:r>
              <a:rPr lang="fr-CA" u="sng" dirty="0" smtClean="0"/>
              <a:t>différer</a:t>
            </a:r>
            <a:r>
              <a:rPr lang="fr-CA" dirty="0" smtClean="0"/>
              <a:t> selon les endroits:</a:t>
            </a:r>
          </a:p>
          <a:p>
            <a:pPr lvl="1"/>
            <a:r>
              <a:rPr lang="fr-CA" dirty="0" smtClean="0"/>
              <a:t>Près de l’équateur – </a:t>
            </a:r>
            <a:r>
              <a:rPr lang="fr-CA" u="sng" dirty="0" smtClean="0"/>
              <a:t>très élevée</a:t>
            </a:r>
          </a:p>
          <a:p>
            <a:pPr lvl="1"/>
            <a:r>
              <a:rPr lang="fr-CA" dirty="0" smtClean="0"/>
              <a:t>Près du pole Nord et du pole Sud – </a:t>
            </a:r>
            <a:r>
              <a:rPr lang="fr-CA" u="sng" dirty="0" smtClean="0"/>
              <a:t>très élevée</a:t>
            </a:r>
            <a:endParaRPr lang="fr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23554" name="Picture 2" descr="http://www.jenniferherndon.com/wp-content/uploads/2011/08/oceanwa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157192"/>
            <a:ext cx="2088232" cy="1387693"/>
          </a:xfrm>
          <a:prstGeom prst="rect">
            <a:avLst/>
          </a:prstGeom>
          <a:noFill/>
        </p:spPr>
      </p:pic>
      <p:pic>
        <p:nvPicPr>
          <p:cNvPr id="23556" name="Picture 4" descr="http://freebigpictures.com/wp-content/uploads/2009/09/mountain-ri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157192"/>
            <a:ext cx="2088232" cy="1398084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6948264" y="4221088"/>
            <a:ext cx="97653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308304" y="4509120"/>
            <a:ext cx="61649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59650" y="4370620"/>
            <a:ext cx="128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POURQUOI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D’où provient le sel?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059016" cy="4589864"/>
          </a:xfrm>
        </p:spPr>
        <p:txBody>
          <a:bodyPr>
            <a:normAutofit/>
          </a:bodyPr>
          <a:lstStyle/>
          <a:p>
            <a:r>
              <a:rPr lang="fr-CA" dirty="0" smtClean="0"/>
              <a:t>De diverses sources:</a:t>
            </a:r>
          </a:p>
          <a:p>
            <a:pPr lvl="1"/>
            <a:r>
              <a:rPr lang="fr-CA" dirty="0" smtClean="0"/>
              <a:t>Pendant le cycle de l’eau, l’eau </a:t>
            </a:r>
            <a:r>
              <a:rPr lang="fr-CA" u="sng" dirty="0" smtClean="0"/>
              <a:t>entraine des produits (dissous) </a:t>
            </a:r>
            <a:r>
              <a:rPr lang="fr-CA" dirty="0" smtClean="0"/>
              <a:t>venant de roches, des volcans, etc.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Le chlorure de sodium (le sel) représente </a:t>
            </a:r>
            <a:r>
              <a:rPr lang="fr-CA" u="sng" dirty="0" smtClean="0"/>
              <a:t>85% </a:t>
            </a:r>
            <a:r>
              <a:rPr lang="fr-CA" dirty="0" smtClean="0"/>
              <a:t>de toutes les substances dans l’eau de mer. Alors, c’est la raison pourquoi l’eau est salée.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(Moyenne: 35ppt)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80928"/>
            <a:ext cx="218724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5408" y="5949280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i="1" dirty="0" smtClean="0">
                <a:solidFill>
                  <a:schemeClr val="accent1"/>
                </a:solidFill>
                <a:latin typeface="+mj-lt"/>
              </a:rPr>
              <a:t>35ups – unit</a:t>
            </a:r>
            <a:r>
              <a:rPr lang="en-CA" sz="2400" b="1" i="1" dirty="0" smtClean="0">
                <a:solidFill>
                  <a:schemeClr val="accent1"/>
                </a:solidFill>
                <a:latin typeface="+mj-lt"/>
              </a:rPr>
              <a:t>é </a:t>
            </a:r>
            <a:r>
              <a:rPr lang="en-CA" sz="2400" b="1" i="1" dirty="0" err="1" smtClean="0">
                <a:solidFill>
                  <a:schemeClr val="accent1"/>
                </a:solidFill>
                <a:latin typeface="+mj-lt"/>
              </a:rPr>
              <a:t>pratique</a:t>
            </a:r>
            <a:r>
              <a:rPr lang="en-CA" sz="2400" b="1" i="1" dirty="0" smtClean="0">
                <a:solidFill>
                  <a:schemeClr val="accent1"/>
                </a:solidFill>
                <a:latin typeface="+mj-lt"/>
              </a:rPr>
              <a:t> de </a:t>
            </a:r>
            <a:r>
              <a:rPr lang="en-CA" sz="2400" b="1" i="1" dirty="0" err="1" smtClean="0">
                <a:solidFill>
                  <a:schemeClr val="accent1"/>
                </a:solidFill>
                <a:latin typeface="+mj-lt"/>
              </a:rPr>
              <a:t>salinité</a:t>
            </a:r>
            <a:endParaRPr lang="en-CA" sz="2400" b="1" i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Quels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certains</a:t>
            </a:r>
            <a:r>
              <a:rPr lang="en-CA" dirty="0" smtClean="0"/>
              <a:t> des </a:t>
            </a:r>
            <a:r>
              <a:rPr lang="en-CA" dirty="0" err="1" smtClean="0"/>
              <a:t>effets</a:t>
            </a:r>
            <a:r>
              <a:rPr lang="en-CA" dirty="0" smtClean="0"/>
              <a:t> de </a:t>
            </a:r>
            <a:r>
              <a:rPr lang="en-CA" dirty="0" err="1" smtClean="0"/>
              <a:t>l’eau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32856"/>
            <a:ext cx="4495800" cy="309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5301208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La </a:t>
            </a:r>
            <a:r>
              <a:rPr lang="en-CA" dirty="0" err="1" smtClean="0"/>
              <a:t>rivière</a:t>
            </a:r>
            <a:r>
              <a:rPr lang="en-CA" dirty="0" smtClean="0"/>
              <a:t> Churchill, TN.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La masse volumique de l’eau salée et de l’eau douce (densité)</a:t>
            </a:r>
            <a:endParaRPr lang="fr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03032" cy="4389120"/>
          </a:xfrm>
        </p:spPr>
        <p:txBody>
          <a:bodyPr/>
          <a:lstStyle/>
          <a:p>
            <a:r>
              <a:rPr lang="fr-CA" dirty="0" smtClean="0"/>
              <a:t>La </a:t>
            </a:r>
            <a:r>
              <a:rPr lang="fr-CA" u="sng" dirty="0" smtClean="0"/>
              <a:t>masse volumique /densité</a:t>
            </a:r>
            <a:r>
              <a:rPr lang="fr-CA" dirty="0" smtClean="0"/>
              <a:t>: la masse de cette substance par unité de volume.</a:t>
            </a:r>
          </a:p>
          <a:p>
            <a:endParaRPr lang="fr-CA" dirty="0" smtClean="0"/>
          </a:p>
          <a:p>
            <a:r>
              <a:rPr lang="fr-CA" dirty="0" smtClean="0"/>
              <a:t>La masse volumique de l’eau de mer est </a:t>
            </a:r>
            <a:r>
              <a:rPr lang="fr-CA" u="sng" dirty="0" smtClean="0"/>
              <a:t>supérieure</a:t>
            </a:r>
            <a:r>
              <a:rPr lang="fr-CA" dirty="0" smtClean="0"/>
              <a:t> à celle de l’eau douce (à cause de la quantité de sel qu’elle contient)</a:t>
            </a:r>
          </a:p>
          <a:p>
            <a:pPr lvl="1"/>
            <a:r>
              <a:rPr lang="fr-CA" dirty="0" smtClean="0"/>
              <a:t>L’eau de mer: 1.027 kg/L</a:t>
            </a:r>
          </a:p>
          <a:p>
            <a:pPr lvl="1"/>
            <a:r>
              <a:rPr lang="fr-CA" dirty="0" smtClean="0"/>
              <a:t>L’eau douce: 1.000 kg/L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20</a:t>
            </a:fld>
            <a:endParaRPr lang="en-CA"/>
          </a:p>
        </p:txBody>
      </p:sp>
      <p:pic>
        <p:nvPicPr>
          <p:cNvPr id="21506" name="Picture 2" descr="http://www.nyu.edu/pages/mathmol/textbook/density_box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97152"/>
            <a:ext cx="3514725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000" dirty="0" smtClean="0"/>
              <a:t>Le point de congélation de l’eau salée et de l’eau douce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851104" cy="3797776"/>
          </a:xfrm>
        </p:spPr>
        <p:txBody>
          <a:bodyPr>
            <a:normAutofit/>
          </a:bodyPr>
          <a:lstStyle/>
          <a:p>
            <a:r>
              <a:rPr lang="fr-CA" dirty="0" smtClean="0"/>
              <a:t>Le </a:t>
            </a:r>
            <a:r>
              <a:rPr lang="fr-CA" u="sng" dirty="0" smtClean="0"/>
              <a:t>point de congélation</a:t>
            </a:r>
            <a:r>
              <a:rPr lang="fr-CA" dirty="0" smtClean="0"/>
              <a:t>: la température à laquelle son état change de liquide </a:t>
            </a:r>
            <a:r>
              <a:rPr lang="fr-CA" dirty="0"/>
              <a:t>à </a:t>
            </a:r>
            <a:r>
              <a:rPr lang="fr-CA" dirty="0" smtClean="0"/>
              <a:t>solide.</a:t>
            </a:r>
          </a:p>
          <a:p>
            <a:endParaRPr lang="fr-CA" dirty="0" smtClean="0"/>
          </a:p>
          <a:p>
            <a:r>
              <a:rPr lang="fr-CA" dirty="0" smtClean="0"/>
              <a:t>L’eau douce : </a:t>
            </a:r>
            <a:r>
              <a:rPr lang="fr-CA" u="sng" dirty="0" smtClean="0"/>
              <a:t>0°C</a:t>
            </a:r>
          </a:p>
          <a:p>
            <a:endParaRPr lang="fr-CA" dirty="0" smtClean="0"/>
          </a:p>
          <a:p>
            <a:r>
              <a:rPr lang="fr-CA" dirty="0" smtClean="0"/>
              <a:t>L’eau de mer : </a:t>
            </a:r>
            <a:r>
              <a:rPr lang="fr-CA" u="sng" dirty="0" smtClean="0"/>
              <a:t>-1.9° C</a:t>
            </a:r>
          </a:p>
          <a:p>
            <a:pPr lvl="1"/>
            <a:r>
              <a:rPr lang="fr-CA" dirty="0" smtClean="0"/>
              <a:t>Peut être plus bas quand la concentration de sel est plus élevée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21</a:t>
            </a:fld>
            <a:endParaRPr lang="en-CA"/>
          </a:p>
        </p:txBody>
      </p:sp>
      <p:pic>
        <p:nvPicPr>
          <p:cNvPr id="20482" name="Picture 2" descr="http://media.komonews.com/images/110513_polar_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852936"/>
            <a:ext cx="2520280" cy="189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1. Qu’est-ce que la salinité?</a:t>
            </a:r>
          </a:p>
          <a:p>
            <a:endParaRPr lang="fr-CA" dirty="0" smtClean="0"/>
          </a:p>
          <a:p>
            <a:r>
              <a:rPr lang="fr-CA" dirty="0" smtClean="0"/>
              <a:t>2. Qu’est-ce que la masse volumique?</a:t>
            </a:r>
          </a:p>
          <a:p>
            <a:endParaRPr lang="fr-CA" dirty="0" smtClean="0"/>
          </a:p>
          <a:p>
            <a:r>
              <a:rPr lang="fr-CA" dirty="0" smtClean="0"/>
              <a:t>3. Pourquoi la masse volumique de l’eau douce est-elle inférieure </a:t>
            </a:r>
            <a:r>
              <a:rPr lang="fr-CA" dirty="0"/>
              <a:t>à </a:t>
            </a:r>
            <a:r>
              <a:rPr lang="fr-CA" dirty="0" smtClean="0"/>
              <a:t>celle de l’eau de mer?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1.3 Les sources </a:t>
            </a:r>
            <a:r>
              <a:rPr lang="en-CA" dirty="0" err="1" smtClean="0"/>
              <a:t>d’eau</a:t>
            </a:r>
            <a:r>
              <a:rPr lang="en-CA" dirty="0" smtClean="0"/>
              <a:t> </a:t>
            </a:r>
            <a:r>
              <a:rPr lang="en-CA" dirty="0" err="1" smtClean="0"/>
              <a:t>douce</a:t>
            </a:r>
            <a:endParaRPr lang="en-CA" dirty="0"/>
          </a:p>
        </p:txBody>
      </p:sp>
      <p:pic>
        <p:nvPicPr>
          <p:cNvPr id="2050" name="Picture 2" descr="C:\Users\Andrea\AppData\Local\Microsoft\Windows\Temporary Internet Files\Content.IE5\55JBH43F\MP90040223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28802"/>
            <a:ext cx="3116075" cy="467183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</a:t>
            </a:r>
            <a:r>
              <a:rPr lang="en-US" dirty="0" err="1" smtClean="0"/>
              <a:t>d’eau</a:t>
            </a:r>
            <a:r>
              <a:rPr lang="en-US" dirty="0" smtClean="0"/>
              <a:t> </a:t>
            </a:r>
            <a:r>
              <a:rPr lang="en-US" dirty="0" err="1" smtClean="0"/>
              <a:t>douce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 smtClean="0"/>
              <a:t>Les lacs, les étangs et les terres humides</a:t>
            </a:r>
          </a:p>
          <a:p>
            <a:r>
              <a:rPr lang="fr-CA" sz="3200" dirty="0" smtClean="0"/>
              <a:t>Les ruisseaux et les rivières</a:t>
            </a:r>
          </a:p>
          <a:p>
            <a:r>
              <a:rPr lang="fr-CA" sz="3200" dirty="0" smtClean="0"/>
              <a:t>L’eau souterraine</a:t>
            </a:r>
          </a:p>
          <a:p>
            <a:r>
              <a:rPr lang="fr-CA" sz="3200" dirty="0" smtClean="0"/>
              <a:t>Les glaciers</a:t>
            </a:r>
          </a:p>
          <a:p>
            <a:r>
              <a:rPr lang="fr-CA" sz="3200" dirty="0" smtClean="0"/>
              <a:t>Les basins hydrographiques</a:t>
            </a:r>
          </a:p>
          <a:p>
            <a:endParaRPr lang="fr-CA" sz="3200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L’eau souterraine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/>
          <a:lstStyle/>
          <a:p>
            <a:r>
              <a:rPr lang="fr-CA" dirty="0" smtClean="0"/>
              <a:t>L’eau sous la surface de la terre</a:t>
            </a:r>
          </a:p>
          <a:p>
            <a:r>
              <a:rPr lang="fr-CA" u="sng" dirty="0" smtClean="0"/>
              <a:t>L’eau souterraine </a:t>
            </a:r>
            <a:r>
              <a:rPr lang="fr-CA" dirty="0" smtClean="0"/>
              <a:t>s’infiltre en se frayant un chemin par les pores et les crevasses de la roche</a:t>
            </a:r>
          </a:p>
          <a:p>
            <a:r>
              <a:rPr lang="fr-CA" dirty="0" smtClean="0"/>
              <a:t>Elle atteint finalement une couche rocheuse telle que le granite.</a:t>
            </a:r>
          </a:p>
          <a:p>
            <a:r>
              <a:rPr lang="fr-CA" dirty="0" smtClean="0"/>
              <a:t>Elle commence a remonter et remplir les pores de la couche rocheuse, créant </a:t>
            </a:r>
            <a:r>
              <a:rPr lang="fr-CA" u="sng" dirty="0" smtClean="0"/>
              <a:t>des réservoirs</a:t>
            </a:r>
            <a:r>
              <a:rPr lang="fr-CA" dirty="0" smtClean="0"/>
              <a:t>.</a:t>
            </a:r>
          </a:p>
          <a:p>
            <a:r>
              <a:rPr lang="fr-CA" dirty="0" smtClean="0"/>
              <a:t>Il est possible de creuser et d’accéder ces réservoir en de s’en servir comme </a:t>
            </a:r>
            <a:r>
              <a:rPr lang="fr-CA" u="sng" dirty="0" smtClean="0"/>
              <a:t>puits</a:t>
            </a:r>
            <a:r>
              <a:rPr lang="fr-CA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L’eau souterraine </a:t>
            </a:r>
            <a:r>
              <a:rPr lang="fr-CA" sz="4000" smtClean="0"/>
              <a:t>(2)</a:t>
            </a:r>
            <a:endParaRPr lang="fr-CA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26</a:t>
            </a:fld>
            <a:endParaRPr lang="en-CA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905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96136" y="1700808"/>
            <a:ext cx="29363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glaciers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La température est si froide que la neige reste au sol et s’accumule.</a:t>
            </a:r>
          </a:p>
          <a:p>
            <a:r>
              <a:rPr lang="fr-CA" dirty="0" smtClean="0"/>
              <a:t>Le poids de la neige devient si lourd qu’il transforme en glace.</a:t>
            </a:r>
          </a:p>
          <a:p>
            <a:r>
              <a:rPr lang="fr-CA" dirty="0" smtClean="0"/>
              <a:t>La neige atteint une hauteur telle que la pression sur la couche  inferieure de glace occasionne une fonte partielle et la neige et la glace glissent vers la bas.</a:t>
            </a:r>
          </a:p>
          <a:p>
            <a:r>
              <a:rPr lang="fr-CA" dirty="0" smtClean="0"/>
              <a:t>Cette masse de neige et de glace </a:t>
            </a:r>
            <a:r>
              <a:rPr lang="fr-CA" u="sng" dirty="0" smtClean="0"/>
              <a:t>en mouvement </a:t>
            </a:r>
            <a:r>
              <a:rPr lang="fr-CA" dirty="0" smtClean="0"/>
              <a:t>s’appelle </a:t>
            </a:r>
            <a:r>
              <a:rPr lang="fr-CA" u="sng" dirty="0" smtClean="0"/>
              <a:t>un glacier</a:t>
            </a:r>
          </a:p>
          <a:p>
            <a:r>
              <a:rPr lang="fr-CA" dirty="0" smtClean="0"/>
              <a:t>Presque </a:t>
            </a:r>
            <a:r>
              <a:rPr lang="fr-CA" u="sng" dirty="0" smtClean="0"/>
              <a:t>2/3 de l’eau douce</a:t>
            </a:r>
            <a:r>
              <a:rPr lang="fr-CA" dirty="0" smtClean="0"/>
              <a:t> sont dans la forme des glaciers.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glaciers </a:t>
            </a:r>
            <a:r>
              <a:rPr lang="en-CA" sz="3600" dirty="0" smtClean="0"/>
              <a:t>(2)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2 types de glaciers:</a:t>
            </a:r>
          </a:p>
          <a:p>
            <a:pPr lvl="1"/>
            <a:r>
              <a:rPr lang="fr-CA" u="sng" dirty="0" smtClean="0"/>
              <a:t>Glaciers alpins/de vallée: </a:t>
            </a:r>
            <a:r>
              <a:rPr lang="fr-CA" dirty="0" smtClean="0"/>
              <a:t>se trouvent dans les régions montagneuses</a:t>
            </a:r>
          </a:p>
          <a:p>
            <a:pPr lvl="1"/>
            <a:r>
              <a:rPr lang="fr-CA" u="sng" dirty="0" smtClean="0"/>
              <a:t>Glaciers continentaux/calottes glacières: </a:t>
            </a:r>
            <a:r>
              <a:rPr lang="fr-CA" dirty="0" smtClean="0"/>
              <a:t>beaucoup plus massifs et recouvrent d’importants territoires.</a:t>
            </a:r>
          </a:p>
          <a:p>
            <a:pPr lvl="2"/>
            <a:r>
              <a:rPr lang="fr-CA" dirty="0" smtClean="0"/>
              <a:t>Les 2 plus grandes calottes glacières se situent en </a:t>
            </a:r>
            <a:r>
              <a:rPr lang="fr-CA" u="sng" dirty="0" smtClean="0"/>
              <a:t>Antarctique et Groenland</a:t>
            </a:r>
            <a:r>
              <a:rPr lang="fr-CA" dirty="0" smtClean="0"/>
              <a:t>. </a:t>
            </a:r>
          </a:p>
          <a:p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28</a:t>
            </a:fld>
            <a:endParaRPr lang="en-CA"/>
          </a:p>
        </p:txBody>
      </p:sp>
      <p:pic>
        <p:nvPicPr>
          <p:cNvPr id="12290" name="Picture 2" descr="http://static.guim.co.uk/sys-images/Guardian/Pix/maps_and_graphs/2010/3/5/1267794799097/Arctic-sea-ice-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09120"/>
            <a:ext cx="3456384" cy="2073830"/>
          </a:xfrm>
          <a:prstGeom prst="rect">
            <a:avLst/>
          </a:prstGeom>
          <a:noFill/>
        </p:spPr>
      </p:pic>
      <p:pic>
        <p:nvPicPr>
          <p:cNvPr id="12292" name="Picture 4" descr="http://www.teslasociety.com/pictures/solar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8"/>
            <a:ext cx="2448272" cy="2085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glaciers </a:t>
            </a:r>
            <a:r>
              <a:rPr lang="en-CA" sz="3600" dirty="0" smtClean="0"/>
              <a:t>(3)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un glacier atteint un océan, la glace commence a déborder</a:t>
            </a:r>
          </a:p>
          <a:p>
            <a:r>
              <a:rPr lang="fr-CA" dirty="0" smtClean="0"/>
              <a:t>Des fissures profondes appelés crevasses commencent à former </a:t>
            </a:r>
            <a:r>
              <a:rPr lang="fr-CA" dirty="0"/>
              <a:t>à  </a:t>
            </a:r>
            <a:r>
              <a:rPr lang="fr-CA" dirty="0" smtClean="0"/>
              <a:t>l’avant du glacier</a:t>
            </a:r>
          </a:p>
          <a:p>
            <a:r>
              <a:rPr lang="fr-CA" dirty="0" smtClean="0"/>
              <a:t>De gros morceaux de glace se détachent et plongent dans la mer – les icebergs.</a:t>
            </a:r>
            <a:endParaRPr lang="fr-CA" dirty="0"/>
          </a:p>
        </p:txBody>
      </p:sp>
      <p:pic>
        <p:nvPicPr>
          <p:cNvPr id="6149" name="Picture 5" descr="C:\Users\Andrea\AppData\Local\Microsoft\Windows\Temporary Internet Files\Content.IE5\55JBH43F\MP9004013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167154"/>
            <a:ext cx="3758564" cy="250473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mtClean="0"/>
              <a:t>Quels sont certains des effets de l’eau?</a:t>
            </a:r>
            <a:endParaRPr lang="fr-CA"/>
          </a:p>
        </p:txBody>
      </p:sp>
      <p:sp>
        <p:nvSpPr>
          <p:cNvPr id="5" name="TextBox 4"/>
          <p:cNvSpPr txBox="1"/>
          <p:nvPr/>
        </p:nvSpPr>
        <p:spPr>
          <a:xfrm>
            <a:off x="4283968" y="5661248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mtClean="0"/>
              <a:t>Les vagues de l’océan.</a:t>
            </a:r>
            <a:endParaRPr lang="fr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504986" cy="367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glaciers et le cycle de </a:t>
            </a:r>
            <a:r>
              <a:rPr lang="en-CA" dirty="0" err="1" smtClean="0"/>
              <a:t>l’eau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06888" cy="4013800"/>
          </a:xfrm>
        </p:spPr>
        <p:txBody>
          <a:bodyPr/>
          <a:lstStyle/>
          <a:p>
            <a:r>
              <a:rPr lang="fr-CA" dirty="0" smtClean="0"/>
              <a:t>Les glaciers sont </a:t>
            </a:r>
            <a:r>
              <a:rPr lang="fr-CA" u="sng" dirty="0" smtClean="0"/>
              <a:t>des réservoirs </a:t>
            </a:r>
            <a:r>
              <a:rPr lang="fr-CA" dirty="0" smtClean="0"/>
              <a:t>d’eau naturels.</a:t>
            </a:r>
          </a:p>
          <a:p>
            <a:r>
              <a:rPr lang="fr-CA" dirty="0" smtClean="0"/>
              <a:t>Les glaciers ont un effet direct sur le cycle de l’eau.</a:t>
            </a:r>
          </a:p>
          <a:p>
            <a:r>
              <a:rPr lang="fr-CA" dirty="0" smtClean="0"/>
              <a:t>Ils stockent </a:t>
            </a:r>
            <a:r>
              <a:rPr lang="fr-CA" u="sng" dirty="0" smtClean="0"/>
              <a:t>d’immenses quantités d’eau douce </a:t>
            </a:r>
            <a:r>
              <a:rPr lang="fr-CA" dirty="0" smtClean="0"/>
              <a:t>qui sont libérés pendant les mois de l’été.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30</a:t>
            </a:fld>
            <a:endParaRPr lang="en-CA"/>
          </a:p>
        </p:txBody>
      </p:sp>
      <p:pic>
        <p:nvPicPr>
          <p:cNvPr id="10242" name="Picture 2" descr="http://www.mountainflyingservice.com/imgs/glacier-bay-tours/Close-up-Glacier-Bay-Tour-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345250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périodes glaciaires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571184" cy="4389120"/>
          </a:xfrm>
        </p:spPr>
        <p:txBody>
          <a:bodyPr/>
          <a:lstStyle/>
          <a:p>
            <a:r>
              <a:rPr lang="fr-CA" dirty="0" smtClean="0"/>
              <a:t>La dernière période glaciale a commencée il y a 120 000 ans et s’est terminé il y a seulement 11 000 ans.</a:t>
            </a:r>
          </a:p>
          <a:p>
            <a:r>
              <a:rPr lang="fr-CA" dirty="0" smtClean="0"/>
              <a:t>Durant la dernière période glaciale, le climat de l’Amérique du Nord était aussi froid que celui de Groenland d’aujourd’hui.</a:t>
            </a:r>
          </a:p>
          <a:p>
            <a:r>
              <a:rPr lang="fr-CA" dirty="0" smtClean="0"/>
              <a:t>Des glaciers recouvraient environ 20% de des continents</a:t>
            </a:r>
          </a:p>
          <a:p>
            <a:r>
              <a:rPr lang="fr-CA" dirty="0" smtClean="0"/>
              <a:t>La température moyenne atteignait près de 10°C.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31</a:t>
            </a:fld>
            <a:endParaRPr lang="en-CA"/>
          </a:p>
        </p:txBody>
      </p:sp>
      <p:pic>
        <p:nvPicPr>
          <p:cNvPr id="9218" name="Picture 2" descr="http://images2.fanpop.com/image/photos/9100000/Scrat-ice-age-9135926-1024-76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648"/>
            <a:ext cx="2267744" cy="170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0568"/>
            <a:ext cx="7010400" cy="618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D0C1-CEB1-46AC-976C-52F407FC6CD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000" smtClean="0"/>
              <a:t>Les glaciers et le réchauffement climatique</a:t>
            </a:r>
            <a:endParaRPr lang="fr-CA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réchauffement climatique: le phénomène qui correspond a une augmentation des températures moyennes a la surface de la Terre et des océans</a:t>
            </a:r>
          </a:p>
          <a:p>
            <a:r>
              <a:rPr lang="fr-CA" dirty="0" smtClean="0"/>
              <a:t>Au cours des 100 derniers années, la température moyenne a la surface de la Terre a augmente de 0.5°C.</a:t>
            </a:r>
          </a:p>
          <a:p>
            <a:r>
              <a:rPr lang="fr-CA" dirty="0" smtClean="0"/>
              <a:t>Cette différence affecte les glaciers.</a:t>
            </a:r>
          </a:p>
          <a:p>
            <a:pPr lvl="1"/>
            <a:r>
              <a:rPr lang="fr-CA" dirty="0" smtClean="0"/>
              <a:t>La plupart des glaciers disparaissent lentement.</a:t>
            </a:r>
          </a:p>
          <a:p>
            <a:pPr lvl="1"/>
            <a:r>
              <a:rPr lang="fr-CA" dirty="0" smtClean="0"/>
              <a:t>Ils fondent a une vitesse plus élevée qu’auparavant.</a:t>
            </a:r>
          </a:p>
          <a:p>
            <a:pPr lvl="1"/>
            <a:r>
              <a:rPr lang="fr-CA" dirty="0" smtClean="0"/>
              <a:t>Ce qui pourrait avoir des effets négatifs pour la population du monde.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995120" cy="2011362"/>
          </a:xfrm>
        </p:spPr>
        <p:txBody>
          <a:bodyPr>
            <a:normAutofit/>
          </a:bodyPr>
          <a:lstStyle/>
          <a:p>
            <a:r>
              <a:rPr lang="en-US" i="1" dirty="0" smtClean="0"/>
              <a:t>La </a:t>
            </a:r>
            <a:r>
              <a:rPr lang="en-US" i="1" dirty="0" err="1" smtClean="0"/>
              <a:t>fonte</a:t>
            </a:r>
            <a:r>
              <a:rPr lang="en-US" i="1" dirty="0" smtClean="0"/>
              <a:t> des glaciers au </a:t>
            </a:r>
            <a:r>
              <a:rPr lang="en-US" i="1" dirty="0" err="1" smtClean="0"/>
              <a:t>Groenland</a:t>
            </a:r>
            <a:endParaRPr lang="en-US" dirty="0"/>
          </a:p>
        </p:txBody>
      </p:sp>
      <p:pic>
        <p:nvPicPr>
          <p:cNvPr id="1536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4390256" cy="462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D0C1-CEB1-46AC-976C-52F407FC6CD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it-IT" sz="4000" i="1" dirty="0" smtClean="0"/>
              <a:t>La fonte du Glacier Athabasca en Alberta</a:t>
            </a:r>
            <a:r>
              <a:rPr lang="it-IT" sz="4000" i="1" dirty="0"/>
              <a:t/>
            </a:r>
            <a:br>
              <a:rPr lang="it-IT" sz="4000" i="1" dirty="0"/>
            </a:br>
            <a:r>
              <a:rPr lang="en-US" sz="4000" i="1" dirty="0"/>
              <a:t>It has receded 1.5 km since 1843.</a:t>
            </a:r>
            <a:endParaRPr lang="en-US" sz="4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7010400" cy="437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D0C1-CEB1-46AC-976C-52F407FC6CD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68" y="685800"/>
            <a:ext cx="7713832" cy="604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D0C1-CEB1-46AC-976C-52F407FC6CD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i="1" dirty="0" smtClean="0"/>
              <a:t>Donc, qu’est-ce que ça veut dire?</a:t>
            </a:r>
            <a:endParaRPr lang="fr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 smtClean="0"/>
              <a:t>Le niveau des océans </a:t>
            </a:r>
            <a:r>
              <a:rPr lang="fr-CA" sz="3200" u="sng" dirty="0" smtClean="0"/>
              <a:t>pourrait augmenter</a:t>
            </a:r>
          </a:p>
          <a:p>
            <a:endParaRPr lang="fr-CA" sz="3200" dirty="0" smtClean="0"/>
          </a:p>
          <a:p>
            <a:r>
              <a:rPr lang="fr-CA" sz="3200" dirty="0" smtClean="0"/>
              <a:t>Des rivières pourraient inonder (</a:t>
            </a:r>
            <a:r>
              <a:rPr lang="fr-CA" sz="3200" i="1" dirty="0" smtClean="0"/>
              <a:t>flood</a:t>
            </a:r>
            <a:r>
              <a:rPr lang="fr-CA" sz="3200" dirty="0" smtClean="0"/>
              <a:t>)</a:t>
            </a:r>
          </a:p>
          <a:p>
            <a:endParaRPr lang="fr-CA" sz="3200" dirty="0" smtClean="0"/>
          </a:p>
          <a:p>
            <a:r>
              <a:rPr lang="fr-CA" sz="3200" dirty="0" smtClean="0"/>
              <a:t>Si les glaciers disparaissent, certaines rivières pourraient assécher (dry out)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Les bassins hydrographiques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93720"/>
          </a:xfrm>
        </p:spPr>
        <p:txBody>
          <a:bodyPr/>
          <a:lstStyle/>
          <a:p>
            <a:r>
              <a:rPr lang="fr-CA" dirty="0" smtClean="0"/>
              <a:t>Toute l’eau douce de la Terre (de surface ou souterraine) fait partie </a:t>
            </a:r>
            <a:r>
              <a:rPr lang="fr-CA" u="sng" dirty="0" smtClean="0"/>
              <a:t>d’un bassin hydrographique</a:t>
            </a:r>
            <a:r>
              <a:rPr lang="fr-CA" dirty="0" smtClean="0"/>
              <a:t>.</a:t>
            </a:r>
          </a:p>
          <a:p>
            <a:pPr lvl="1"/>
            <a:r>
              <a:rPr lang="fr-CA" i="1" dirty="0" smtClean="0"/>
              <a:t>*On peut aussi dire: bassin de drainage (</a:t>
            </a:r>
            <a:r>
              <a:rPr lang="fr-CA" i="1" dirty="0" err="1" smtClean="0"/>
              <a:t>waterhed</a:t>
            </a:r>
            <a:r>
              <a:rPr lang="fr-CA" i="1" dirty="0" smtClean="0"/>
              <a:t>)</a:t>
            </a:r>
          </a:p>
          <a:p>
            <a:endParaRPr lang="fr-CA" dirty="0" smtClean="0"/>
          </a:p>
          <a:p>
            <a:r>
              <a:rPr lang="fr-CA" dirty="0" smtClean="0"/>
              <a:t>Bassin hydrographique: la </a:t>
            </a:r>
            <a:r>
              <a:rPr lang="fr-CA" u="sng" dirty="0" smtClean="0"/>
              <a:t>zone géographique </a:t>
            </a:r>
            <a:r>
              <a:rPr lang="fr-CA" dirty="0" smtClean="0"/>
              <a:t>qui alimente en eau un </a:t>
            </a:r>
            <a:r>
              <a:rPr lang="fr-CA" u="sng" dirty="0" smtClean="0"/>
              <a:t>cours d’eau </a:t>
            </a:r>
            <a:r>
              <a:rPr lang="fr-CA" dirty="0" smtClean="0"/>
              <a:t>(une rivière, un lac, ou un océan).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bassins hydrographiques </a:t>
            </a:r>
            <a:r>
              <a:rPr lang="fr-CA" sz="3600" dirty="0" smtClean="0"/>
              <a:t>(2)</a:t>
            </a:r>
            <a:endParaRPr lang="fr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33680"/>
          </a:xfrm>
        </p:spPr>
        <p:txBody>
          <a:bodyPr/>
          <a:lstStyle/>
          <a:p>
            <a:r>
              <a:rPr lang="fr-CA" dirty="0" smtClean="0"/>
              <a:t>Les </a:t>
            </a:r>
            <a:r>
              <a:rPr lang="fr-CA" u="sng" dirty="0" smtClean="0"/>
              <a:t>grands</a:t>
            </a:r>
            <a:r>
              <a:rPr lang="fr-CA" dirty="0" smtClean="0"/>
              <a:t> bassins hydrographiques comprennent de plusieurs bassins </a:t>
            </a:r>
            <a:r>
              <a:rPr lang="fr-CA" u="sng" dirty="0" smtClean="0"/>
              <a:t>plus petits</a:t>
            </a:r>
            <a:r>
              <a:rPr lang="fr-CA" dirty="0" smtClean="0"/>
              <a:t>.</a:t>
            </a:r>
          </a:p>
          <a:p>
            <a:endParaRPr lang="fr-CA" dirty="0" smtClean="0"/>
          </a:p>
          <a:p>
            <a:r>
              <a:rPr lang="fr-CA" dirty="0" smtClean="0"/>
              <a:t>Les bassins hydrographiques sont séparés par une </a:t>
            </a:r>
            <a:r>
              <a:rPr lang="fr-CA" u="sng" dirty="0" smtClean="0"/>
              <a:t>ligne de partage des eaux</a:t>
            </a:r>
            <a:r>
              <a:rPr lang="fr-CA" dirty="0" smtClean="0"/>
              <a:t>, une région de plus haute altitude.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http://www.iatnl.com/uploads/images/Corner%20Brook%20Stream%20Trail,%20August%201,%202011%20238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09120"/>
            <a:ext cx="2758852" cy="20691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Comment utilisons-nous l’eau?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78896" cy="4389120"/>
          </a:xfrm>
        </p:spPr>
        <p:txBody>
          <a:bodyPr/>
          <a:lstStyle/>
          <a:p>
            <a:endParaRPr lang="fr-CA" dirty="0" smtClean="0"/>
          </a:p>
          <a:p>
            <a:r>
              <a:rPr lang="fr-CA" dirty="0" smtClean="0"/>
              <a:t>Utilisations domestiques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Utilisations industrielles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Utilisation récréative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49154" name="Picture 2" descr="http://www.cleanwateraction.org/files/images/ca/Front%20image_drinking-wa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88840"/>
            <a:ext cx="2149194" cy="1377868"/>
          </a:xfrm>
          <a:prstGeom prst="rect">
            <a:avLst/>
          </a:prstGeom>
          <a:noFill/>
        </p:spPr>
      </p:pic>
      <p:pic>
        <p:nvPicPr>
          <p:cNvPr id="49158" name="Picture 6" descr="http://blogues.cyberpresse.ca/voixdelest/files/2011/04/Image-1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284984"/>
            <a:ext cx="2196701" cy="15188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Le ruisellement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03232" cy="1508915"/>
          </a:xfrm>
        </p:spPr>
        <p:txBody>
          <a:bodyPr>
            <a:normAutofit/>
          </a:bodyPr>
          <a:lstStyle/>
          <a:p>
            <a:r>
              <a:rPr lang="fr-CA" b="1" u="sng" dirty="0" smtClean="0"/>
              <a:t>Ruissellement</a:t>
            </a:r>
            <a:r>
              <a:rPr lang="fr-CA" dirty="0" smtClean="0"/>
              <a:t>: Écoulement d’eau provenant de précipitations</a:t>
            </a:r>
          </a:p>
          <a:p>
            <a:pPr>
              <a:buNone/>
            </a:pP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2924944"/>
            <a:ext cx="4104456" cy="4434840"/>
          </a:xfrm>
        </p:spPr>
        <p:txBody>
          <a:bodyPr/>
          <a:lstStyle/>
          <a:p>
            <a:pPr lvl="1"/>
            <a:r>
              <a:rPr lang="fr-CA" dirty="0" smtClean="0"/>
              <a:t>une certaine partie s’évapore ou est absorbée par le sol, mais une grande partie s’écoule simplement sur le sol et “</a:t>
            </a:r>
            <a:r>
              <a:rPr lang="fr-CA" b="1" u="sng" dirty="0" smtClean="0"/>
              <a:t>ruisselle</a:t>
            </a:r>
            <a:r>
              <a:rPr lang="fr-CA" dirty="0" smtClean="0"/>
              <a:t>” vers les cours d’eau et les réseaux d’égouts.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40</a:t>
            </a:fld>
            <a:endParaRPr lang="en-CA"/>
          </a:p>
        </p:txBody>
      </p:sp>
      <p:pic>
        <p:nvPicPr>
          <p:cNvPr id="4" name="Picture 3" descr="cycledel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819869"/>
            <a:ext cx="4716016" cy="3790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ruissellement</a:t>
            </a:r>
            <a:r>
              <a:rPr lang="en-CA" dirty="0" smtClean="0"/>
              <a:t> </a:t>
            </a:r>
            <a:r>
              <a:rPr lang="en-CA" sz="3600" dirty="0" smtClean="0"/>
              <a:t>(2)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82952" cy="4389120"/>
          </a:xfrm>
        </p:spPr>
        <p:txBody>
          <a:bodyPr/>
          <a:lstStyle/>
          <a:p>
            <a:r>
              <a:rPr lang="fr-CA" dirty="0" smtClean="0"/>
              <a:t>La force qui cause le ruissellement est </a:t>
            </a:r>
            <a:r>
              <a:rPr lang="fr-CA" b="1" u="sng" dirty="0" smtClean="0"/>
              <a:t>la force gravitationnelle</a:t>
            </a:r>
            <a:r>
              <a:rPr lang="fr-CA" dirty="0" smtClean="0"/>
              <a:t>.</a:t>
            </a:r>
          </a:p>
          <a:p>
            <a:endParaRPr lang="fr-CA" dirty="0" smtClean="0"/>
          </a:p>
          <a:p>
            <a:r>
              <a:rPr lang="fr-CA" dirty="0" smtClean="0"/>
              <a:t>Sous l’action de cette force, les eaux de ruissellement s’écoulent sur le sol jusqu’a ce qu’elles atteignent une dépression de terrain ou un cours d’eau.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41</a:t>
            </a:fld>
            <a:endParaRPr lang="en-CA"/>
          </a:p>
        </p:txBody>
      </p:sp>
      <p:pic>
        <p:nvPicPr>
          <p:cNvPr id="13314" name="Picture 2" descr="http://images.hayneedle.com/mgen/master:GID036.jpg&amp;v=1&amp;w=120&amp;h=60&amp;pad=3&amp;shadow=7&amp;ds=ds16x9&amp;vid=y&amp;png=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20888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dirty="0" smtClean="0"/>
              <a:t>Les facteurs qui influencent le ruissellement</a:t>
            </a:r>
            <a:endParaRPr lang="fr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0480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La nature des matériaux qui compose le sol:</a:t>
            </a:r>
          </a:p>
          <a:p>
            <a:pPr lvl="1"/>
            <a:r>
              <a:rPr lang="fr-CA" dirty="0" smtClean="0"/>
              <a:t>Si le sol est recouvert de roches il n’absorbera pas facilement l’eau de surface.</a:t>
            </a:r>
          </a:p>
          <a:p>
            <a:r>
              <a:rPr lang="fr-CA" dirty="0" smtClean="0"/>
              <a:t>La quantité de pluie: s’il y a trop de pluie le sol sera incapable d’en absorber d’avantage.</a:t>
            </a:r>
          </a:p>
          <a:p>
            <a:r>
              <a:rPr lang="fr-CA" dirty="0" smtClean="0"/>
              <a:t>La durée des précipitations: Plus le terrain est escarpé, plus l’eau s’écoulera vite. Si l’eau s’écoule trop vite, le sol ne l’absorbera pas facilement.</a:t>
            </a:r>
          </a:p>
          <a:p>
            <a:r>
              <a:rPr lang="fr-CA" dirty="0" smtClean="0"/>
              <a:t>La quantité de végétation: Les régions pauvres en végétation connaitront un ruissellement plus important que les régions riches en végétation.</a:t>
            </a:r>
          </a:p>
          <a:p>
            <a:r>
              <a:rPr lang="fr-CA" dirty="0" smtClean="0"/>
              <a:t>L’importance du développement de la région: Les régions peu développées qui possèdent plus de terrain connaitront un ruissellement moins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mtClean="0"/>
              <a:t>Une chose affecte une autre...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Ex. </a:t>
            </a:r>
            <a:r>
              <a:rPr lang="fr-CA" sz="2800" b="1" u="sng" dirty="0" smtClean="0"/>
              <a:t>La salinité </a:t>
            </a:r>
            <a:r>
              <a:rPr lang="fr-CA" sz="2800" dirty="0" smtClean="0"/>
              <a:t>affecte les types d’organismes qui peuvent survivre dans un endroit.</a:t>
            </a:r>
          </a:p>
          <a:p>
            <a:r>
              <a:rPr lang="fr-CA" sz="2800" dirty="0" smtClean="0"/>
              <a:t>Ex. </a:t>
            </a:r>
            <a:r>
              <a:rPr lang="fr-CA" sz="2800" b="1" u="sng" dirty="0" smtClean="0"/>
              <a:t>La température </a:t>
            </a:r>
            <a:r>
              <a:rPr lang="fr-CA" sz="2800" dirty="0" smtClean="0"/>
              <a:t>affecte la quantité d’oxygène dissous dans l’eau.  Plus la température est </a:t>
            </a:r>
            <a:r>
              <a:rPr lang="fr-CA" sz="2800" b="1" u="sng" dirty="0" smtClean="0"/>
              <a:t>basse</a:t>
            </a:r>
            <a:r>
              <a:rPr lang="fr-CA" sz="2800" dirty="0" smtClean="0"/>
              <a:t>, plus il y a de </a:t>
            </a:r>
            <a:r>
              <a:rPr lang="fr-CA" sz="2800" b="1" u="sng" dirty="0" smtClean="0"/>
              <a:t>l’oxygène</a:t>
            </a:r>
            <a:r>
              <a:rPr lang="fr-CA" sz="2800" dirty="0" smtClean="0"/>
              <a:t>.</a:t>
            </a:r>
          </a:p>
          <a:p>
            <a:r>
              <a:rPr lang="fr-CA" sz="2800" dirty="0" smtClean="0"/>
              <a:t>Ex. La convergence du courant du Labrador et le «Gulf Stream» influence la productivité  des Grands Bancs, le mouvement des icebergs, et la migration du caplan et des baleines.</a:t>
            </a:r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CA" dirty="0" smtClean="0"/>
              <a:t>Distribution de </a:t>
            </a:r>
            <a:r>
              <a:rPr lang="en-CA" dirty="0" err="1" smtClean="0"/>
              <a:t>l’eau</a:t>
            </a:r>
            <a:r>
              <a:rPr lang="en-CA" dirty="0" smtClean="0"/>
              <a:t> </a:t>
            </a:r>
            <a:r>
              <a:rPr lang="en-CA" dirty="0" err="1" smtClean="0"/>
              <a:t>sur</a:t>
            </a:r>
            <a:r>
              <a:rPr lang="en-CA" dirty="0" smtClean="0"/>
              <a:t> la Terre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48130" name="Picture 2" descr="http://www.e-tech-blog.com/wp-content/uploads/repartition%20eau%20sur%20terre(6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3516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La répartition </a:t>
            </a:r>
            <a:r>
              <a:rPr lang="fr-CA" sz="3600" dirty="0" smtClean="0"/>
              <a:t>(distribution) </a:t>
            </a:r>
            <a:r>
              <a:rPr lang="fr-CA" dirty="0" smtClean="0"/>
              <a:t>de l’eau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87008" cy="4389120"/>
          </a:xfrm>
        </p:spPr>
        <p:txBody>
          <a:bodyPr/>
          <a:lstStyle/>
          <a:p>
            <a:r>
              <a:rPr lang="fr-CA" dirty="0" smtClean="0"/>
              <a:t>L’eau est nécessaire pour survivre!</a:t>
            </a:r>
          </a:p>
          <a:p>
            <a:r>
              <a:rPr lang="fr-CA" dirty="0" smtClean="0"/>
              <a:t>Environ 97% des réserves d’eau est </a:t>
            </a:r>
          </a:p>
          <a:p>
            <a:pPr>
              <a:buNone/>
            </a:pPr>
            <a:r>
              <a:rPr lang="fr-CA" dirty="0" smtClean="0"/>
              <a:t>   constitué d’eau salée</a:t>
            </a:r>
          </a:p>
          <a:p>
            <a:r>
              <a:rPr lang="fr-CA" dirty="0" smtClean="0"/>
              <a:t>L’eau propre n’existe qu’en quantité </a:t>
            </a:r>
          </a:p>
          <a:p>
            <a:pPr>
              <a:buNone/>
            </a:pPr>
            <a:r>
              <a:rPr lang="fr-CA" dirty="0" smtClean="0"/>
              <a:t>   très limité.</a:t>
            </a:r>
          </a:p>
          <a:p>
            <a:r>
              <a:rPr lang="fr-CA" dirty="0" smtClean="0"/>
              <a:t>Nous ne pouvons pas boire de l’eau salée. </a:t>
            </a:r>
          </a:p>
        </p:txBody>
      </p:sp>
      <p:pic>
        <p:nvPicPr>
          <p:cNvPr id="1026" name="Picture 2" descr="C:\Users\Andrea\AppData\Local\Microsoft\Windows\Temporary Internet Files\Content.IE5\55JBH43F\MP9004447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71678"/>
            <a:ext cx="2938592" cy="380537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farm9.static.flickr.com/8001/7104763941_0a008b83a7_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16832"/>
            <a:ext cx="1372462" cy="1829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La répartition </a:t>
            </a:r>
            <a:r>
              <a:rPr lang="fr-CA" sz="3600" dirty="0" smtClean="0"/>
              <a:t>(distribution) </a:t>
            </a:r>
            <a:r>
              <a:rPr lang="fr-CA" dirty="0" smtClean="0"/>
              <a:t>de l’eau (2)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47048" cy="4661872"/>
          </a:xfrm>
        </p:spPr>
        <p:txBody>
          <a:bodyPr>
            <a:normAutofit/>
          </a:bodyPr>
          <a:lstStyle/>
          <a:p>
            <a:r>
              <a:rPr lang="fr-CA" dirty="0" smtClean="0"/>
              <a:t>Seulement  </a:t>
            </a:r>
            <a:r>
              <a:rPr lang="fr-CA" sz="3200" b="1" dirty="0" smtClean="0"/>
              <a:t>3%</a:t>
            </a:r>
            <a:r>
              <a:rPr lang="fr-CA" dirty="0" smtClean="0"/>
              <a:t> de l’eau de la planète est de “l’eau douce” (de l’eau qui n’est pas salée)</a:t>
            </a:r>
          </a:p>
          <a:p>
            <a:endParaRPr lang="fr-CA" sz="3200" b="1" dirty="0" smtClean="0"/>
          </a:p>
          <a:p>
            <a:r>
              <a:rPr lang="fr-CA" sz="3200" b="1" dirty="0" smtClean="0"/>
              <a:t>2/3</a:t>
            </a:r>
            <a:r>
              <a:rPr lang="fr-CA" dirty="0" smtClean="0"/>
              <a:t> de cette eau est gelée dans de grandes zones de glace. </a:t>
            </a:r>
          </a:p>
          <a:p>
            <a:endParaRPr lang="fr-CA" dirty="0" smtClean="0"/>
          </a:p>
          <a:p>
            <a:r>
              <a:rPr lang="fr-CA" dirty="0" smtClean="0"/>
              <a:t>… Il ne reste qu’environ </a:t>
            </a:r>
            <a:r>
              <a:rPr lang="fr-CA" sz="3600" b="1" dirty="0" smtClean="0"/>
              <a:t>1%</a:t>
            </a:r>
            <a:r>
              <a:rPr lang="fr-CA" dirty="0" smtClean="0"/>
              <a:t> de toute l’eau de la Terre comme eau douce disponible.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32770" name="Picture 2" descr="http://static6.businessinsider.com/image/51df077beab8eab664000000-1200/what-the-cameras-saw-was-astound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89040"/>
            <a:ext cx="3077874" cy="172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fr-CA" dirty="0" smtClean="0"/>
              <a:t>Révision des termes...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54760" cy="2429624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Lithosphère (f):  </a:t>
            </a:r>
          </a:p>
          <a:p>
            <a:pPr lvl="1"/>
            <a:r>
              <a:rPr lang="fr-CA" dirty="0" smtClean="0"/>
              <a:t>Couche externe solide de la Terre</a:t>
            </a:r>
          </a:p>
          <a:p>
            <a:pPr lvl="1"/>
            <a:r>
              <a:rPr lang="fr-CA" dirty="0" smtClean="0"/>
              <a:t>2 types:</a:t>
            </a:r>
          </a:p>
          <a:p>
            <a:pPr lvl="2"/>
            <a:r>
              <a:rPr lang="fr-CA" dirty="0" smtClean="0"/>
              <a:t>Croûte terrestre</a:t>
            </a:r>
          </a:p>
          <a:p>
            <a:pPr lvl="2"/>
            <a:r>
              <a:rPr lang="fr-CA" dirty="0" smtClean="0"/>
              <a:t>Croûte océanique</a:t>
            </a:r>
          </a:p>
          <a:p>
            <a:pPr lvl="1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29698" name="Picture 2" descr="http://www.miraclesducoran.com/images_miracles_Coran/katman_geographic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39741"/>
            <a:ext cx="4716016" cy="513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Révision des termes...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34880" cy="2429624"/>
          </a:xfrm>
        </p:spPr>
        <p:txBody>
          <a:bodyPr/>
          <a:lstStyle/>
          <a:p>
            <a:r>
              <a:rPr lang="fr-CA" dirty="0" smtClean="0"/>
              <a:t>Atmosphère (f):  </a:t>
            </a:r>
          </a:p>
          <a:p>
            <a:pPr lvl="1"/>
            <a:r>
              <a:rPr lang="fr-CA" dirty="0" smtClean="0"/>
              <a:t>Couche de gaz qui entoure la planète</a:t>
            </a:r>
          </a:p>
          <a:p>
            <a:pPr lvl="2"/>
            <a:r>
              <a:rPr lang="fr-CA" dirty="0" smtClean="0"/>
              <a:t>Qui comprend l’air que l’on respire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8966-9C76-4FBF-864A-E02F05FA6367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54274" name="Picture 2" descr="http://upload.maieutapedia.org/picture/l_atmosphere-13138721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34956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7701</TotalTime>
  <Words>1771</Words>
  <Application>Microsoft Office PowerPoint</Application>
  <PresentationFormat>On-screen Show (4:3)</PresentationFormat>
  <Paragraphs>245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Calibri</vt:lpstr>
      <vt:lpstr>Constantia</vt:lpstr>
      <vt:lpstr>Wingdings 2</vt:lpstr>
      <vt:lpstr>Flow</vt:lpstr>
      <vt:lpstr>Chapitre 1</vt:lpstr>
      <vt:lpstr>Quels sont certains des effets de l’eau?</vt:lpstr>
      <vt:lpstr>Quels sont certains des effets de l’eau?</vt:lpstr>
      <vt:lpstr>Comment utilisons-nous l’eau?</vt:lpstr>
      <vt:lpstr>Distribution de l’eau sur la Terre</vt:lpstr>
      <vt:lpstr>La répartition (distribution) de l’eau</vt:lpstr>
      <vt:lpstr>La répartition (distribution) de l’eau (2)</vt:lpstr>
      <vt:lpstr>Révision des termes...</vt:lpstr>
      <vt:lpstr>Révision des termes...</vt:lpstr>
      <vt:lpstr>Révision des termes...</vt:lpstr>
      <vt:lpstr>Pourquoi on ne manque pas d’eau?!</vt:lpstr>
      <vt:lpstr>Le cycle de l’eau</vt:lpstr>
      <vt:lpstr>Le cycle de l’eau</vt:lpstr>
      <vt:lpstr>Le cycle (2)...</vt:lpstr>
      <vt:lpstr>Le cycle (3)...</vt:lpstr>
      <vt:lpstr>Le cycle (4)...</vt:lpstr>
      <vt:lpstr>Les scientifique qui étudient l’eau</vt:lpstr>
      <vt:lpstr>1.2 Les differences entre l’eau de mer et l’eau douce</vt:lpstr>
      <vt:lpstr>D’où provient le sel?</vt:lpstr>
      <vt:lpstr>La masse volumique de l’eau salée et de l’eau douce (densité)</vt:lpstr>
      <vt:lpstr>Le point de congélation de l’eau salée et de l’eau douce</vt:lpstr>
      <vt:lpstr>Questions</vt:lpstr>
      <vt:lpstr>1.3 Les sources d’eau douce</vt:lpstr>
      <vt:lpstr>Sources d’eau douce</vt:lpstr>
      <vt:lpstr>L’eau souterraine</vt:lpstr>
      <vt:lpstr>L’eau souterraine (2)</vt:lpstr>
      <vt:lpstr>Les glaciers</vt:lpstr>
      <vt:lpstr>Les glaciers (2)</vt:lpstr>
      <vt:lpstr>Les glaciers (3)</vt:lpstr>
      <vt:lpstr>Les glaciers et le cycle de l’eau</vt:lpstr>
      <vt:lpstr>Les périodes glaciaires</vt:lpstr>
      <vt:lpstr>PowerPoint Presentation</vt:lpstr>
      <vt:lpstr>Les glaciers et le réchauffement climatique</vt:lpstr>
      <vt:lpstr>La fonte des glaciers au Groenland</vt:lpstr>
      <vt:lpstr>La fonte du Glacier Athabasca en Alberta It has receded 1.5 km since 1843.</vt:lpstr>
      <vt:lpstr>PowerPoint Presentation</vt:lpstr>
      <vt:lpstr>Donc, qu’est-ce que ça veut dire?</vt:lpstr>
      <vt:lpstr>Les bassins hydrographiques</vt:lpstr>
      <vt:lpstr>Les bassins hydrographiques (2)</vt:lpstr>
      <vt:lpstr>Le ruisellement</vt:lpstr>
      <vt:lpstr>Le ruissellement (2)</vt:lpstr>
      <vt:lpstr>Les facteurs qui influencent le ruissellement</vt:lpstr>
      <vt:lpstr>Une chose affecte une autre...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</dc:title>
  <dc:creator>stephen</dc:creator>
  <cp:lastModifiedBy>Christine Adey</cp:lastModifiedBy>
  <cp:revision>65</cp:revision>
  <cp:lastPrinted>2015-09-21T13:29:47Z</cp:lastPrinted>
  <dcterms:created xsi:type="dcterms:W3CDTF">2010-08-27T01:01:55Z</dcterms:created>
  <dcterms:modified xsi:type="dcterms:W3CDTF">2016-09-07T14:52:56Z</dcterms:modified>
</cp:coreProperties>
</file>