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76" r:id="rId3"/>
    <p:sldId id="278" r:id="rId4"/>
    <p:sldId id="277" r:id="rId5"/>
    <p:sldId id="267" r:id="rId6"/>
    <p:sldId id="266" r:id="rId7"/>
    <p:sldId id="268" r:id="rId8"/>
    <p:sldId id="269" r:id="rId9"/>
    <p:sldId id="270" r:id="rId10"/>
    <p:sldId id="272" r:id="rId11"/>
    <p:sldId id="279" r:id="rId12"/>
    <p:sldId id="280" r:id="rId13"/>
    <p:sldId id="275"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initials="E" lastIdx="1" clrIdx="0">
    <p:extLst>
      <p:ext uri="{19B8F6BF-5375-455C-9EA6-DF929625EA0E}">
        <p15:presenceInfo xmlns:p15="http://schemas.microsoft.com/office/powerpoint/2012/main" userId="Emi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E864AD5-DA66-4D25-89EF-8639BE9BDBD5}" type="datetimeFigureOut">
              <a:rPr lang="en-US" smtClean="0"/>
              <a:t>1/31/2019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0184CEF1-E6BD-4176-8E33-FA0C4E7504C7}" type="slidenum">
              <a:rPr lang="en-US" smtClean="0"/>
              <a:t>‹#›</a:t>
            </a:fld>
            <a:endParaRPr lang="en-US"/>
          </a:p>
        </p:txBody>
      </p:sp>
    </p:spTree>
    <p:extLst>
      <p:ext uri="{BB962C8B-B14F-4D97-AF65-F5344CB8AC3E}">
        <p14:creationId xmlns:p14="http://schemas.microsoft.com/office/powerpoint/2010/main" val="2505011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eaLnBrk="1" hangingPunct="1">
              <a:defRPr sz="1200">
                <a:latin typeface="Arial" pitchFamily="34" charset="0"/>
              </a:defRPr>
            </a:lvl1pPr>
          </a:lstStyle>
          <a:p>
            <a:pPr>
              <a:defRPr/>
            </a:pPr>
            <a:fld id="{FFCC69AE-6734-438F-892B-ED3D9C962838}" type="slidenum">
              <a:rPr lang="en-US" altLang="en-US"/>
              <a:pPr>
                <a:defRPr/>
              </a:pPr>
              <a:t>‹#›</a:t>
            </a:fld>
            <a:endParaRPr lang="en-US" altLang="en-US"/>
          </a:p>
        </p:txBody>
      </p:sp>
    </p:spTree>
    <p:extLst>
      <p:ext uri="{BB962C8B-B14F-4D97-AF65-F5344CB8AC3E}">
        <p14:creationId xmlns:p14="http://schemas.microsoft.com/office/powerpoint/2010/main" val="60231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DDF778D-E0BF-4E48-8EB6-BD9EA332D9FA}" type="slidenum">
              <a:rPr lang="en-US" altLang="en-US" smtClean="0">
                <a:latin typeface="Arial" charset="0"/>
              </a:rPr>
              <a:pPr/>
              <a:t>1</a:t>
            </a:fld>
            <a:endParaRPr lang="en-US" altLang="en-US" smtClean="0">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75759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7F5D610-A9FE-4A8F-8940-1DC94AB2AAC7}" type="slidenum">
              <a:rPr lang="en-US" altLang="en-US" smtClean="0">
                <a:latin typeface="Arial" charset="0"/>
              </a:rPr>
              <a:pPr/>
              <a:t>11</a:t>
            </a:fld>
            <a:endParaRPr lang="en-US" altLang="en-US"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653270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7F5D610-A9FE-4A8F-8940-1DC94AB2AAC7}" type="slidenum">
              <a:rPr lang="en-US" altLang="en-US" smtClean="0">
                <a:latin typeface="Arial" charset="0"/>
              </a:rPr>
              <a:pPr/>
              <a:t>12</a:t>
            </a:fld>
            <a:endParaRPr lang="en-US" altLang="en-US"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592159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C66358-7201-4132-A968-D389A68E3931}" type="slidenum">
              <a:rPr lang="en-US" altLang="en-US" smtClean="0">
                <a:latin typeface="Arial" charset="0"/>
              </a:rPr>
              <a:pPr/>
              <a:t>13</a:t>
            </a:fld>
            <a:endParaRPr lang="en-US" altLang="en-US" smtClean="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889195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3214652-1661-44EE-AB3C-85C5E32A33E1}" type="slidenum">
              <a:rPr lang="en-US" altLang="en-US" smtClean="0"/>
              <a:pPr/>
              <a:t>14</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5154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86CBE12-558C-4619-B103-8B0EB98B0A9D}" type="slidenum">
              <a:rPr lang="en-US" altLang="en-US" smtClean="0"/>
              <a:pPr/>
              <a:t>15</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0077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345322D-43E2-4092-A101-D5B902E22412}" type="slidenum">
              <a:rPr lang="en-US" altLang="en-US" smtClean="0"/>
              <a:pPr/>
              <a:t>16</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51690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A94FB9-EF66-4EA6-8C3D-0C4FDBD63860}" type="slidenum">
              <a:rPr lang="en-US" altLang="en-US" smtClean="0"/>
              <a:pPr/>
              <a:t>17</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91723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7601745-16EE-4473-B521-1DD6E1D10DB1}" type="slidenum">
              <a:rPr lang="en-US" altLang="en-US" smtClean="0"/>
              <a:pPr/>
              <a:t>18</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7244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45E6F55-BE4C-4048-AF1C-B8D9114C8482}" type="slidenum">
              <a:rPr lang="en-US" altLang="en-US" smtClean="0"/>
              <a:pPr/>
              <a:t>19</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59082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ED4F1C8-4EB0-40FC-B80A-D94129E44300}" type="slidenum">
              <a:rPr lang="en-US" altLang="en-US" smtClean="0"/>
              <a:pPr/>
              <a:t>20</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02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49C4662-40A0-4006-9DD1-D7A684F8F3C4}" type="slidenum">
              <a:rPr lang="en-US" altLang="en-US" smtClean="0">
                <a:latin typeface="Arial" charset="0"/>
              </a:rPr>
              <a:pPr/>
              <a:t>2</a:t>
            </a:fld>
            <a:endParaRPr lang="en-US" altLang="en-US"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58928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B99A559-ED18-48DC-8961-8F56B156DB05}" type="slidenum">
              <a:rPr lang="en-US" altLang="en-US" smtClean="0"/>
              <a:pPr/>
              <a:t>21</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3353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1C41A1C-BEAC-4741-99FE-7EBB9F810D44}" type="slidenum">
              <a:rPr lang="en-US" altLang="en-US" smtClean="0"/>
              <a:pPr/>
              <a:t>23</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99995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BF2535C-5EC7-4E53-8AF8-5BC0FE836202}" type="slidenum">
              <a:rPr lang="en-US" altLang="en-US" smtClean="0"/>
              <a:pPr/>
              <a:t>24</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96002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1414F5E-E8FB-4514-ADA6-6DFA33F299AF}" type="slidenum">
              <a:rPr lang="en-US" altLang="en-US" smtClean="0"/>
              <a:pPr/>
              <a:t>25</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97356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2C805D6C-F022-4901-AA4D-E3A8DED87E8E}" type="slidenum">
              <a:rPr lang="en-US" altLang="en-US" sz="1200"/>
              <a:pPr algn="r" eaLnBrk="1" hangingPunct="1"/>
              <a:t>26</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80502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305D009-B9D0-4847-9742-F413F3DDEF04}" type="slidenum">
              <a:rPr lang="en-US" altLang="en-US" smtClean="0"/>
              <a:pPr/>
              <a:t>27</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73669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94ADB74-7BA4-4D30-A641-021A3BFD1802}" type="slidenum">
              <a:rPr lang="en-US" altLang="en-US" smtClean="0"/>
              <a:pPr/>
              <a:t>28</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11341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8B947A9-2432-45FD-B276-EF606F8F6B5D}" type="slidenum">
              <a:rPr lang="en-US" altLang="en-US" smtClean="0"/>
              <a:pPr/>
              <a:t>29</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18413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A707AD7-FB91-41B6-8C6E-865AD0F012A1}" type="slidenum">
              <a:rPr lang="en-US" altLang="en-US" smtClean="0"/>
              <a:pPr/>
              <a:t>30</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21942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7434E30-8289-4510-A9AB-9C23D9B66022}" type="slidenum">
              <a:rPr lang="en-US" altLang="en-US" smtClean="0"/>
              <a:pPr/>
              <a:t>31</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2793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49C4662-40A0-4006-9DD1-D7A684F8F3C4}" type="slidenum">
              <a:rPr lang="en-US" altLang="en-US" smtClean="0">
                <a:latin typeface="Arial" charset="0"/>
              </a:rPr>
              <a:pPr/>
              <a:t>3</a:t>
            </a:fld>
            <a:endParaRPr lang="en-US" altLang="en-US"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58928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C0DAE77-1D92-4C38-9689-A1B669ED7771}" type="slidenum">
              <a:rPr lang="en-US" altLang="en-US" smtClean="0"/>
              <a:pPr/>
              <a:t>32</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87899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8149D48-D22D-48B3-B4E5-C71D71DC83EA}" type="slidenum">
              <a:rPr lang="en-US" altLang="en-US" smtClean="0"/>
              <a:pPr/>
              <a:t>33</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05880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B32D05D-F86D-48E8-BBD2-458F8FC00338}" type="slidenum">
              <a:rPr lang="en-US" altLang="en-US" smtClean="0"/>
              <a:pPr/>
              <a:t>34</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2238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FC1F1EC-F982-40CC-8F03-0FF38787D8EE}" type="slidenum">
              <a:rPr lang="en-US" altLang="en-US" smtClean="0">
                <a:latin typeface="Arial" charset="0"/>
              </a:rPr>
              <a:pPr/>
              <a:t>5</a:t>
            </a:fld>
            <a:endParaRPr lang="en-US" altLang="en-US" smtClean="0">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28499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9599B9B-5F31-460A-B3EF-6CEC2122DCBB}" type="slidenum">
              <a:rPr lang="en-US" altLang="en-US" smtClean="0">
                <a:latin typeface="Arial" charset="0"/>
              </a:rPr>
              <a:pPr/>
              <a:t>6</a:t>
            </a:fld>
            <a:endParaRPr lang="en-US" altLang="en-US" smtClean="0">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665276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DE48841-5AD7-487D-BDBD-B1E103B4DE4D}" type="slidenum">
              <a:rPr lang="en-US" altLang="en-US" smtClean="0">
                <a:latin typeface="Arial" charset="0"/>
              </a:rPr>
              <a:pPr/>
              <a:t>7</a:t>
            </a:fld>
            <a:endParaRPr lang="en-US" altLang="en-US" smtClean="0">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278044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F8C577D-A4F3-454C-852D-8C02704A5B92}" type="slidenum">
              <a:rPr lang="en-US" altLang="en-US" smtClean="0">
                <a:latin typeface="Arial" charset="0"/>
              </a:rPr>
              <a:pPr/>
              <a:t>8</a:t>
            </a:fld>
            <a:endParaRPr lang="en-US" altLang="en-US" smtClean="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tLang="en-US" dirty="0" smtClean="0"/>
          </a:p>
        </p:txBody>
      </p:sp>
    </p:spTree>
    <p:extLst>
      <p:ext uri="{BB962C8B-B14F-4D97-AF65-F5344CB8AC3E}">
        <p14:creationId xmlns:p14="http://schemas.microsoft.com/office/powerpoint/2010/main" val="307352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56768F3-CF57-4B2F-AFA4-133A01A7F00A}" type="slidenum">
              <a:rPr lang="en-US" altLang="en-US" smtClean="0">
                <a:latin typeface="Arial" charset="0"/>
              </a:rPr>
              <a:pPr/>
              <a:t>9</a:t>
            </a:fld>
            <a:endParaRPr lang="en-US" altLang="en-US" smtClean="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086961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7F5D610-A9FE-4A8F-8940-1DC94AB2AAC7}" type="slidenum">
              <a:rPr lang="en-US" altLang="en-US" smtClean="0">
                <a:latin typeface="Arial" charset="0"/>
              </a:rPr>
              <a:pPr/>
              <a:t>10</a:t>
            </a:fld>
            <a:endParaRPr lang="en-US" altLang="en-US"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04519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1DFAF0-DFAC-4C5B-A7E1-06299BBFB6DE}"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CEACF1-7727-4EFB-9CD5-93AB974C0EC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F27B8-D23F-4AEC-86E3-774AA033E4A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1A83D5-F4CD-4703-B4D0-A385B138FF0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9FBA26-A6D4-4F26-B0E0-2744475A6757}"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6E1076-C0A2-4953-AB1D-70ABC8BF5CE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2705EC-93D1-45B9-89AF-5B905FAFA850}"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8DA528-9D79-4B4B-9090-F921A9F68E2C}"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24C251-B4AC-429D-8265-6A3F0BDE03F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2A03FD-88A2-4833-B6D9-37E6FE00DA9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B65588-6FA2-4CB6-95DE-593982F64BF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54C18A2D-7351-42BC-AC25-B3A600B75C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Documents and Settings\DE SYSTEMS\Desktop\ON 2013\PPT\CIVIX PPT backgrounds\CIVIX_pp_slides-0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subTitle" idx="1"/>
          </p:nvPr>
        </p:nvSpPr>
        <p:spPr>
          <a:xfrm>
            <a:off x="1066800" y="2057400"/>
            <a:ext cx="6781800" cy="838200"/>
          </a:xfrm>
        </p:spPr>
        <p:txBody>
          <a:bodyPr/>
          <a:lstStyle/>
          <a:p>
            <a:pPr eaLnBrk="1" hangingPunct="1"/>
            <a:r>
              <a:rPr lang="en-US" altLang="en-US" sz="3600" b="1" dirty="0" smtClean="0">
                <a:solidFill>
                  <a:schemeClr val="bg1"/>
                </a:solidFill>
                <a:latin typeface="Calibri" pitchFamily="34" charset="0"/>
              </a:rPr>
              <a:t>Le</a:t>
            </a:r>
            <a:r>
              <a:rPr lang="en-CA" altLang="en-US" sz="3600" b="1" dirty="0" err="1" smtClean="0">
                <a:solidFill>
                  <a:schemeClr val="bg1"/>
                </a:solidFill>
                <a:latin typeface="Calibri" pitchFamily="34" charset="0"/>
              </a:rPr>
              <a:t>çon</a:t>
            </a:r>
            <a:r>
              <a:rPr lang="en-CA" altLang="en-US" sz="3600" b="1" dirty="0" smtClean="0">
                <a:solidFill>
                  <a:schemeClr val="bg1"/>
                </a:solidFill>
                <a:latin typeface="Calibri" pitchFamily="34" charset="0"/>
              </a:rPr>
              <a:t> </a:t>
            </a:r>
            <a:r>
              <a:rPr lang="en-US" altLang="en-US" sz="3600" b="1" dirty="0" smtClean="0">
                <a:solidFill>
                  <a:schemeClr val="bg1"/>
                </a:solidFill>
                <a:latin typeface="Calibri" pitchFamily="34" charset="0"/>
              </a:rPr>
              <a:t>1: </a:t>
            </a:r>
          </a:p>
          <a:p>
            <a:pPr eaLnBrk="1" hangingPunct="1"/>
            <a:r>
              <a:rPr lang="en-US" altLang="en-US" sz="3600" b="1" dirty="0" smtClean="0">
                <a:solidFill>
                  <a:schemeClr val="bg1"/>
                </a:solidFill>
                <a:latin typeface="Calibri" pitchFamily="34" charset="0"/>
              </a:rPr>
              <a:t>Gouvernement de Terre-</a:t>
            </a:r>
            <a:r>
              <a:rPr lang="en-US" altLang="en-US" sz="3600" b="1" dirty="0" err="1" smtClean="0">
                <a:solidFill>
                  <a:schemeClr val="bg1"/>
                </a:solidFill>
                <a:latin typeface="Calibri" pitchFamily="34" charset="0"/>
              </a:rPr>
              <a:t>Neuve</a:t>
            </a:r>
            <a:r>
              <a:rPr lang="en-US" altLang="en-US" sz="3600" b="1" dirty="0" smtClean="0">
                <a:solidFill>
                  <a:schemeClr val="bg1"/>
                </a:solidFill>
                <a:latin typeface="Calibri" pitchFamily="34" charset="0"/>
              </a:rPr>
              <a:t>-et-Labrador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C:\Documents and Settings\DE SYSTEMS\Desktop\ON 2013\PPT\CIVIX PPT backgrounds\CIVIX_pp_slides-0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title"/>
          </p:nvPr>
        </p:nvSpPr>
        <p:spPr/>
        <p:txBody>
          <a:bodyPr/>
          <a:lstStyle/>
          <a:p>
            <a:pPr eaLnBrk="1" hangingPunct="1"/>
            <a:r>
              <a:rPr lang="en-US" altLang="fr-FR" sz="4000" b="1" dirty="0" err="1">
                <a:solidFill>
                  <a:schemeClr val="bg1"/>
                </a:solidFill>
                <a:latin typeface="Calibri" pitchFamily="34" charset="0"/>
                <a:ea typeface="ＭＳ Ｐゴシック" pitchFamily="34" charset="-128"/>
              </a:rPr>
              <a:t>Répartition</a:t>
            </a:r>
            <a:r>
              <a:rPr lang="en-US" altLang="fr-FR" sz="4000" b="1" dirty="0">
                <a:solidFill>
                  <a:schemeClr val="bg1"/>
                </a:solidFill>
                <a:latin typeface="Calibri" pitchFamily="34" charset="0"/>
                <a:ea typeface="ＭＳ Ｐゴシック" pitchFamily="34" charset="-128"/>
              </a:rPr>
              <a:t> des </a:t>
            </a:r>
            <a:r>
              <a:rPr lang="en-US" altLang="fr-FR" sz="4000" b="1" dirty="0" err="1">
                <a:solidFill>
                  <a:schemeClr val="bg1"/>
                </a:solidFill>
                <a:latin typeface="Calibri" pitchFamily="34" charset="0"/>
                <a:ea typeface="ＭＳ Ｐゴシック" pitchFamily="34" charset="-128"/>
              </a:rPr>
              <a:t>responsabilités</a:t>
            </a:r>
            <a:endParaRPr lang="en-US" altLang="en-US" sz="4000" b="1" dirty="0" smtClean="0">
              <a:solidFill>
                <a:schemeClr val="bg1"/>
              </a:solidFill>
              <a:latin typeface="Calibri" pitchFamily="34" charset="0"/>
            </a:endParaRPr>
          </a:p>
        </p:txBody>
      </p:sp>
      <p:sp>
        <p:nvSpPr>
          <p:cNvPr id="10244" name="Rectangle 4"/>
          <p:cNvSpPr>
            <a:spLocks noGrp="1" noChangeArrowheads="1"/>
          </p:cNvSpPr>
          <p:nvPr>
            <p:ph idx="1"/>
          </p:nvPr>
        </p:nvSpPr>
        <p:spPr>
          <a:xfrm>
            <a:off x="457200" y="1371600"/>
            <a:ext cx="8229600" cy="4525963"/>
          </a:xfrm>
        </p:spPr>
        <p:txBody>
          <a:bodyPr/>
          <a:lstStyle/>
          <a:p>
            <a:pPr eaLnBrk="1" hangingPunct="1"/>
            <a:r>
              <a:rPr lang="fr-CA" altLang="en-US" sz="2400" b="1" dirty="0" smtClean="0">
                <a:solidFill>
                  <a:srgbClr val="FFC000"/>
                </a:solidFill>
                <a:latin typeface="Calibri" pitchFamily="34" charset="0"/>
              </a:rPr>
              <a:t>Fédéral</a:t>
            </a:r>
            <a:r>
              <a:rPr lang="fr-CA" altLang="en-US" sz="2400" b="1" dirty="0" smtClean="0">
                <a:solidFill>
                  <a:schemeClr val="bg1"/>
                </a:solidFill>
                <a:latin typeface="Calibri" pitchFamily="34" charset="0"/>
              </a:rPr>
              <a:t>:</a:t>
            </a:r>
            <a:r>
              <a:rPr lang="fr-CA" altLang="en-US" sz="2400" dirty="0" smtClean="0">
                <a:solidFill>
                  <a:schemeClr val="bg1"/>
                </a:solidFill>
                <a:latin typeface="Calibri" pitchFamily="34" charset="0"/>
              </a:rPr>
              <a:t> </a:t>
            </a:r>
            <a:r>
              <a:rPr lang="fr-CA" altLang="fr-FR" sz="2400" dirty="0" smtClean="0">
                <a:solidFill>
                  <a:schemeClr val="bg1"/>
                </a:solidFill>
                <a:latin typeface="Calibri" pitchFamily="34" charset="0"/>
                <a:ea typeface="ＭＳ Ｐゴシック" pitchFamily="34" charset="-128"/>
              </a:rPr>
              <a:t>Défense nationale, commerce international, politique étrangère, monnaie, sécurité, immigration et citoyenneté. </a:t>
            </a:r>
            <a:endParaRPr lang="fr-CA" altLang="en-US" sz="2400" dirty="0" smtClean="0">
              <a:solidFill>
                <a:schemeClr val="bg1"/>
              </a:solidFill>
              <a:latin typeface="Calibri" pitchFamily="34" charset="0"/>
            </a:endParaRPr>
          </a:p>
          <a:p>
            <a:pPr eaLnBrk="1" hangingPunct="1"/>
            <a:r>
              <a:rPr lang="fr-CA" altLang="en-US" sz="2400" b="1" dirty="0" smtClean="0">
                <a:solidFill>
                  <a:srgbClr val="FFC000"/>
                </a:solidFill>
                <a:latin typeface="Calibri" pitchFamily="34" charset="0"/>
              </a:rPr>
              <a:t>Provincial/Territorial</a:t>
            </a:r>
            <a:r>
              <a:rPr lang="fr-CA" altLang="en-US" sz="2400" b="1" dirty="0" smtClean="0">
                <a:solidFill>
                  <a:schemeClr val="bg1"/>
                </a:solidFill>
                <a:latin typeface="Calibri" pitchFamily="34" charset="0"/>
              </a:rPr>
              <a:t>:</a:t>
            </a:r>
            <a:r>
              <a:rPr lang="fr-CA" altLang="en-US" sz="2400" dirty="0" smtClean="0">
                <a:solidFill>
                  <a:schemeClr val="bg1"/>
                </a:solidFill>
                <a:latin typeface="Calibri" pitchFamily="34" charset="0"/>
              </a:rPr>
              <a:t> </a:t>
            </a:r>
            <a:r>
              <a:rPr lang="fr-CA" altLang="fr-FR" sz="2400" dirty="0" smtClean="0">
                <a:solidFill>
                  <a:schemeClr val="bg1"/>
                </a:solidFill>
                <a:latin typeface="Calibri" pitchFamily="34" charset="0"/>
                <a:ea typeface="ＭＳ Ｐゴシック" pitchFamily="34" charset="-128"/>
              </a:rPr>
              <a:t>Soins de santé/hôpitaux, éducation, bien-être social, transports dans la province, justice, énergie et environnement.</a:t>
            </a:r>
          </a:p>
          <a:p>
            <a:pPr eaLnBrk="1" hangingPunct="1"/>
            <a:r>
              <a:rPr lang="fr-CA" altLang="en-US" sz="2400" b="1" dirty="0" smtClean="0">
                <a:solidFill>
                  <a:srgbClr val="FFC000"/>
                </a:solidFill>
                <a:latin typeface="Calibri" pitchFamily="34" charset="0"/>
              </a:rPr>
              <a:t>Municipal</a:t>
            </a:r>
            <a:r>
              <a:rPr lang="fr-CA" altLang="en-US" sz="2400" b="1" dirty="0" smtClean="0">
                <a:solidFill>
                  <a:schemeClr val="bg1"/>
                </a:solidFill>
                <a:latin typeface="Calibri" pitchFamily="34" charset="0"/>
              </a:rPr>
              <a:t>: </a:t>
            </a:r>
            <a:r>
              <a:rPr lang="en-US" altLang="fr-FR" sz="2400" b="1" dirty="0">
                <a:solidFill>
                  <a:schemeClr val="bg1"/>
                </a:solidFill>
                <a:latin typeface="Calibri" pitchFamily="34" charset="0"/>
                <a:ea typeface="ＭＳ Ｐゴシック" pitchFamily="34" charset="-128"/>
              </a:rPr>
              <a:t>:</a:t>
            </a:r>
            <a:r>
              <a:rPr lang="en-US" altLang="fr-FR" sz="2400" dirty="0">
                <a:solidFill>
                  <a:srgbClr val="FFC000"/>
                </a:solidFill>
                <a:latin typeface="Calibri" pitchFamily="34" charset="0"/>
                <a:ea typeface="ＭＳ Ｐゴシック" pitchFamily="34" charset="-128"/>
              </a:rPr>
              <a:t> </a:t>
            </a:r>
            <a:r>
              <a:rPr lang="fr-FR" altLang="fr-FR" sz="2400" dirty="0">
                <a:solidFill>
                  <a:schemeClr val="bg1"/>
                </a:solidFill>
                <a:latin typeface="Calibri" pitchFamily="34" charset="0"/>
                <a:ea typeface="ＭＳ Ｐゴシック" pitchFamily="34" charset="-128"/>
              </a:rPr>
              <a:t>Eau et égouts, services de police et de protection incendie, centres de loisirs et bibliothèques.</a:t>
            </a:r>
          </a:p>
          <a:p>
            <a:pPr eaLnBrk="1" hangingPunct="1"/>
            <a:endParaRPr lang="en-US" altLang="en-US" sz="1800" dirty="0" smtClean="0"/>
          </a:p>
        </p:txBody>
      </p:sp>
      <p:pic>
        <p:nvPicPr>
          <p:cNvPr id="10245" name="Picture 14" descr="66229_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1800" y="4495800"/>
            <a:ext cx="2089150" cy="1371600"/>
          </a:xfrm>
          <a:prstGeom prst="rect">
            <a:avLst/>
          </a:prstGeom>
          <a:noFill/>
          <a:ln w="9525">
            <a:noFill/>
            <a:miter lim="800000"/>
            <a:headEnd/>
            <a:tailEnd/>
          </a:ln>
        </p:spPr>
      </p:pic>
      <p:pic>
        <p:nvPicPr>
          <p:cNvPr id="10246" name="Picture 8" descr="alg_doctor_child_patien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57800" y="4495800"/>
            <a:ext cx="2057400" cy="1368425"/>
          </a:xfrm>
          <a:prstGeom prst="rect">
            <a:avLst/>
          </a:prstGeom>
          <a:noFill/>
          <a:ln w="9525">
            <a:noFill/>
            <a:miter lim="800000"/>
            <a:headEnd/>
            <a:tailEnd/>
          </a:ln>
        </p:spPr>
      </p:pic>
      <p:pic>
        <p:nvPicPr>
          <p:cNvPr id="10247" name="Picture 12" descr="d1dcea9a4e8880aadf2fed43943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8200" y="4495800"/>
            <a:ext cx="1833563"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C:\Documents and Settings\DE SYSTEMS\Desktop\ON 2013\PPT\CIVIX PPT backgrounds\CIVIX_pp_slides-0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title"/>
          </p:nvPr>
        </p:nvSpPr>
        <p:spPr/>
        <p:txBody>
          <a:bodyPr/>
          <a:lstStyle/>
          <a:p>
            <a:pPr eaLnBrk="1" hangingPunct="1"/>
            <a:r>
              <a:rPr lang="en-US" altLang="en-US" sz="4000" b="1" dirty="0" smtClean="0">
                <a:solidFill>
                  <a:schemeClr val="bg1"/>
                </a:solidFill>
                <a:latin typeface="Calibri" pitchFamily="34" charset="0"/>
              </a:rPr>
              <a:t>Former le </a:t>
            </a:r>
            <a:r>
              <a:rPr lang="en-US" altLang="en-US" sz="4000" b="1" dirty="0" err="1" smtClean="0">
                <a:solidFill>
                  <a:schemeClr val="bg1"/>
                </a:solidFill>
                <a:latin typeface="Calibri" pitchFamily="34" charset="0"/>
              </a:rPr>
              <a:t>gouvernement</a:t>
            </a:r>
            <a:endParaRPr lang="en-US" altLang="en-US" sz="4000" b="1" dirty="0" smtClean="0">
              <a:solidFill>
                <a:schemeClr val="bg1"/>
              </a:solidFill>
              <a:latin typeface="Calibri" pitchFamily="34" charset="0"/>
            </a:endParaRPr>
          </a:p>
        </p:txBody>
      </p:sp>
      <p:sp>
        <p:nvSpPr>
          <p:cNvPr id="10244" name="Rectangle 4"/>
          <p:cNvSpPr>
            <a:spLocks noGrp="1" noChangeArrowheads="1"/>
          </p:cNvSpPr>
          <p:nvPr>
            <p:ph idx="1"/>
          </p:nvPr>
        </p:nvSpPr>
        <p:spPr>
          <a:xfrm>
            <a:off x="304800" y="1371600"/>
            <a:ext cx="8686800" cy="4525963"/>
          </a:xfrm>
        </p:spPr>
        <p:txBody>
          <a:bodyPr/>
          <a:lstStyle/>
          <a:p>
            <a:pPr eaLnBrk="1" hangingPunct="1"/>
            <a:r>
              <a:rPr lang="fr-CA" sz="2400" dirty="0" smtClean="0">
                <a:solidFill>
                  <a:schemeClr val="bg1"/>
                </a:solidFill>
                <a:latin typeface="Calibri" panose="020F0502020204030204" pitchFamily="34" charset="0"/>
              </a:rPr>
              <a:t>Le parti qui gagne le plus de sièges dans la Chambre d’assemblée forme généralement le gouvernement, et son chef devient le chef du gouvernement (le premier ministre).  </a:t>
            </a:r>
            <a:endParaRPr lang="fr-CA" sz="2400" dirty="0" smtClean="0">
              <a:solidFill>
                <a:srgbClr val="000000"/>
              </a:solidFill>
              <a:latin typeface="Calibri" panose="020F0502020204030204" pitchFamily="34" charset="0"/>
            </a:endParaRPr>
          </a:p>
          <a:p>
            <a:r>
              <a:rPr lang="fr-CA" sz="2400" dirty="0" smtClean="0">
                <a:solidFill>
                  <a:schemeClr val="bg1"/>
                </a:solidFill>
                <a:latin typeface="Calibri" panose="020F0502020204030204" pitchFamily="34" charset="0"/>
              </a:rPr>
              <a:t>Après l’élection de 2011, le Parti progressiste-conservateur a gagné le plus de sièges et a formé le gouvernement. Le chef du parti à l’époque était Kathy </a:t>
            </a:r>
            <a:r>
              <a:rPr lang="fr-CA" sz="2400" dirty="0" err="1" smtClean="0">
                <a:solidFill>
                  <a:schemeClr val="bg1"/>
                </a:solidFill>
                <a:latin typeface="Calibri" panose="020F0502020204030204" pitchFamily="34" charset="0"/>
              </a:rPr>
              <a:t>Dunderdale</a:t>
            </a:r>
            <a:r>
              <a:rPr lang="fr-CA" sz="2400" dirty="0" smtClean="0">
                <a:solidFill>
                  <a:schemeClr val="bg1"/>
                </a:solidFill>
                <a:latin typeface="Calibri" panose="020F0502020204030204" pitchFamily="34" charset="0"/>
              </a:rPr>
              <a:t>. </a:t>
            </a:r>
          </a:p>
          <a:p>
            <a:r>
              <a:rPr lang="fr-CA" sz="2400" dirty="0" err="1" smtClean="0">
                <a:solidFill>
                  <a:schemeClr val="bg1"/>
                </a:solidFill>
                <a:latin typeface="Calibri" panose="020F0502020204030204" pitchFamily="34" charset="0"/>
              </a:rPr>
              <a:t>Dunderdale</a:t>
            </a:r>
            <a:r>
              <a:rPr lang="fr-CA" sz="2400" dirty="0" smtClean="0">
                <a:solidFill>
                  <a:schemeClr val="bg1"/>
                </a:solidFill>
                <a:latin typeface="Calibri" panose="020F0502020204030204" pitchFamily="34" charset="0"/>
              </a:rPr>
              <a:t> a démissionné du poste de premier ministre en 2014 et le Parti progressiste-conservateur a élu Paul Davis comme chef, et il est devenu le premier ministre de Terre-Neuve-et-Labrador. </a:t>
            </a:r>
            <a:endParaRPr lang="en-US" altLang="en-US" sz="2600" dirty="0" smtClean="0">
              <a:solidFill>
                <a:schemeClr val="bg1"/>
              </a:solidFill>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7387" y="5219220"/>
            <a:ext cx="1563832" cy="160020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8031" y="5219220"/>
            <a:ext cx="1558636" cy="1600200"/>
          </a:xfrm>
          <a:prstGeom prst="rect">
            <a:avLst/>
          </a:prstGeom>
        </p:spPr>
      </p:pic>
    </p:spTree>
    <p:extLst>
      <p:ext uri="{BB962C8B-B14F-4D97-AF65-F5344CB8AC3E}">
        <p14:creationId xmlns:p14="http://schemas.microsoft.com/office/powerpoint/2010/main" val="2216568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C:\Documents and Settings\DE SYSTEMS\Desktop\ON 2013\PPT\CIVIX PPT backgrounds\CIVIX_pp_slides-0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title"/>
          </p:nvPr>
        </p:nvSpPr>
        <p:spPr/>
        <p:txBody>
          <a:bodyPr/>
          <a:lstStyle/>
          <a:p>
            <a:pPr eaLnBrk="1" hangingPunct="1"/>
            <a:r>
              <a:rPr lang="en-US" altLang="en-US" sz="4000" b="1" dirty="0" smtClean="0">
                <a:solidFill>
                  <a:schemeClr val="bg1"/>
                </a:solidFill>
                <a:latin typeface="Calibri" pitchFamily="34" charset="0"/>
              </a:rPr>
              <a:t>Former le </a:t>
            </a:r>
            <a:r>
              <a:rPr lang="en-US" altLang="en-US" sz="4000" b="1" dirty="0" err="1" smtClean="0">
                <a:solidFill>
                  <a:schemeClr val="bg1"/>
                </a:solidFill>
                <a:latin typeface="Calibri" pitchFamily="34" charset="0"/>
              </a:rPr>
              <a:t>gouvernement</a:t>
            </a:r>
            <a:endParaRPr lang="en-US" altLang="en-US" sz="4000" b="1" dirty="0" smtClean="0">
              <a:solidFill>
                <a:schemeClr val="bg1"/>
              </a:solidFill>
              <a:latin typeface="Calibri" pitchFamily="34" charset="0"/>
            </a:endParaRPr>
          </a:p>
        </p:txBody>
      </p:sp>
      <p:sp>
        <p:nvSpPr>
          <p:cNvPr id="10244" name="Rectangle 4"/>
          <p:cNvSpPr>
            <a:spLocks noGrp="1" noChangeArrowheads="1"/>
          </p:cNvSpPr>
          <p:nvPr>
            <p:ph idx="1"/>
          </p:nvPr>
        </p:nvSpPr>
        <p:spPr>
          <a:xfrm>
            <a:off x="304800" y="1371600"/>
            <a:ext cx="8686800" cy="4525963"/>
          </a:xfrm>
        </p:spPr>
        <p:txBody>
          <a:bodyPr/>
          <a:lstStyle/>
          <a:p>
            <a:r>
              <a:rPr lang="fr-CA" sz="2200" dirty="0" smtClean="0">
                <a:solidFill>
                  <a:schemeClr val="bg1"/>
                </a:solidFill>
                <a:latin typeface="Calibri" panose="020F0502020204030204" pitchFamily="34" charset="0"/>
              </a:rPr>
              <a:t>Après l’élection de 2015, les </a:t>
            </a:r>
            <a:r>
              <a:rPr lang="fr-CA" sz="2200" dirty="0">
                <a:solidFill>
                  <a:schemeClr val="bg1"/>
                </a:solidFill>
                <a:latin typeface="Calibri" panose="020F0502020204030204" pitchFamily="34" charset="0"/>
              </a:rPr>
              <a:t>électorats ont décidé de voter pour un grand changement et le Parti Libéral a formé le gouvernement avec Dwight Ball comme chef et donc, Premier </a:t>
            </a:r>
            <a:r>
              <a:rPr lang="fr-CA" sz="2200" dirty="0" smtClean="0">
                <a:solidFill>
                  <a:schemeClr val="bg1"/>
                </a:solidFill>
                <a:latin typeface="Calibri" panose="020F0502020204030204" pitchFamily="34" charset="0"/>
              </a:rPr>
              <a:t>Ministre de Terre-Neuve-et-Labrador. </a:t>
            </a:r>
            <a:endParaRPr lang="en-US" sz="2200" dirty="0">
              <a:solidFill>
                <a:schemeClr val="bg1"/>
              </a:solidFill>
              <a:latin typeface="Calibri" panose="020F0502020204030204" pitchFamily="34" charset="0"/>
            </a:endParaRPr>
          </a:p>
          <a:p>
            <a:endParaRPr lang="fr-CA" sz="2400" dirty="0" smtClean="0">
              <a:solidFill>
                <a:schemeClr val="bg1"/>
              </a:solidFill>
              <a:latin typeface="Calibri" panose="020F0502020204030204" pitchFamily="34" charset="0"/>
            </a:endParaRPr>
          </a:p>
        </p:txBody>
      </p:sp>
      <p:sp>
        <p:nvSpPr>
          <p:cNvPr id="2" name="AutoShape 2" descr="Image result for dwight b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dwight 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953215"/>
            <a:ext cx="2133600" cy="2536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iberal party 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693" y="2971800"/>
            <a:ext cx="3640873" cy="364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893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Documents and Settings\DE SYSTEMS\Desktop\ON 2013\PPT\CIVIX PPT backgrounds\CIVIX_pp_slides-0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p:txBody>
          <a:bodyPr/>
          <a:lstStyle/>
          <a:p>
            <a:pPr eaLnBrk="1" hangingPunct="1"/>
            <a:r>
              <a:rPr lang="en-US" altLang="en-US" sz="4000" b="1" dirty="0" smtClean="0">
                <a:solidFill>
                  <a:schemeClr val="bg1"/>
                </a:solidFill>
                <a:latin typeface="Calibri" pitchFamily="34" charset="0"/>
              </a:rPr>
              <a:t>Le mot de la fin</a:t>
            </a:r>
          </a:p>
        </p:txBody>
      </p:sp>
      <p:sp>
        <p:nvSpPr>
          <p:cNvPr id="11268" name="Rectangle 4"/>
          <p:cNvSpPr>
            <a:spLocks noGrp="1" noChangeArrowheads="1"/>
          </p:cNvSpPr>
          <p:nvPr>
            <p:ph idx="1"/>
          </p:nvPr>
        </p:nvSpPr>
        <p:spPr>
          <a:xfrm>
            <a:off x="457200" y="1524000"/>
            <a:ext cx="8229600" cy="4373563"/>
          </a:xfrm>
        </p:spPr>
        <p:txBody>
          <a:bodyPr/>
          <a:lstStyle/>
          <a:p>
            <a:pPr eaLnBrk="1" hangingPunct="1"/>
            <a:r>
              <a:rPr lang="en-US" altLang="en-US" sz="2800" dirty="0">
                <a:solidFill>
                  <a:schemeClr val="bg1"/>
                </a:solidFill>
                <a:latin typeface="Calibri" pitchFamily="34" charset="0"/>
              </a:rPr>
              <a:t>Le </a:t>
            </a:r>
            <a:r>
              <a:rPr lang="en-US" altLang="en-US" sz="2800" dirty="0" err="1">
                <a:solidFill>
                  <a:schemeClr val="bg1"/>
                </a:solidFill>
                <a:latin typeface="Calibri" pitchFamily="34" charset="0"/>
              </a:rPr>
              <a:t>gouvernement</a:t>
            </a:r>
            <a:r>
              <a:rPr lang="en-US" altLang="en-US" sz="2800" dirty="0">
                <a:solidFill>
                  <a:schemeClr val="bg1"/>
                </a:solidFill>
                <a:latin typeface="Calibri" pitchFamily="34" charset="0"/>
              </a:rPr>
              <a:t> </a:t>
            </a:r>
            <a:r>
              <a:rPr lang="en-US" altLang="en-US" sz="2800" dirty="0" err="1">
                <a:solidFill>
                  <a:schemeClr val="bg1"/>
                </a:solidFill>
                <a:latin typeface="Calibri" pitchFamily="34" charset="0"/>
              </a:rPr>
              <a:t>est-il</a:t>
            </a:r>
            <a:r>
              <a:rPr lang="en-US" altLang="en-US" sz="2800" dirty="0">
                <a:solidFill>
                  <a:schemeClr val="bg1"/>
                </a:solidFill>
                <a:latin typeface="Calibri" pitchFamily="34" charset="0"/>
              </a:rPr>
              <a:t> important? </a:t>
            </a:r>
            <a:r>
              <a:rPr lang="en-US" altLang="en-US" sz="2800" dirty="0" err="1">
                <a:solidFill>
                  <a:schemeClr val="bg1"/>
                </a:solidFill>
                <a:latin typeface="Calibri" pitchFamily="34" charset="0"/>
              </a:rPr>
              <a:t>Pourquoi</a:t>
            </a:r>
            <a:r>
              <a:rPr lang="en-US" altLang="en-US" sz="2800" dirty="0">
                <a:solidFill>
                  <a:schemeClr val="bg1"/>
                </a:solidFill>
                <a:latin typeface="Calibri" pitchFamily="34" charset="0"/>
              </a:rPr>
              <a:t>? </a:t>
            </a:r>
          </a:p>
          <a:p>
            <a:pPr eaLnBrk="1" hangingPunct="1">
              <a:buNone/>
            </a:pPr>
            <a:endParaRPr lang="en-US" altLang="en-US" sz="2800" dirty="0">
              <a:solidFill>
                <a:schemeClr val="bg1"/>
              </a:solidFill>
              <a:latin typeface="Calibri" pitchFamily="34" charset="0"/>
            </a:endParaRPr>
          </a:p>
          <a:p>
            <a:pPr eaLnBrk="1" hangingPunct="1"/>
            <a:r>
              <a:rPr lang="en-US" altLang="en-US" sz="2800" dirty="0" err="1">
                <a:solidFill>
                  <a:schemeClr val="bg1"/>
                </a:solidFill>
                <a:latin typeface="Calibri" pitchFamily="34" charset="0"/>
              </a:rPr>
              <a:t>Quelle</a:t>
            </a:r>
            <a:r>
              <a:rPr lang="en-US" altLang="en-US" sz="2800" dirty="0">
                <a:solidFill>
                  <a:schemeClr val="bg1"/>
                </a:solidFill>
                <a:latin typeface="Calibri" pitchFamily="34" charset="0"/>
              </a:rPr>
              <a:t> </a:t>
            </a:r>
            <a:r>
              <a:rPr lang="en-US" altLang="en-US" sz="2800" dirty="0" err="1">
                <a:solidFill>
                  <a:schemeClr val="bg1"/>
                </a:solidFill>
                <a:latin typeface="Calibri" pitchFamily="34" charset="0"/>
              </a:rPr>
              <a:t>est</a:t>
            </a:r>
            <a:r>
              <a:rPr lang="en-US" altLang="en-US" sz="2800" dirty="0">
                <a:solidFill>
                  <a:schemeClr val="bg1"/>
                </a:solidFill>
                <a:latin typeface="Calibri" pitchFamily="34" charset="0"/>
              </a:rPr>
              <a:t> </a:t>
            </a:r>
            <a:r>
              <a:rPr lang="en-US" altLang="en-US" sz="2800" dirty="0" err="1">
                <a:solidFill>
                  <a:schemeClr val="bg1"/>
                </a:solidFill>
                <a:latin typeface="Calibri" pitchFamily="34" charset="0"/>
              </a:rPr>
              <a:t>l’incidence</a:t>
            </a:r>
            <a:r>
              <a:rPr lang="en-US" altLang="en-US" sz="2800" dirty="0">
                <a:solidFill>
                  <a:schemeClr val="bg1"/>
                </a:solidFill>
                <a:latin typeface="Calibri" pitchFamily="34" charset="0"/>
              </a:rPr>
              <a:t> du </a:t>
            </a:r>
            <a:r>
              <a:rPr lang="en-US" altLang="en-US" sz="2800" dirty="0" err="1">
                <a:solidFill>
                  <a:schemeClr val="bg1"/>
                </a:solidFill>
                <a:latin typeface="Calibri" pitchFamily="34" charset="0"/>
              </a:rPr>
              <a:t>gouvernement</a:t>
            </a:r>
            <a:r>
              <a:rPr lang="en-US" altLang="en-US" sz="2800" dirty="0">
                <a:solidFill>
                  <a:schemeClr val="bg1"/>
                </a:solidFill>
                <a:latin typeface="Calibri" pitchFamily="34" charset="0"/>
              </a:rPr>
              <a:t> sur </a:t>
            </a:r>
            <a:r>
              <a:rPr lang="en-US" altLang="en-US" sz="2800" dirty="0" err="1">
                <a:solidFill>
                  <a:schemeClr val="bg1"/>
                </a:solidFill>
                <a:latin typeface="Calibri" pitchFamily="34" charset="0"/>
              </a:rPr>
              <a:t>votre</a:t>
            </a:r>
            <a:r>
              <a:rPr lang="en-US" altLang="en-US" sz="2800" dirty="0">
                <a:solidFill>
                  <a:schemeClr val="bg1"/>
                </a:solidFill>
                <a:latin typeface="Calibri" pitchFamily="34" charset="0"/>
              </a:rPr>
              <a:t> vie?</a:t>
            </a:r>
          </a:p>
          <a:p>
            <a:pPr eaLnBrk="1" hangingPunct="1"/>
            <a:endParaRPr lang="en-US" altLang="en-US" sz="2800" dirty="0">
              <a:solidFill>
                <a:schemeClr val="bg1"/>
              </a:solidFill>
              <a:latin typeface="Calibri" pitchFamily="34" charset="0"/>
            </a:endParaRPr>
          </a:p>
          <a:p>
            <a:pPr eaLnBrk="1" hangingPunct="1"/>
            <a:r>
              <a:rPr lang="en-US" altLang="en-US" sz="2800" dirty="0" err="1">
                <a:solidFill>
                  <a:schemeClr val="bg1"/>
                </a:solidFill>
                <a:latin typeface="Calibri" pitchFamily="34" charset="0"/>
              </a:rPr>
              <a:t>Pourquoi</a:t>
            </a:r>
            <a:r>
              <a:rPr lang="en-US" altLang="en-US" sz="2800" dirty="0">
                <a:solidFill>
                  <a:schemeClr val="bg1"/>
                </a:solidFill>
                <a:latin typeface="Calibri" pitchFamily="34" charset="0"/>
              </a:rPr>
              <a:t> </a:t>
            </a:r>
            <a:r>
              <a:rPr lang="en-US" altLang="en-US" sz="2800" dirty="0" err="1">
                <a:solidFill>
                  <a:schemeClr val="bg1"/>
                </a:solidFill>
                <a:latin typeface="Calibri" pitchFamily="34" charset="0"/>
              </a:rPr>
              <a:t>est-il</a:t>
            </a:r>
            <a:r>
              <a:rPr lang="en-US" altLang="en-US" sz="2800" dirty="0">
                <a:solidFill>
                  <a:schemeClr val="bg1"/>
                </a:solidFill>
                <a:latin typeface="Calibri" pitchFamily="34" charset="0"/>
              </a:rPr>
              <a:t> important de </a:t>
            </a:r>
            <a:r>
              <a:rPr lang="en-US" altLang="en-US" sz="2800" dirty="0" err="1">
                <a:solidFill>
                  <a:schemeClr val="bg1"/>
                </a:solidFill>
                <a:latin typeface="Calibri" pitchFamily="34" charset="0"/>
              </a:rPr>
              <a:t>connaître</a:t>
            </a:r>
            <a:r>
              <a:rPr lang="en-US" altLang="en-US" sz="2800" dirty="0">
                <a:solidFill>
                  <a:schemeClr val="bg1"/>
                </a:solidFill>
                <a:latin typeface="Calibri" pitchFamily="34" charset="0"/>
              </a:rPr>
              <a:t> son </a:t>
            </a:r>
            <a:r>
              <a:rPr lang="en-US" altLang="en-US" sz="2800" dirty="0" err="1">
                <a:solidFill>
                  <a:schemeClr val="bg1"/>
                </a:solidFill>
                <a:latin typeface="Calibri" pitchFamily="34" charset="0"/>
              </a:rPr>
              <a:t>représentant</a:t>
            </a:r>
            <a:r>
              <a:rPr lang="en-US" altLang="en-US" sz="2800" dirty="0">
                <a:solidFill>
                  <a:schemeClr val="bg1"/>
                </a:solidFill>
                <a:latin typeface="Calibri" pitchFamily="34" charset="0"/>
              </a:rPr>
              <a:t> </a:t>
            </a:r>
            <a:r>
              <a:rPr lang="en-US" altLang="en-US" sz="2800" dirty="0" err="1">
                <a:solidFill>
                  <a:schemeClr val="bg1"/>
                </a:solidFill>
                <a:latin typeface="Calibri" pitchFamily="34" charset="0"/>
              </a:rPr>
              <a:t>élu</a:t>
            </a:r>
            <a:r>
              <a:rPr lang="en-US" altLang="en-US" sz="2800" dirty="0" smtClean="0">
                <a:solidFill>
                  <a:schemeClr val="bg1"/>
                </a:solidFill>
                <a:latin typeface="Calibri" pitchFamily="34" charset="0"/>
              </a:rPr>
              <a:t>?</a:t>
            </a:r>
            <a:endParaRPr lang="en-US" altLang="en-US"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Documents and Settings\DE SYSTEMS\Desktop\ON 2013\PPT\CIVIX PPT backgrounds\CIVIX_pp_slides-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1219200" y="1752600"/>
            <a:ext cx="6400800" cy="838200"/>
          </a:xfrm>
        </p:spPr>
        <p:txBody>
          <a:bodyPr/>
          <a:lstStyle/>
          <a:p>
            <a:pPr eaLnBrk="1" hangingPunct="1"/>
            <a:r>
              <a:rPr lang="en-US" altLang="en-US" sz="3600" b="1" smtClean="0">
                <a:solidFill>
                  <a:schemeClr val="bg1"/>
                </a:solidFill>
                <a:latin typeface="Calibri" panose="020F0502020204030204" pitchFamily="34" charset="0"/>
              </a:rPr>
              <a:t>Leçon 2: </a:t>
            </a:r>
          </a:p>
          <a:p>
            <a:pPr eaLnBrk="1" hangingPunct="1"/>
            <a:r>
              <a:rPr lang="fr-CA" altLang="en-US" sz="3600" b="1" smtClean="0">
                <a:solidFill>
                  <a:schemeClr val="bg1"/>
                </a:solidFill>
                <a:latin typeface="Calibri" panose="020F0502020204030204" pitchFamily="34" charset="0"/>
              </a:rPr>
              <a:t>Partis politiques et candidats locaux</a:t>
            </a:r>
          </a:p>
        </p:txBody>
      </p:sp>
    </p:spTree>
    <p:extLst>
      <p:ext uri="{BB962C8B-B14F-4D97-AF65-F5344CB8AC3E}">
        <p14:creationId xmlns:p14="http://schemas.microsoft.com/office/powerpoint/2010/main" val="317564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anose="020F0502020204030204" pitchFamily="34" charset="0"/>
              </a:rPr>
              <a:t>Qu’est-ce-qu’un parti politique?</a:t>
            </a:r>
          </a:p>
        </p:txBody>
      </p:sp>
      <p:sp>
        <p:nvSpPr>
          <p:cNvPr id="5124" name="Rectangle 4"/>
          <p:cNvSpPr>
            <a:spLocks noGrp="1" noChangeArrowheads="1"/>
          </p:cNvSpPr>
          <p:nvPr>
            <p:ph type="body" idx="1"/>
          </p:nvPr>
        </p:nvSpPr>
        <p:spPr>
          <a:xfrm>
            <a:off x="457200" y="1371600"/>
            <a:ext cx="8382000" cy="4525963"/>
          </a:xfrm>
        </p:spPr>
        <p:txBody>
          <a:bodyPr/>
          <a:lstStyle/>
          <a:p>
            <a:pPr eaLnBrk="1" hangingPunct="1"/>
            <a:r>
              <a:rPr lang="fr-CA" altLang="en-US" sz="2400" smtClean="0">
                <a:solidFill>
                  <a:srgbClr val="FFFFFF"/>
                </a:solidFill>
                <a:latin typeface="Calibri" panose="020F0502020204030204" pitchFamily="34" charset="0"/>
              </a:rPr>
              <a:t>Un parti politique est un </a:t>
            </a:r>
            <a:r>
              <a:rPr lang="fr-CA" altLang="en-US" sz="2400" b="1" smtClean="0">
                <a:solidFill>
                  <a:srgbClr val="FFC000"/>
                </a:solidFill>
                <a:latin typeface="Calibri" panose="020F0502020204030204" pitchFamily="34" charset="0"/>
              </a:rPr>
              <a:t>groupe organisé </a:t>
            </a:r>
            <a:r>
              <a:rPr lang="fr-CA" altLang="en-US" sz="2400" smtClean="0">
                <a:solidFill>
                  <a:srgbClr val="FFFFFF"/>
                </a:solidFill>
                <a:latin typeface="Calibri" panose="020F0502020204030204" pitchFamily="34" charset="0"/>
              </a:rPr>
              <a:t>de personnes qui partagent les mêmes </a:t>
            </a:r>
            <a:r>
              <a:rPr lang="fr-CA" altLang="en-US" sz="2400" b="1" smtClean="0">
                <a:solidFill>
                  <a:srgbClr val="FFC000"/>
                </a:solidFill>
                <a:latin typeface="Calibri" panose="020F0502020204030204" pitchFamily="34" charset="0"/>
              </a:rPr>
              <a:t>opinions politiques </a:t>
            </a:r>
            <a:r>
              <a:rPr lang="fr-CA" altLang="en-US" sz="2400" smtClean="0">
                <a:solidFill>
                  <a:srgbClr val="FFFFFF"/>
                </a:solidFill>
                <a:latin typeface="Calibri" panose="020F0502020204030204" pitchFamily="34" charset="0"/>
              </a:rPr>
              <a:t>et objectifs.</a:t>
            </a:r>
          </a:p>
          <a:p>
            <a:pPr eaLnBrk="1" hangingPunct="1"/>
            <a:r>
              <a:rPr lang="fr-CA" altLang="en-US" sz="2400" smtClean="0">
                <a:solidFill>
                  <a:srgbClr val="FFFFFF"/>
                </a:solidFill>
                <a:latin typeface="Calibri" panose="020F0502020204030204" pitchFamily="34" charset="0"/>
              </a:rPr>
              <a:t>Les partis sont composés de ‘membres’ du public. </a:t>
            </a:r>
          </a:p>
          <a:p>
            <a:pPr eaLnBrk="1" hangingPunct="1">
              <a:spcBef>
                <a:spcPts val="700"/>
              </a:spcBef>
            </a:pPr>
            <a:r>
              <a:rPr lang="fr-CA" altLang="en-US" sz="2400" smtClean="0">
                <a:solidFill>
                  <a:schemeClr val="bg1"/>
                </a:solidFill>
                <a:latin typeface="Calibri" panose="020F0502020204030204" pitchFamily="34" charset="0"/>
              </a:rPr>
              <a:t>Les membres d’un parti travaillent ensemble pour gagner le pouvoir lors d’une élection, et par la suite de mettre en place leurs objectifs politiques.</a:t>
            </a:r>
          </a:p>
          <a:p>
            <a:pPr eaLnBrk="1" hangingPunct="1">
              <a:spcBef>
                <a:spcPts val="700"/>
              </a:spcBef>
            </a:pPr>
            <a:r>
              <a:rPr lang="fr-CA" altLang="en-US" sz="2400" smtClean="0">
                <a:solidFill>
                  <a:srgbClr val="FFFFFF"/>
                </a:solidFill>
                <a:latin typeface="Calibri" panose="020F0502020204030204" pitchFamily="34" charset="0"/>
              </a:rPr>
              <a:t>Chaque parti choisit un </a:t>
            </a:r>
            <a:r>
              <a:rPr lang="fr-CA" altLang="en-US" sz="2400" b="1" smtClean="0">
                <a:solidFill>
                  <a:srgbClr val="FFC000"/>
                </a:solidFill>
                <a:latin typeface="Calibri" panose="020F0502020204030204" pitchFamily="34" charset="0"/>
              </a:rPr>
              <a:t>chef</a:t>
            </a:r>
            <a:r>
              <a:rPr lang="fr-CA" altLang="en-US" sz="2400" smtClean="0">
                <a:solidFill>
                  <a:srgbClr val="FFFFFF"/>
                </a:solidFill>
                <a:latin typeface="Calibri" panose="020F0502020204030204" pitchFamily="34" charset="0"/>
              </a:rPr>
              <a:t>, souvent par une course à la direction du parti. </a:t>
            </a:r>
            <a:endParaRPr lang="fr-CA" altLang="en-US" sz="240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3605741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anose="020F0502020204030204" pitchFamily="34" charset="0"/>
              </a:rPr>
              <a:t>Partis politiques à Terre-Neuve-et-Labrador</a:t>
            </a:r>
          </a:p>
        </p:txBody>
      </p:sp>
      <p:pic>
        <p:nvPicPr>
          <p:cNvPr id="7172" name="Content Placeholder 2" descr="Unknown-1.png"/>
          <p:cNvPicPr>
            <a:picLocks noGrp="1" noChangeAspect="1"/>
          </p:cNvPicPr>
          <p:nvPr>
            <p:ph idx="1"/>
          </p:nvPr>
        </p:nvPicPr>
        <p:blipFill>
          <a:blip r:embed="rId4">
            <a:extLst>
              <a:ext uri="{28A0092B-C50C-407E-A947-70E740481C1C}">
                <a14:useLocalDpi xmlns:a14="http://schemas.microsoft.com/office/drawing/2010/main" val="0"/>
              </a:ext>
            </a:extLst>
          </a:blip>
          <a:srcRect t="22502" b="22502"/>
          <a:stretch>
            <a:fillRect/>
          </a:stretch>
        </p:blipFill>
        <p:spPr>
          <a:xfrm>
            <a:off x="5495925" y="1417638"/>
            <a:ext cx="1939925" cy="1066800"/>
          </a:xfrm>
        </p:spPr>
      </p:pic>
      <p:pic>
        <p:nvPicPr>
          <p:cNvPr id="7173" name="Picture 3" descr="Unknown-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763" y="1314450"/>
            <a:ext cx="32607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Unknown-3.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16500" y="2562225"/>
            <a:ext cx="293846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4" descr="Unknown-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763" y="4927367"/>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Box 8"/>
          <p:cNvSpPr txBox="1">
            <a:spLocks noChangeArrowheads="1"/>
          </p:cNvSpPr>
          <p:nvPr/>
        </p:nvSpPr>
        <p:spPr bwMode="auto">
          <a:xfrm>
            <a:off x="1221580" y="4103256"/>
            <a:ext cx="1884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dirty="0" smtClean="0">
                <a:solidFill>
                  <a:schemeClr val="bg1"/>
                </a:solidFill>
                <a:latin typeface="Calibri" panose="020F0502020204030204" pitchFamily="34" charset="0"/>
              </a:rPr>
              <a:t>Chess Crosby</a:t>
            </a:r>
            <a:endParaRPr lang="en-US" altLang="en-US" sz="2400" dirty="0">
              <a:solidFill>
                <a:schemeClr val="bg1"/>
              </a:solidFill>
              <a:latin typeface="Calibri" panose="020F0502020204030204" pitchFamily="34" charset="0"/>
            </a:endParaRPr>
          </a:p>
        </p:txBody>
      </p:sp>
      <p:sp>
        <p:nvSpPr>
          <p:cNvPr id="7179" name="TextBox 13"/>
          <p:cNvSpPr txBox="1">
            <a:spLocks noChangeArrowheads="1"/>
          </p:cNvSpPr>
          <p:nvPr/>
        </p:nvSpPr>
        <p:spPr bwMode="auto">
          <a:xfrm>
            <a:off x="5699125" y="4202113"/>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a:solidFill>
                  <a:schemeClr val="bg1"/>
                </a:solidFill>
                <a:latin typeface="Calibri" panose="020F0502020204030204" pitchFamily="34" charset="0"/>
              </a:rPr>
              <a:t>Dwight Ball</a:t>
            </a:r>
          </a:p>
        </p:txBody>
      </p:sp>
      <p:sp>
        <p:nvSpPr>
          <p:cNvPr id="7180" name="TextBox 14"/>
          <p:cNvSpPr txBox="1">
            <a:spLocks noChangeArrowheads="1"/>
          </p:cNvSpPr>
          <p:nvPr/>
        </p:nvSpPr>
        <p:spPr bwMode="auto">
          <a:xfrm>
            <a:off x="1286882" y="5603874"/>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dirty="0" smtClean="0">
                <a:solidFill>
                  <a:schemeClr val="bg1"/>
                </a:solidFill>
                <a:latin typeface="Calibri" panose="020F0502020204030204" pitchFamily="34" charset="0"/>
              </a:rPr>
              <a:t>Gerry Rogers</a:t>
            </a:r>
            <a:endParaRPr lang="en-US" altLang="en-US" sz="2400" dirty="0">
              <a:solidFill>
                <a:schemeClr val="bg1"/>
              </a:solidFill>
              <a:latin typeface="Calibri" panose="020F0502020204030204" pitchFamily="34" charset="0"/>
            </a:endParaRPr>
          </a:p>
        </p:txBody>
      </p:sp>
      <p:pic>
        <p:nvPicPr>
          <p:cNvPr id="1028" name="Picture 4" descr="Image result for Ches Crosbie nl political parti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562" y="2270975"/>
            <a:ext cx="2905125" cy="18399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erry Rogers nl political parti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2882" y="4664075"/>
            <a:ext cx="1743075"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75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anose="020F0502020204030204" pitchFamily="34" charset="0"/>
              </a:rPr>
              <a:t>Qu’est-ce qu’une plateforme politique?</a:t>
            </a:r>
          </a:p>
        </p:txBody>
      </p:sp>
      <p:sp>
        <p:nvSpPr>
          <p:cNvPr id="9220" name="Rectangle 4"/>
          <p:cNvSpPr>
            <a:spLocks noGrp="1" noChangeArrowheads="1"/>
          </p:cNvSpPr>
          <p:nvPr>
            <p:ph type="body" idx="1"/>
          </p:nvPr>
        </p:nvSpPr>
        <p:spPr>
          <a:xfrm>
            <a:off x="457200" y="1371600"/>
            <a:ext cx="8229600" cy="4525963"/>
          </a:xfrm>
        </p:spPr>
        <p:txBody>
          <a:bodyPr/>
          <a:lstStyle/>
          <a:p>
            <a:pPr eaLnBrk="1" hangingPunct="1"/>
            <a:r>
              <a:rPr lang="fr-CA" altLang="en-US" sz="2800" smtClean="0">
                <a:solidFill>
                  <a:schemeClr val="bg1"/>
                </a:solidFill>
                <a:latin typeface="Calibri" panose="020F0502020204030204" pitchFamily="34" charset="0"/>
                <a:sym typeface="Helvetica" panose="020B0604020202020204" pitchFamily="34" charset="0"/>
              </a:rPr>
              <a:t>Une plateforme politique présente les </a:t>
            </a:r>
            <a:r>
              <a:rPr lang="fr-CA" altLang="en-US" sz="2800" b="1" smtClean="0">
                <a:solidFill>
                  <a:srgbClr val="FFC000"/>
                </a:solidFill>
                <a:latin typeface="Calibri" panose="020F0502020204030204" pitchFamily="34" charset="0"/>
                <a:sym typeface="Helvetica" panose="020B0604020202020204" pitchFamily="34" charset="0"/>
              </a:rPr>
              <a:t>idées du parti </a:t>
            </a:r>
            <a:r>
              <a:rPr lang="fr-CA" altLang="en-US" sz="2800" smtClean="0">
                <a:solidFill>
                  <a:schemeClr val="bg1"/>
                </a:solidFill>
                <a:latin typeface="Calibri" panose="020F0502020204030204" pitchFamily="34" charset="0"/>
                <a:sym typeface="Helvetica" panose="020B0604020202020204" pitchFamily="34" charset="0"/>
              </a:rPr>
              <a:t>et explique comment il abordera les enjeux principaux et fera des améliorations.</a:t>
            </a:r>
            <a:endParaRPr lang="fr-CA" altLang="ja-JP" sz="2800" smtClean="0">
              <a:solidFill>
                <a:schemeClr val="bg1"/>
              </a:solidFill>
              <a:latin typeface="Calibri" panose="020F0502020204030204" pitchFamily="34" charset="0"/>
            </a:endParaRPr>
          </a:p>
          <a:p>
            <a:r>
              <a:rPr lang="fr-CA" altLang="en-US" sz="2800" smtClean="0">
                <a:solidFill>
                  <a:schemeClr val="bg1"/>
                </a:solidFill>
                <a:latin typeface="Calibri" panose="020F0502020204030204" pitchFamily="34" charset="0"/>
              </a:rPr>
              <a:t>Bien que tous les partis politiques sont d’accord que l’éducation est important, ils pourraient avoir différentes idées sur comment améliorer le système, ou sur quoi exactement devrait changer. </a:t>
            </a:r>
            <a:endParaRPr lang="fr-CA" altLang="ja-JP" sz="2800" smtClean="0">
              <a:solidFill>
                <a:schemeClr val="bg1"/>
              </a:solidFill>
              <a:latin typeface="Calibri" panose="020F0502020204030204" pitchFamily="34" charset="0"/>
            </a:endParaRPr>
          </a:p>
          <a:p>
            <a:pPr eaLnBrk="1" hangingPunct="1"/>
            <a:r>
              <a:rPr lang="fr-CA" altLang="en-US" sz="2800" smtClean="0">
                <a:solidFill>
                  <a:schemeClr val="bg1"/>
                </a:solidFill>
                <a:latin typeface="Calibri" panose="020F0502020204030204" pitchFamily="34" charset="0"/>
              </a:rPr>
              <a:t>Pendant les élections, les partis partagent leur plateforme par des annonces, des publicités, et des évènements, et ils essaient d’</a:t>
            </a:r>
            <a:r>
              <a:rPr lang="fr-CA" altLang="en-US" sz="2800" b="1" smtClean="0">
                <a:solidFill>
                  <a:srgbClr val="FFC000"/>
                </a:solidFill>
                <a:latin typeface="Calibri" panose="020F0502020204030204" pitchFamily="34" charset="0"/>
              </a:rPr>
              <a:t>obtenir le support des électeurs</a:t>
            </a:r>
            <a:r>
              <a:rPr lang="fr-CA" altLang="en-US" sz="2800" smtClean="0">
                <a:solidFill>
                  <a:schemeClr val="bg1"/>
                </a:solidFill>
                <a:latin typeface="Calibri" panose="020F0502020204030204" pitchFamily="34" charset="0"/>
              </a:rPr>
              <a:t>.</a:t>
            </a:r>
          </a:p>
        </p:txBody>
      </p:sp>
    </p:spTree>
    <p:extLst>
      <p:ext uri="{BB962C8B-B14F-4D97-AF65-F5344CB8AC3E}">
        <p14:creationId xmlns:p14="http://schemas.microsoft.com/office/powerpoint/2010/main" val="952490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title"/>
          </p:nvPr>
        </p:nvSpPr>
        <p:spPr/>
        <p:txBody>
          <a:bodyPr/>
          <a:lstStyle/>
          <a:p>
            <a:pPr eaLnBrk="1" hangingPunct="1"/>
            <a:r>
              <a:rPr lang="en-US" altLang="fr-FR" sz="4000" b="1" smtClean="0">
                <a:solidFill>
                  <a:schemeClr val="bg1"/>
                </a:solidFill>
                <a:latin typeface="Calibri" panose="020F0502020204030204" pitchFamily="34" charset="0"/>
              </a:rPr>
              <a:t>Qu</a:t>
            </a:r>
            <a:r>
              <a:rPr lang="en-US" altLang="en-US" sz="4000" b="1" smtClean="0">
                <a:solidFill>
                  <a:schemeClr val="bg1"/>
                </a:solidFill>
                <a:latin typeface="Calibri" panose="020F0502020204030204" pitchFamily="34" charset="0"/>
              </a:rPr>
              <a:t>’</a:t>
            </a:r>
            <a:r>
              <a:rPr lang="en-US" altLang="fr-FR" sz="4000" b="1" smtClean="0">
                <a:solidFill>
                  <a:schemeClr val="bg1"/>
                </a:solidFill>
                <a:latin typeface="Calibri" panose="020F0502020204030204" pitchFamily="34" charset="0"/>
              </a:rPr>
              <a:t>est-ce qu</a:t>
            </a:r>
            <a:r>
              <a:rPr lang="en-US" altLang="en-US" sz="4000" b="1" smtClean="0">
                <a:solidFill>
                  <a:schemeClr val="bg1"/>
                </a:solidFill>
                <a:latin typeface="Calibri" panose="020F0502020204030204" pitchFamily="34" charset="0"/>
              </a:rPr>
              <a:t>’</a:t>
            </a:r>
            <a:r>
              <a:rPr lang="en-US" altLang="fr-FR" sz="4000" b="1" smtClean="0">
                <a:solidFill>
                  <a:schemeClr val="bg1"/>
                </a:solidFill>
                <a:latin typeface="Calibri" panose="020F0502020204030204" pitchFamily="34" charset="0"/>
              </a:rPr>
              <a:t>une circonscription?</a:t>
            </a:r>
            <a:endParaRPr lang="en-US" altLang="en-US" sz="4000" b="1" smtClean="0">
              <a:solidFill>
                <a:schemeClr val="bg1"/>
              </a:solidFill>
              <a:latin typeface="Calibri" panose="020F0502020204030204" pitchFamily="34" charset="0"/>
            </a:endParaRPr>
          </a:p>
        </p:txBody>
      </p:sp>
      <p:sp>
        <p:nvSpPr>
          <p:cNvPr id="11268" name="Rectangle 4"/>
          <p:cNvSpPr>
            <a:spLocks noGrp="1" noChangeArrowheads="1"/>
          </p:cNvSpPr>
          <p:nvPr>
            <p:ph type="body" idx="1"/>
          </p:nvPr>
        </p:nvSpPr>
        <p:spPr>
          <a:xfrm>
            <a:off x="457200" y="1371600"/>
            <a:ext cx="8229600" cy="4525963"/>
          </a:xfrm>
        </p:spPr>
        <p:txBody>
          <a:bodyPr/>
          <a:lstStyle/>
          <a:p>
            <a:pPr eaLnBrk="1" hangingPunct="1"/>
            <a:r>
              <a:rPr lang="fr-CA" altLang="fr-FR" sz="2400" smtClean="0">
                <a:solidFill>
                  <a:schemeClr val="bg1"/>
                </a:solidFill>
                <a:latin typeface="Calibri" panose="020F0502020204030204" pitchFamily="34" charset="0"/>
                <a:sym typeface="Helvetica" panose="020B0604020202020204" pitchFamily="34" charset="0"/>
              </a:rPr>
              <a:t>Une </a:t>
            </a:r>
            <a:r>
              <a:rPr lang="fr-CA" altLang="fr-FR" sz="2400" b="1" smtClean="0">
                <a:solidFill>
                  <a:srgbClr val="FFC000"/>
                </a:solidFill>
                <a:latin typeface="Calibri" panose="020F0502020204030204" pitchFamily="34" charset="0"/>
                <a:sym typeface="Helvetica" panose="020B0604020202020204" pitchFamily="34" charset="0"/>
              </a:rPr>
              <a:t>circonscription</a:t>
            </a:r>
            <a:r>
              <a:rPr lang="fr-CA" altLang="fr-FR" sz="2400" b="1" smtClean="0">
                <a:solidFill>
                  <a:schemeClr val="bg1"/>
                </a:solidFill>
                <a:latin typeface="Calibri" panose="020F0502020204030204" pitchFamily="34" charset="0"/>
                <a:sym typeface="Helvetica" panose="020B0604020202020204" pitchFamily="34" charset="0"/>
              </a:rPr>
              <a:t> </a:t>
            </a:r>
            <a:r>
              <a:rPr lang="fr-CA" altLang="fr-FR" sz="2400" smtClean="0">
                <a:solidFill>
                  <a:schemeClr val="bg1"/>
                </a:solidFill>
                <a:latin typeface="Calibri" panose="020F0502020204030204" pitchFamily="34" charset="0"/>
                <a:sym typeface="Helvetica" panose="020B0604020202020204" pitchFamily="34" charset="0"/>
              </a:rPr>
              <a:t>est une zone géographique représentée par un élu. </a:t>
            </a:r>
          </a:p>
          <a:p>
            <a:pPr eaLnBrk="1" hangingPunct="1"/>
            <a:r>
              <a:rPr lang="fr-CA" altLang="fr-FR" sz="2400" smtClean="0">
                <a:solidFill>
                  <a:schemeClr val="bg1"/>
                </a:solidFill>
                <a:latin typeface="Calibri" panose="020F0502020204030204" pitchFamily="34" charset="0"/>
                <a:sym typeface="Helvetica" panose="020B0604020202020204" pitchFamily="34" charset="0"/>
              </a:rPr>
              <a:t>La taille de la circonscription est déterminée par la </a:t>
            </a:r>
            <a:r>
              <a:rPr lang="fr-CA" altLang="fr-FR" sz="2400" b="1" smtClean="0">
                <a:solidFill>
                  <a:srgbClr val="FFC000"/>
                </a:solidFill>
                <a:latin typeface="Calibri" panose="020F0502020204030204" pitchFamily="34" charset="0"/>
                <a:sym typeface="Helvetica" panose="020B0604020202020204" pitchFamily="34" charset="0"/>
              </a:rPr>
              <a:t>population</a:t>
            </a:r>
            <a:r>
              <a:rPr lang="fr-CA" altLang="fr-FR" sz="2400" b="1" smtClean="0">
                <a:solidFill>
                  <a:schemeClr val="bg1"/>
                </a:solidFill>
                <a:latin typeface="Calibri" panose="020F0502020204030204" pitchFamily="34" charset="0"/>
                <a:sym typeface="Helvetica" panose="020B0604020202020204" pitchFamily="34" charset="0"/>
              </a:rPr>
              <a:t> </a:t>
            </a:r>
            <a:r>
              <a:rPr lang="fr-CA" altLang="fr-FR" sz="2400" smtClean="0">
                <a:solidFill>
                  <a:schemeClr val="bg1"/>
                </a:solidFill>
                <a:latin typeface="Calibri" panose="020F0502020204030204" pitchFamily="34" charset="0"/>
                <a:sym typeface="Helvetica" panose="020B0604020202020204" pitchFamily="34" charset="0"/>
              </a:rPr>
              <a:t>et par ses </a:t>
            </a:r>
            <a:r>
              <a:rPr lang="fr-CA" altLang="fr-FR" sz="2400" b="1" smtClean="0">
                <a:solidFill>
                  <a:srgbClr val="FFC000"/>
                </a:solidFill>
                <a:latin typeface="Calibri" panose="020F0502020204030204" pitchFamily="34" charset="0"/>
                <a:sym typeface="Helvetica" panose="020B0604020202020204" pitchFamily="34" charset="0"/>
              </a:rPr>
              <a:t>caractéristiques géographiques</a:t>
            </a:r>
            <a:r>
              <a:rPr lang="fr-CA" altLang="fr-FR" sz="2400" smtClean="0">
                <a:solidFill>
                  <a:schemeClr val="bg1"/>
                </a:solidFill>
                <a:latin typeface="Calibri" panose="020F0502020204030204" pitchFamily="34" charset="0"/>
                <a:sym typeface="Helvetica" panose="020B0604020202020204" pitchFamily="34" charset="0"/>
              </a:rPr>
              <a:t>. </a:t>
            </a:r>
          </a:p>
          <a:p>
            <a:pPr eaLnBrk="1" hangingPunct="1"/>
            <a:r>
              <a:rPr lang="fr-CA" altLang="fr-FR" sz="2400" smtClean="0">
                <a:solidFill>
                  <a:schemeClr val="bg1"/>
                </a:solidFill>
                <a:latin typeface="Calibri" panose="020F0502020204030204" pitchFamily="34" charset="0"/>
                <a:sym typeface="Helvetica" panose="020B0604020202020204" pitchFamily="34" charset="0"/>
              </a:rPr>
              <a:t>Les circonscriptions urbaines sont plus petites et plus densément peuplées que les circonscriptions rurales</a:t>
            </a:r>
            <a:r>
              <a:rPr lang="fr-CA" altLang="en-US" sz="2400" smtClean="0">
                <a:solidFill>
                  <a:schemeClr val="bg1"/>
                </a:solidFill>
                <a:latin typeface="Calibri" panose="020F0502020204030204" pitchFamily="34" charset="0"/>
                <a:sym typeface="Helvetica" panose="020B0604020202020204" pitchFamily="34" charset="0"/>
              </a:rPr>
              <a:t>.</a:t>
            </a:r>
          </a:p>
        </p:txBody>
      </p:sp>
      <p:pic>
        <p:nvPicPr>
          <p:cNvPr id="112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9525"/>
            <a:ext cx="51816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783013"/>
            <a:ext cx="17526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117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anose="020F0502020204030204" pitchFamily="34" charset="0"/>
              </a:rPr>
              <a:t>Qu’est-ce qu’un député?</a:t>
            </a:r>
          </a:p>
        </p:txBody>
      </p:sp>
      <p:sp>
        <p:nvSpPr>
          <p:cNvPr id="13316" name="Rectangle 4"/>
          <p:cNvSpPr>
            <a:spLocks noGrp="1" noChangeArrowheads="1"/>
          </p:cNvSpPr>
          <p:nvPr>
            <p:ph type="body" idx="1"/>
          </p:nvPr>
        </p:nvSpPr>
        <p:spPr>
          <a:xfrm>
            <a:off x="457200" y="1371600"/>
            <a:ext cx="8229600" cy="4525963"/>
          </a:xfrm>
        </p:spPr>
        <p:txBody>
          <a:bodyPr/>
          <a:lstStyle/>
          <a:p>
            <a:pPr eaLnBrk="1" hangingPunct="1"/>
            <a:r>
              <a:rPr lang="fr-CA" altLang="en-US" sz="2400" smtClean="0">
                <a:solidFill>
                  <a:schemeClr val="bg1"/>
                </a:solidFill>
                <a:latin typeface="Calibri" panose="020F0502020204030204" pitchFamily="34" charset="0"/>
                <a:sym typeface="Helvetica" panose="020B0604020202020204" pitchFamily="34" charset="0"/>
              </a:rPr>
              <a:t>Au niveau provincial à Terre-Neuve-et-Labrador, un représentant élu est appelé </a:t>
            </a:r>
            <a:r>
              <a:rPr lang="fr-CA" altLang="en-US" sz="2400" b="1" smtClean="0">
                <a:solidFill>
                  <a:srgbClr val="FFC000"/>
                </a:solidFill>
                <a:latin typeface="Calibri" panose="020F0502020204030204" pitchFamily="34" charset="0"/>
                <a:sym typeface="Helvetica" panose="020B0604020202020204" pitchFamily="34" charset="0"/>
              </a:rPr>
              <a:t>député</a:t>
            </a:r>
            <a:r>
              <a:rPr lang="fr-CA" altLang="en-US" sz="2400" smtClean="0">
                <a:solidFill>
                  <a:schemeClr val="bg1"/>
                </a:solidFill>
                <a:latin typeface="Calibri" panose="020F0502020204030204" pitchFamily="34" charset="0"/>
                <a:sym typeface="Helvetica" panose="020B0604020202020204" pitchFamily="34" charset="0"/>
              </a:rPr>
              <a:t>.</a:t>
            </a:r>
          </a:p>
          <a:p>
            <a:pPr eaLnBrk="1" hangingPunct="1"/>
            <a:r>
              <a:rPr lang="fr-CA" altLang="en-US" sz="2400" smtClean="0">
                <a:solidFill>
                  <a:schemeClr val="bg1"/>
                </a:solidFill>
                <a:latin typeface="Calibri" panose="020F0502020204030204" pitchFamily="34" charset="0"/>
                <a:sym typeface="Helvetica" panose="020B0604020202020204" pitchFamily="34" charset="0"/>
              </a:rPr>
              <a:t>Les députés représentent </a:t>
            </a:r>
            <a:r>
              <a:rPr lang="en-US" altLang="fr-FR" sz="2400" smtClean="0">
                <a:solidFill>
                  <a:schemeClr val="bg1"/>
                </a:solidFill>
                <a:latin typeface="Calibri" panose="020F0502020204030204" pitchFamily="34" charset="0"/>
                <a:sym typeface="Helvetica" panose="020B0604020202020204" pitchFamily="34" charset="0"/>
              </a:rPr>
              <a:t>les besoins et intérêts de leurs </a:t>
            </a:r>
            <a:r>
              <a:rPr lang="en-US" altLang="fr-FR" sz="2400" b="1" smtClean="0">
                <a:solidFill>
                  <a:srgbClr val="FFC000"/>
                </a:solidFill>
                <a:latin typeface="Calibri" panose="020F0502020204030204" pitchFamily="34" charset="0"/>
                <a:sym typeface="Helvetica" panose="020B0604020202020204" pitchFamily="34" charset="0"/>
              </a:rPr>
              <a:t>électeurs</a:t>
            </a:r>
            <a:r>
              <a:rPr lang="en-US" altLang="fr-FR" sz="2400" smtClean="0">
                <a:solidFill>
                  <a:srgbClr val="FFC000"/>
                </a:solidFill>
                <a:latin typeface="Calibri" panose="020F0502020204030204" pitchFamily="34" charset="0"/>
                <a:sym typeface="Helvetica" panose="020B0604020202020204" pitchFamily="34" charset="0"/>
              </a:rPr>
              <a:t> </a:t>
            </a:r>
            <a:r>
              <a:rPr lang="en-US" altLang="fr-FR" sz="2400" smtClean="0">
                <a:solidFill>
                  <a:schemeClr val="bg1"/>
                </a:solidFill>
                <a:latin typeface="Calibri" panose="020F0502020204030204" pitchFamily="34" charset="0"/>
                <a:sym typeface="Helvetica" panose="020B0604020202020204" pitchFamily="34" charset="0"/>
              </a:rPr>
              <a:t>(les personnes qui habitent dans leur circonscription) et s</a:t>
            </a:r>
            <a:r>
              <a:rPr lang="en-US" altLang="en-US" sz="2400" smtClean="0">
                <a:solidFill>
                  <a:schemeClr val="bg1"/>
                </a:solidFill>
                <a:latin typeface="Calibri" panose="020F0502020204030204" pitchFamily="34" charset="0"/>
                <a:sym typeface="Helvetica" panose="020B0604020202020204" pitchFamily="34" charset="0"/>
              </a:rPr>
              <a:t>’</a:t>
            </a:r>
            <a:r>
              <a:rPr lang="en-US" altLang="fr-FR" sz="2400" smtClean="0">
                <a:solidFill>
                  <a:schemeClr val="bg1"/>
                </a:solidFill>
                <a:latin typeface="Calibri" panose="020F0502020204030204" pitchFamily="34" charset="0"/>
                <a:sym typeface="Helvetica" panose="020B0604020202020204" pitchFamily="34" charset="0"/>
              </a:rPr>
              <a:t>intéressent à des enjeux locaux</a:t>
            </a:r>
            <a:r>
              <a:rPr lang="en-US" altLang="en-US" sz="2400" smtClean="0">
                <a:solidFill>
                  <a:schemeClr val="bg1"/>
                </a:solidFill>
                <a:latin typeface="Calibri" panose="020F0502020204030204" pitchFamily="34" charset="0"/>
                <a:sym typeface="Helvetica" panose="020B0604020202020204" pitchFamily="34" charset="0"/>
              </a:rPr>
              <a:t>.</a:t>
            </a:r>
          </a:p>
          <a:p>
            <a:pPr eaLnBrk="1" hangingPunct="1"/>
            <a:r>
              <a:rPr lang="fr-CA" altLang="en-US" sz="2400" smtClean="0">
                <a:solidFill>
                  <a:schemeClr val="bg1"/>
                </a:solidFill>
                <a:latin typeface="Calibri" panose="020F0502020204030204" pitchFamily="34" charset="0"/>
                <a:sym typeface="Helvetica" panose="020B0604020202020204" pitchFamily="34" charset="0"/>
              </a:rPr>
              <a:t>Terre-Neuve-et-Labrador élira </a:t>
            </a:r>
            <a:r>
              <a:rPr lang="fr-CA" altLang="en-US" sz="2400" b="1" smtClean="0">
                <a:solidFill>
                  <a:srgbClr val="FFC000"/>
                </a:solidFill>
                <a:latin typeface="Calibri" panose="020F0502020204030204" pitchFamily="34" charset="0"/>
                <a:sym typeface="Helvetica" panose="020B0604020202020204" pitchFamily="34" charset="0"/>
              </a:rPr>
              <a:t>40 députés </a:t>
            </a:r>
            <a:r>
              <a:rPr lang="fr-CA" altLang="en-US" sz="2400" smtClean="0">
                <a:solidFill>
                  <a:schemeClr val="bg1"/>
                </a:solidFill>
                <a:latin typeface="Calibri" panose="020F0502020204030204" pitchFamily="34" charset="0"/>
                <a:sym typeface="Helvetica" panose="020B0604020202020204" pitchFamily="34" charset="0"/>
              </a:rPr>
              <a:t>dans l’élection provinciale actuelle. </a:t>
            </a:r>
          </a:p>
        </p:txBody>
      </p:sp>
      <p:pic>
        <p:nvPicPr>
          <p:cNvPr id="13317" name="Picture 1" descr="li-house-46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648200"/>
            <a:ext cx="35147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88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C:\Documents and Settings\DE SYSTEMS\Desktop\ON 2013\PPT\CIVIX PPT backgrounds\CIVIX_pp_slides-0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type="title"/>
          </p:nvPr>
        </p:nvSpPr>
        <p:spPr/>
        <p:txBody>
          <a:bodyPr/>
          <a:lstStyle/>
          <a:p>
            <a:pPr eaLnBrk="1" hangingPunct="1"/>
            <a:r>
              <a:rPr lang="en-US" altLang="en-US" sz="4000" b="1" dirty="0" smtClean="0">
                <a:solidFill>
                  <a:schemeClr val="bg1"/>
                </a:solidFill>
                <a:latin typeface="Calibri" pitchFamily="34" charset="0"/>
              </a:rPr>
              <a:t>Le Dominion de Terre-</a:t>
            </a:r>
            <a:r>
              <a:rPr lang="en-US" altLang="en-US" sz="4000" b="1" dirty="0" err="1" smtClean="0">
                <a:solidFill>
                  <a:schemeClr val="bg1"/>
                </a:solidFill>
                <a:latin typeface="Calibri" pitchFamily="34" charset="0"/>
              </a:rPr>
              <a:t>Neuve</a:t>
            </a:r>
            <a:endParaRPr lang="en-US" altLang="en-US" sz="4000" b="1" dirty="0" smtClean="0">
              <a:solidFill>
                <a:schemeClr val="bg1"/>
              </a:solidFill>
              <a:latin typeface="Calibri" pitchFamily="34" charset="0"/>
            </a:endParaRPr>
          </a:p>
        </p:txBody>
      </p:sp>
      <p:sp>
        <p:nvSpPr>
          <p:cNvPr id="9220" name="Rectangle 4"/>
          <p:cNvSpPr>
            <a:spLocks noGrp="1" noChangeArrowheads="1"/>
          </p:cNvSpPr>
          <p:nvPr>
            <p:ph idx="1"/>
          </p:nvPr>
        </p:nvSpPr>
        <p:spPr>
          <a:xfrm>
            <a:off x="457200" y="1371600"/>
            <a:ext cx="8229600" cy="4525963"/>
          </a:xfrm>
        </p:spPr>
        <p:txBody>
          <a:bodyPr/>
          <a:lstStyle/>
          <a:p>
            <a:r>
              <a:rPr lang="fr-CA" sz="2400" dirty="0" smtClean="0">
                <a:solidFill>
                  <a:schemeClr val="bg1"/>
                </a:solidFill>
                <a:latin typeface="Calibri"/>
                <a:cs typeface="Calibri"/>
              </a:rPr>
              <a:t>De 1855 à 1934, Terre-Neuve était un </a:t>
            </a:r>
            <a:r>
              <a:rPr lang="fr-CA" sz="2400" b="1" dirty="0" smtClean="0">
                <a:solidFill>
                  <a:srgbClr val="FFC000"/>
                </a:solidFill>
                <a:latin typeface="Calibri"/>
                <a:cs typeface="Calibri"/>
              </a:rPr>
              <a:t>dominion autonome</a:t>
            </a:r>
            <a:r>
              <a:rPr lang="fr-CA" sz="2400" dirty="0" smtClean="0">
                <a:solidFill>
                  <a:schemeClr val="bg1"/>
                </a:solidFill>
                <a:latin typeface="Calibri"/>
                <a:cs typeface="Calibri"/>
              </a:rPr>
              <a:t> britannique avec son propre premier ministre. À l’époque, Terre-Neuve avait un statut constitutionnel équivalent aux autres dominions, comme le Canada, l’Australie, l’Afrique du Sud, et la Nouvelle-Zélande.</a:t>
            </a:r>
          </a:p>
          <a:p>
            <a:r>
              <a:rPr lang="fr-CA" sz="2400" dirty="0">
                <a:solidFill>
                  <a:schemeClr val="bg1"/>
                </a:solidFill>
                <a:latin typeface="Calibri"/>
                <a:cs typeface="Calibri"/>
              </a:rPr>
              <a:t>En 1934, le Dominion de Terre-Neuve est redevenu une </a:t>
            </a:r>
            <a:r>
              <a:rPr lang="fr-CA" sz="2400" b="1" dirty="0">
                <a:solidFill>
                  <a:srgbClr val="FFC000"/>
                </a:solidFill>
                <a:latin typeface="Calibri"/>
                <a:cs typeface="Calibri"/>
              </a:rPr>
              <a:t>colonie de la </a:t>
            </a:r>
            <a:r>
              <a:rPr lang="fr-CA" sz="2400" b="1" dirty="0" smtClean="0">
                <a:solidFill>
                  <a:srgbClr val="FFC000"/>
                </a:solidFill>
                <a:latin typeface="Calibri"/>
                <a:cs typeface="Calibri"/>
              </a:rPr>
              <a:t>Couronne</a:t>
            </a:r>
            <a:r>
              <a:rPr lang="fr-CA" sz="2400" dirty="0">
                <a:solidFill>
                  <a:schemeClr val="bg1"/>
                </a:solidFill>
                <a:latin typeface="Calibri"/>
                <a:cs typeface="Calibri"/>
              </a:rPr>
              <a:t>, une conséquence de la Grande dépression. Terre-Neuve était gouverné par des membres nommés britanniques. </a:t>
            </a:r>
          </a:p>
          <a:p>
            <a:endParaRPr lang="fr-CA" sz="2400" dirty="0" smtClean="0">
              <a:solidFill>
                <a:schemeClr val="bg1"/>
              </a:solidFill>
              <a:latin typeface="Calibri"/>
              <a:cs typeface="Calibri"/>
            </a:endParaRPr>
          </a:p>
          <a:p>
            <a:endParaRPr lang="fr-CA" sz="2400" dirty="0">
              <a:solidFill>
                <a:schemeClr val="bg1"/>
              </a:solidFill>
              <a:latin typeface="Calibri"/>
              <a:cs typeface="Calibri"/>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5110219"/>
            <a:ext cx="2970666" cy="1485333"/>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7866" y="5110219"/>
            <a:ext cx="2315029" cy="1408513"/>
          </a:xfrm>
          <a:prstGeom prst="rect">
            <a:avLst/>
          </a:prstGeom>
        </p:spPr>
      </p:pic>
    </p:spTree>
    <p:extLst>
      <p:ext uri="{BB962C8B-B14F-4D97-AF65-F5344CB8AC3E}">
        <p14:creationId xmlns:p14="http://schemas.microsoft.com/office/powerpoint/2010/main" val="823509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anose="020F0502020204030204" pitchFamily="34" charset="0"/>
              </a:rPr>
              <a:t>Qu’est-ce qu’un système électoral?</a:t>
            </a:r>
          </a:p>
        </p:txBody>
      </p:sp>
      <p:sp>
        <p:nvSpPr>
          <p:cNvPr id="15364" name="Rectangle 4"/>
          <p:cNvSpPr>
            <a:spLocks noGrp="1" noChangeArrowheads="1"/>
          </p:cNvSpPr>
          <p:nvPr>
            <p:ph type="body" idx="1"/>
          </p:nvPr>
        </p:nvSpPr>
        <p:spPr>
          <a:xfrm>
            <a:off x="457200" y="1371600"/>
            <a:ext cx="8229600" cy="4525963"/>
          </a:xfrm>
        </p:spPr>
        <p:txBody>
          <a:bodyPr/>
          <a:lstStyle/>
          <a:p>
            <a:pPr eaLnBrk="1" hangingPunct="1"/>
            <a:r>
              <a:rPr lang="fr-CA" altLang="fr-FR" sz="2000" smtClean="0">
                <a:solidFill>
                  <a:schemeClr val="bg1"/>
                </a:solidFill>
                <a:latin typeface="Calibri" panose="020F0502020204030204" pitchFamily="34" charset="0"/>
                <a:sym typeface="Helvetica" panose="020B0604020202020204" pitchFamily="34" charset="0"/>
              </a:rPr>
              <a:t>Le </a:t>
            </a:r>
            <a:r>
              <a:rPr lang="fr-CA" altLang="fr-FR" sz="2000" b="1" smtClean="0">
                <a:solidFill>
                  <a:srgbClr val="FFC000"/>
                </a:solidFill>
                <a:latin typeface="Calibri" panose="020F0502020204030204" pitchFamily="34" charset="0"/>
                <a:sym typeface="Helvetica" panose="020B0604020202020204" pitchFamily="34" charset="0"/>
              </a:rPr>
              <a:t>système électoral </a:t>
            </a:r>
            <a:r>
              <a:rPr lang="fr-CA" altLang="fr-FR" sz="2000" smtClean="0">
                <a:solidFill>
                  <a:schemeClr val="bg1"/>
                </a:solidFill>
                <a:latin typeface="Calibri" panose="020F0502020204030204" pitchFamily="34" charset="0"/>
                <a:sym typeface="Helvetica" panose="020B0604020202020204" pitchFamily="34" charset="0"/>
              </a:rPr>
              <a:t>est la façon dont les choix des citoyens, exprimés au moyen de leur vote, se traduisent en sièges à l</a:t>
            </a:r>
            <a:r>
              <a:rPr lang="fr-CA" altLang="en-US" sz="2000" smtClean="0">
                <a:solidFill>
                  <a:schemeClr val="bg1"/>
                </a:solidFill>
                <a:latin typeface="Calibri" panose="020F0502020204030204" pitchFamily="34" charset="0"/>
                <a:sym typeface="Helvetica" panose="020B0604020202020204" pitchFamily="34" charset="0"/>
              </a:rPr>
              <a:t>’</a:t>
            </a:r>
            <a:r>
              <a:rPr lang="fr-CA" altLang="fr-FR" sz="2000" smtClean="0">
                <a:solidFill>
                  <a:schemeClr val="bg1"/>
                </a:solidFill>
                <a:latin typeface="Calibri" panose="020F0502020204030204" pitchFamily="34" charset="0"/>
                <a:sym typeface="Helvetica" panose="020B0604020202020204" pitchFamily="34" charset="0"/>
              </a:rPr>
              <a:t>Assemblée législative.</a:t>
            </a:r>
            <a:endParaRPr lang="fr-CA" altLang="ja-JP" sz="2000" smtClean="0">
              <a:solidFill>
                <a:schemeClr val="bg1"/>
              </a:solidFill>
              <a:latin typeface="Calibri" panose="020F0502020204030204" pitchFamily="34" charset="0"/>
              <a:sym typeface="Helvetica" panose="020B0604020202020204" pitchFamily="34" charset="0"/>
            </a:endParaRPr>
          </a:p>
          <a:p>
            <a:pPr eaLnBrk="1" hangingPunct="1"/>
            <a:r>
              <a:rPr lang="fr-CA" altLang="fr-FR" sz="2000" smtClean="0">
                <a:solidFill>
                  <a:schemeClr val="bg1"/>
                </a:solidFill>
                <a:latin typeface="Calibri" panose="020F0502020204030204" pitchFamily="34" charset="0"/>
                <a:sym typeface="Helvetica" panose="020B0604020202020204" pitchFamily="34" charset="0"/>
              </a:rPr>
              <a:t>Tous les systèmes électoraux comportent les trois éléments suivants :</a:t>
            </a:r>
          </a:p>
          <a:p>
            <a:pPr lvl="1" eaLnBrk="1" hangingPunct="1"/>
            <a:r>
              <a:rPr lang="fr-CA" altLang="fr-FR" sz="2000" b="1" smtClean="0">
                <a:solidFill>
                  <a:srgbClr val="FFC000"/>
                </a:solidFill>
                <a:latin typeface="Calibri" panose="020F0502020204030204" pitchFamily="34" charset="0"/>
                <a:sym typeface="Helvetica" panose="020B0604020202020204" pitchFamily="34" charset="0"/>
              </a:rPr>
              <a:t>Magnitude de la circonscription </a:t>
            </a:r>
            <a:r>
              <a:rPr lang="fr-CA" altLang="fr-FR" sz="2000" b="1" smtClean="0">
                <a:solidFill>
                  <a:schemeClr val="bg1"/>
                </a:solidFill>
                <a:latin typeface="Calibri" panose="020F0502020204030204" pitchFamily="34" charset="0"/>
                <a:sym typeface="Helvetica" panose="020B0604020202020204" pitchFamily="34" charset="0"/>
              </a:rPr>
              <a:t>: </a:t>
            </a:r>
            <a:r>
              <a:rPr lang="fr-CA" altLang="fr-FR" sz="2000" smtClean="0">
                <a:solidFill>
                  <a:schemeClr val="bg1"/>
                </a:solidFill>
                <a:latin typeface="Calibri" panose="020F0502020204030204" pitchFamily="34" charset="0"/>
                <a:sym typeface="Helvetica" panose="020B0604020202020204" pitchFamily="34" charset="0"/>
              </a:rPr>
              <a:t>le nombre de membres élus par circonscription. </a:t>
            </a:r>
          </a:p>
          <a:p>
            <a:pPr lvl="1" eaLnBrk="1" hangingPunct="1"/>
            <a:r>
              <a:rPr lang="fr-CA" altLang="fr-FR" sz="2000" b="1" smtClean="0">
                <a:solidFill>
                  <a:srgbClr val="FFC000"/>
                </a:solidFill>
                <a:latin typeface="Calibri" panose="020F0502020204030204" pitchFamily="34" charset="0"/>
                <a:sym typeface="Helvetica" panose="020B0604020202020204" pitchFamily="34" charset="0"/>
              </a:rPr>
              <a:t>Type de bulletin de vote </a:t>
            </a:r>
            <a:r>
              <a:rPr lang="fr-CA" altLang="fr-FR" sz="2000" b="1" smtClean="0">
                <a:solidFill>
                  <a:schemeClr val="bg1"/>
                </a:solidFill>
                <a:latin typeface="Calibri" panose="020F0502020204030204" pitchFamily="34" charset="0"/>
                <a:sym typeface="Helvetica" panose="020B0604020202020204" pitchFamily="34" charset="0"/>
              </a:rPr>
              <a:t>: </a:t>
            </a:r>
            <a:r>
              <a:rPr lang="fr-CA" altLang="fr-FR" sz="2000" smtClean="0">
                <a:solidFill>
                  <a:schemeClr val="bg1"/>
                </a:solidFill>
                <a:latin typeface="Calibri" panose="020F0502020204030204" pitchFamily="34" charset="0"/>
                <a:sym typeface="Helvetica" panose="020B0604020202020204" pitchFamily="34" charset="0"/>
              </a:rPr>
              <a:t>la façon dont les choix sont présentés aux électeurs. </a:t>
            </a:r>
          </a:p>
          <a:p>
            <a:pPr lvl="1" eaLnBrk="1" hangingPunct="1"/>
            <a:r>
              <a:rPr lang="fr-CA" altLang="fr-FR" sz="2000" b="1" smtClean="0">
                <a:solidFill>
                  <a:srgbClr val="FFC000"/>
                </a:solidFill>
                <a:latin typeface="Calibri" panose="020F0502020204030204" pitchFamily="34" charset="0"/>
                <a:sym typeface="Helvetica" panose="020B0604020202020204" pitchFamily="34" charset="0"/>
              </a:rPr>
              <a:t>Formule électorale </a:t>
            </a:r>
            <a:r>
              <a:rPr lang="fr-CA" altLang="fr-FR" sz="2000" smtClean="0">
                <a:solidFill>
                  <a:schemeClr val="bg1"/>
                </a:solidFill>
                <a:latin typeface="Calibri" panose="020F0502020204030204" pitchFamily="34" charset="0"/>
                <a:sym typeface="Helvetica" panose="020B0604020202020204" pitchFamily="34" charset="0"/>
              </a:rPr>
              <a:t>: la méthode permettant de déterminer quel candidat est élu.</a:t>
            </a:r>
            <a:endParaRPr lang="fr-CA" altLang="en-US" sz="2400" smtClean="0">
              <a:latin typeface="Calibri" panose="020F0502020204030204" pitchFamily="34" charset="0"/>
            </a:endParaRPr>
          </a:p>
          <a:p>
            <a:pPr eaLnBrk="1" hangingPunct="1">
              <a:buFontTx/>
              <a:buNone/>
            </a:pPr>
            <a:endParaRPr lang="en-US" altLang="en-US" sz="2600" smtClean="0"/>
          </a:p>
          <a:p>
            <a:pPr eaLnBrk="1" hangingPunct="1">
              <a:buFontTx/>
              <a:buNone/>
            </a:pPr>
            <a:endParaRPr lang="en-US" altLang="en-US" sz="2800" smtClean="0">
              <a:latin typeface="Calibri" panose="020F0502020204030204" pitchFamily="34" charset="0"/>
            </a:endParaRPr>
          </a:p>
          <a:p>
            <a:pPr eaLnBrk="1" hangingPunct="1">
              <a:buFontTx/>
              <a:buNone/>
            </a:pPr>
            <a:endParaRPr lang="en-US" altLang="en-US" sz="2600" smtClean="0"/>
          </a:p>
        </p:txBody>
      </p:sp>
      <p:pic>
        <p:nvPicPr>
          <p:cNvPr id="1536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72000"/>
            <a:ext cx="39243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320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p:txBody>
          <a:bodyPr/>
          <a:lstStyle/>
          <a:p>
            <a:pPr eaLnBrk="1" hangingPunct="1"/>
            <a:r>
              <a:rPr lang="en-US" altLang="fr-FR" sz="4000" b="1" smtClean="0">
                <a:solidFill>
                  <a:schemeClr val="bg1"/>
                </a:solidFill>
                <a:latin typeface="Calibri" panose="020F0502020204030204" pitchFamily="34" charset="0"/>
              </a:rPr>
              <a:t>Quel est notre système électoral</a:t>
            </a:r>
            <a:r>
              <a:rPr lang="en-US" altLang="en-US" sz="4000" b="1" smtClean="0">
                <a:solidFill>
                  <a:schemeClr val="bg1"/>
                </a:solidFill>
                <a:latin typeface="Calibri" panose="020F0502020204030204" pitchFamily="34" charset="0"/>
              </a:rPr>
              <a:t>?</a:t>
            </a:r>
          </a:p>
        </p:txBody>
      </p:sp>
      <p:sp>
        <p:nvSpPr>
          <p:cNvPr id="17412" name="Rectangle 4"/>
          <p:cNvSpPr>
            <a:spLocks noGrp="1" noChangeArrowheads="1"/>
          </p:cNvSpPr>
          <p:nvPr>
            <p:ph type="body" idx="1"/>
          </p:nvPr>
        </p:nvSpPr>
        <p:spPr>
          <a:xfrm>
            <a:off x="457200" y="1371600"/>
            <a:ext cx="8229600" cy="4525963"/>
          </a:xfrm>
        </p:spPr>
        <p:txBody>
          <a:bodyPr/>
          <a:lstStyle/>
          <a:p>
            <a:pPr eaLnBrk="1" hangingPunct="1"/>
            <a:r>
              <a:rPr lang="fr-CA" altLang="en-US" sz="2400" smtClean="0">
                <a:solidFill>
                  <a:schemeClr val="bg1"/>
                </a:solidFill>
                <a:latin typeface="Calibri" panose="020F0502020204030204" pitchFamily="34" charset="0"/>
                <a:sym typeface="Helvetica" panose="020B0604020202020204" pitchFamily="34" charset="0"/>
              </a:rPr>
              <a:t>Terre-Neuve-et-Labrador </a:t>
            </a:r>
            <a:r>
              <a:rPr lang="fr-CA" altLang="fr-FR" sz="2400" smtClean="0">
                <a:solidFill>
                  <a:schemeClr val="bg1"/>
                </a:solidFill>
                <a:latin typeface="Calibri" panose="020F0502020204030204" pitchFamily="34" charset="0"/>
                <a:sym typeface="Helvetica" panose="020B0604020202020204" pitchFamily="34" charset="0"/>
              </a:rPr>
              <a:t>a recours au </a:t>
            </a:r>
            <a:r>
              <a:rPr lang="fr-CA" altLang="fr-FR" sz="2400" b="1" smtClean="0">
                <a:solidFill>
                  <a:srgbClr val="FFC000"/>
                </a:solidFill>
                <a:latin typeface="Calibri" panose="020F0502020204030204" pitchFamily="34" charset="0"/>
                <a:sym typeface="Helvetica" panose="020B0604020202020204" pitchFamily="34" charset="0"/>
              </a:rPr>
              <a:t>système uninominal majoritaire à un tour</a:t>
            </a:r>
            <a:r>
              <a:rPr lang="fr-CA" altLang="fr-FR" sz="2400" b="1" smtClean="0">
                <a:solidFill>
                  <a:schemeClr val="bg1"/>
                </a:solidFill>
                <a:latin typeface="Calibri" panose="020F0502020204030204" pitchFamily="34" charset="0"/>
                <a:sym typeface="Helvetica" panose="020B0604020202020204" pitchFamily="34" charset="0"/>
              </a:rPr>
              <a:t> </a:t>
            </a:r>
            <a:r>
              <a:rPr lang="fr-CA" altLang="fr-FR" sz="2400" smtClean="0">
                <a:solidFill>
                  <a:schemeClr val="bg1"/>
                </a:solidFill>
                <a:latin typeface="Calibri" panose="020F0502020204030204" pitchFamily="34" charset="0"/>
                <a:sym typeface="Helvetica" panose="020B0604020202020204" pitchFamily="34" charset="0"/>
              </a:rPr>
              <a:t>ou </a:t>
            </a:r>
            <a:r>
              <a:rPr lang="fr-CA" altLang="fr-FR" sz="2400" b="1" smtClean="0">
                <a:solidFill>
                  <a:srgbClr val="FFC000"/>
                </a:solidFill>
                <a:latin typeface="Calibri" panose="020F0502020204030204" pitchFamily="34" charset="0"/>
                <a:sym typeface="Helvetica" panose="020B0604020202020204" pitchFamily="34" charset="0"/>
              </a:rPr>
              <a:t>système majoritaire uninominal</a:t>
            </a:r>
            <a:r>
              <a:rPr lang="fr-CA" altLang="fr-FR" sz="2400" smtClean="0">
                <a:solidFill>
                  <a:schemeClr val="bg1"/>
                </a:solidFill>
                <a:latin typeface="Calibri" panose="020F0502020204030204" pitchFamily="34" charset="0"/>
                <a:sym typeface="Helvetica" panose="020B0604020202020204" pitchFamily="34" charset="0"/>
              </a:rPr>
              <a:t>. </a:t>
            </a:r>
          </a:p>
          <a:p>
            <a:pPr eaLnBrk="1" hangingPunct="1"/>
            <a:r>
              <a:rPr lang="fr-CA" altLang="fr-FR" sz="2400" smtClean="0">
                <a:solidFill>
                  <a:schemeClr val="bg1"/>
                </a:solidFill>
                <a:latin typeface="Calibri" panose="020F0502020204030204" pitchFamily="34" charset="0"/>
                <a:sym typeface="Helvetica" panose="020B0604020202020204" pitchFamily="34" charset="0"/>
              </a:rPr>
              <a:t>Les citoyens élisent </a:t>
            </a:r>
            <a:r>
              <a:rPr lang="fr-CA" altLang="fr-FR" sz="2400" b="1" smtClean="0">
                <a:solidFill>
                  <a:srgbClr val="FFC000"/>
                </a:solidFill>
                <a:latin typeface="Calibri" panose="020F0502020204030204" pitchFamily="34" charset="0"/>
                <a:sym typeface="Helvetica" panose="020B0604020202020204" pitchFamily="34" charset="0"/>
              </a:rPr>
              <a:t>un seul député </a:t>
            </a:r>
            <a:r>
              <a:rPr lang="fr-CA" altLang="fr-FR" sz="2400" smtClean="0">
                <a:solidFill>
                  <a:schemeClr val="bg1"/>
                </a:solidFill>
                <a:latin typeface="Calibri" panose="020F0502020204030204" pitchFamily="34" charset="0"/>
                <a:sym typeface="Helvetica" panose="020B0604020202020204" pitchFamily="34" charset="0"/>
              </a:rPr>
              <a:t>par circonscription. </a:t>
            </a:r>
          </a:p>
          <a:p>
            <a:pPr eaLnBrk="1" hangingPunct="1"/>
            <a:r>
              <a:rPr lang="fr-CA" altLang="fr-FR" sz="2400" smtClean="0">
                <a:solidFill>
                  <a:schemeClr val="bg1"/>
                </a:solidFill>
                <a:latin typeface="Calibri" panose="020F0502020204030204" pitchFamily="34" charset="0"/>
                <a:sym typeface="Helvetica" panose="020B0604020202020204" pitchFamily="34" charset="0"/>
              </a:rPr>
              <a:t>Les citoyens ne peuvent </a:t>
            </a:r>
            <a:r>
              <a:rPr lang="fr-CA" altLang="fr-FR" sz="2400" b="1" smtClean="0">
                <a:solidFill>
                  <a:srgbClr val="FFC000"/>
                </a:solidFill>
                <a:latin typeface="Calibri" panose="020F0502020204030204" pitchFamily="34" charset="0"/>
                <a:sym typeface="Helvetica" panose="020B0604020202020204" pitchFamily="34" charset="0"/>
              </a:rPr>
              <a:t>choisir qu</a:t>
            </a:r>
            <a:r>
              <a:rPr lang="fr-CA" altLang="en-US" sz="2400" b="1" smtClean="0">
                <a:solidFill>
                  <a:srgbClr val="FFC000"/>
                </a:solidFill>
                <a:latin typeface="Calibri" panose="020F0502020204030204" pitchFamily="34" charset="0"/>
                <a:sym typeface="Helvetica" panose="020B0604020202020204" pitchFamily="34" charset="0"/>
              </a:rPr>
              <a:t>’</a:t>
            </a:r>
            <a:r>
              <a:rPr lang="fr-CA" altLang="fr-FR" sz="2400" b="1" smtClean="0">
                <a:solidFill>
                  <a:srgbClr val="FFC000"/>
                </a:solidFill>
                <a:latin typeface="Calibri" panose="020F0502020204030204" pitchFamily="34" charset="0"/>
                <a:sym typeface="Helvetica" panose="020B0604020202020204" pitchFamily="34" charset="0"/>
              </a:rPr>
              <a:t>un candidat </a:t>
            </a:r>
            <a:r>
              <a:rPr lang="fr-CA" altLang="fr-FR" sz="2400" smtClean="0">
                <a:solidFill>
                  <a:schemeClr val="bg1"/>
                </a:solidFill>
                <a:latin typeface="Calibri" panose="020F0502020204030204" pitchFamily="34" charset="0"/>
                <a:sym typeface="Helvetica" panose="020B0604020202020204" pitchFamily="34" charset="0"/>
              </a:rPr>
              <a:t>sur leur bulletin de vote. </a:t>
            </a:r>
          </a:p>
          <a:p>
            <a:pPr eaLnBrk="1" hangingPunct="1"/>
            <a:r>
              <a:rPr lang="fr-CA" altLang="fr-FR" sz="2400" smtClean="0">
                <a:solidFill>
                  <a:schemeClr val="bg1"/>
                </a:solidFill>
                <a:latin typeface="Calibri" panose="020F0502020204030204" pitchFamily="34" charset="0"/>
                <a:sym typeface="Helvetica" panose="020B0604020202020204" pitchFamily="34" charset="0"/>
              </a:rPr>
              <a:t>Le candidat gagnant doit obtenir au moins un vote de plus que les autres candidats. Il s</a:t>
            </a:r>
            <a:r>
              <a:rPr lang="fr-CA" altLang="en-US" sz="2400" smtClean="0">
                <a:solidFill>
                  <a:schemeClr val="bg1"/>
                </a:solidFill>
                <a:latin typeface="Calibri" panose="020F0502020204030204" pitchFamily="34" charset="0"/>
                <a:sym typeface="Helvetica" panose="020B0604020202020204" pitchFamily="34" charset="0"/>
              </a:rPr>
              <a:t>’</a:t>
            </a:r>
            <a:r>
              <a:rPr lang="fr-CA" altLang="fr-FR" sz="2400" smtClean="0">
                <a:solidFill>
                  <a:schemeClr val="bg1"/>
                </a:solidFill>
                <a:latin typeface="Calibri" panose="020F0502020204030204" pitchFamily="34" charset="0"/>
                <a:sym typeface="Helvetica" panose="020B0604020202020204" pitchFamily="34" charset="0"/>
              </a:rPr>
              <a:t>agit du concept de </a:t>
            </a:r>
            <a:r>
              <a:rPr lang="fr-CA" altLang="fr-FR" sz="2400" b="1" smtClean="0">
                <a:solidFill>
                  <a:srgbClr val="FFC000"/>
                </a:solidFill>
                <a:latin typeface="Calibri" panose="020F0502020204030204" pitchFamily="34" charset="0"/>
                <a:sym typeface="Helvetica" panose="020B0604020202020204" pitchFamily="34" charset="0"/>
              </a:rPr>
              <a:t>majorité simple</a:t>
            </a:r>
            <a:r>
              <a:rPr lang="fr-CA" altLang="en-US" sz="2400" smtClean="0">
                <a:solidFill>
                  <a:schemeClr val="bg1"/>
                </a:solidFill>
                <a:latin typeface="Calibri" panose="020F0502020204030204" pitchFamily="34" charset="0"/>
                <a:sym typeface="Helvetica" panose="020B0604020202020204" pitchFamily="34" charset="0"/>
              </a:rPr>
              <a:t>.</a:t>
            </a:r>
          </a:p>
          <a:p>
            <a:pPr eaLnBrk="1" hangingPunct="1">
              <a:buFontTx/>
              <a:buNone/>
            </a:pPr>
            <a:endParaRPr lang="en-US" altLang="en-US" sz="2400" smtClean="0"/>
          </a:p>
        </p:txBody>
      </p:sp>
      <p:pic>
        <p:nvPicPr>
          <p:cNvPr id="17413" name="Picture 8" descr="noprizesforcomingseco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419600"/>
            <a:ext cx="380206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0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Documents and Settings\DE SYSTEMS\Desktop\ON 2013\PPT\CIVIX PPT backgrounds\CIVIX_pp_slides-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p:txBody>
          <a:bodyPr/>
          <a:lstStyle/>
          <a:p>
            <a:r>
              <a:rPr lang="en-US" altLang="fr-FR" sz="4000" b="1" smtClean="0">
                <a:solidFill>
                  <a:schemeClr val="bg1"/>
                </a:solidFill>
                <a:latin typeface="Calibri" panose="020F0502020204030204" pitchFamily="34" charset="0"/>
              </a:rPr>
              <a:t>Système uninominal majoritaire à un tour</a:t>
            </a:r>
            <a:endParaRPr lang="en-US" altLang="en-US" sz="4000" b="1" smtClean="0">
              <a:solidFill>
                <a:schemeClr val="bg1"/>
              </a:solidFill>
              <a:latin typeface="Calibri" panose="020F0502020204030204" pitchFamily="34" charset="0"/>
            </a:endParaRPr>
          </a:p>
        </p:txBody>
      </p:sp>
      <p:sp>
        <p:nvSpPr>
          <p:cNvPr id="19460" name="Content Placeholder 2"/>
          <p:cNvSpPr>
            <a:spLocks noGrp="1"/>
          </p:cNvSpPr>
          <p:nvPr>
            <p:ph idx="1"/>
          </p:nvPr>
        </p:nvSpPr>
        <p:spPr>
          <a:xfrm>
            <a:off x="457200" y="1524000"/>
            <a:ext cx="8229600" cy="4525963"/>
          </a:xfrm>
        </p:spPr>
        <p:txBody>
          <a:bodyPr/>
          <a:lstStyle/>
          <a:p>
            <a:pPr marL="0" indent="0">
              <a:buFontTx/>
              <a:buNone/>
            </a:pPr>
            <a:r>
              <a:rPr lang="fr-BE" altLang="fr-FR" sz="2400" smtClean="0">
                <a:solidFill>
                  <a:schemeClr val="bg1"/>
                </a:solidFill>
                <a:latin typeface="Calibri" panose="020F0502020204030204" pitchFamily="34" charset="0"/>
              </a:rPr>
              <a:t>Un exemple du système uninominal majoritaire à un tour, dans une circonscription où l’on a compté </a:t>
            </a:r>
            <a:r>
              <a:rPr lang="fr-BE" altLang="en-US" sz="2400" smtClean="0">
                <a:solidFill>
                  <a:schemeClr val="bg1"/>
                </a:solidFill>
                <a:latin typeface="Calibri" panose="020F0502020204030204" pitchFamily="34" charset="0"/>
              </a:rPr>
              <a:t>100 bulletins de vote.</a:t>
            </a:r>
          </a:p>
          <a:p>
            <a:pPr marL="0" indent="0">
              <a:buFontTx/>
              <a:buNone/>
            </a:pPr>
            <a:endParaRPr lang="fr-BE" altLang="en-US" sz="1000" smtClean="0">
              <a:solidFill>
                <a:schemeClr val="bg1"/>
              </a:solidFill>
              <a:latin typeface="Calibri" panose="020F0502020204030204" pitchFamily="34" charset="0"/>
            </a:endParaRPr>
          </a:p>
          <a:p>
            <a:pPr marL="0" indent="0">
              <a:buFontTx/>
              <a:buNone/>
            </a:pPr>
            <a:r>
              <a:rPr lang="fr-BE" altLang="en-US" sz="2400" u="sng" smtClean="0">
                <a:solidFill>
                  <a:schemeClr val="bg1"/>
                </a:solidFill>
                <a:latin typeface="Calibri" panose="020F0502020204030204" pitchFamily="34" charset="0"/>
              </a:rPr>
              <a:t>CANDIDAT</a:t>
            </a:r>
            <a:r>
              <a:rPr lang="fr-BE" altLang="en-US" sz="2400" smtClean="0">
                <a:solidFill>
                  <a:schemeClr val="bg1"/>
                </a:solidFill>
                <a:latin typeface="Calibri" panose="020F0502020204030204" pitchFamily="34" charset="0"/>
              </a:rPr>
              <a:t>					</a:t>
            </a:r>
            <a:r>
              <a:rPr lang="fr-BE" altLang="en-US" sz="2400" u="sng" smtClean="0">
                <a:solidFill>
                  <a:schemeClr val="bg1"/>
                </a:solidFill>
                <a:latin typeface="Calibri" panose="020F0502020204030204" pitchFamily="34" charset="0"/>
              </a:rPr>
              <a:t>NOMBRE DE VOTES</a:t>
            </a:r>
          </a:p>
          <a:p>
            <a:pPr marL="0" indent="0">
              <a:buFontTx/>
              <a:buNone/>
            </a:pPr>
            <a:r>
              <a:rPr lang="fr-BE" altLang="en-US" sz="2400" smtClean="0">
                <a:solidFill>
                  <a:schemeClr val="bg1"/>
                </a:solidFill>
                <a:latin typeface="Calibri" panose="020F0502020204030204" pitchFamily="34" charset="0"/>
              </a:rPr>
              <a:t>Lisa (parti Banane)                                                                 40</a:t>
            </a:r>
          </a:p>
          <a:p>
            <a:pPr marL="0" indent="0">
              <a:buFontTx/>
              <a:buNone/>
            </a:pPr>
            <a:r>
              <a:rPr lang="fr-BE" altLang="en-US" sz="2400" smtClean="0">
                <a:solidFill>
                  <a:schemeClr val="bg1"/>
                </a:solidFill>
                <a:latin typeface="Calibri" panose="020F0502020204030204" pitchFamily="34" charset="0"/>
              </a:rPr>
              <a:t>Josh (parti Pomme)                                                                15</a:t>
            </a:r>
          </a:p>
          <a:p>
            <a:pPr marL="0" indent="0">
              <a:buFontTx/>
              <a:buNone/>
            </a:pPr>
            <a:r>
              <a:rPr lang="fr-BE" altLang="en-US" sz="2400" smtClean="0">
                <a:solidFill>
                  <a:schemeClr val="bg1"/>
                </a:solidFill>
                <a:latin typeface="Calibri" panose="020F0502020204030204" pitchFamily="34" charset="0"/>
              </a:rPr>
              <a:t>Nancy (parti Poire)                                                                 11</a:t>
            </a:r>
          </a:p>
          <a:p>
            <a:pPr marL="0" indent="0">
              <a:buFontTx/>
              <a:buNone/>
            </a:pPr>
            <a:r>
              <a:rPr lang="fr-BE" altLang="en-US" sz="2400" smtClean="0">
                <a:solidFill>
                  <a:schemeClr val="bg1"/>
                </a:solidFill>
                <a:latin typeface="Calibri" panose="020F0502020204030204" pitchFamily="34" charset="0"/>
              </a:rPr>
              <a:t>Norman (Indépendant)   	        		                   34</a:t>
            </a:r>
          </a:p>
          <a:p>
            <a:pPr marL="0" indent="0"/>
            <a:endParaRPr lang="fr-BE" altLang="en-US" sz="2400" smtClean="0">
              <a:solidFill>
                <a:schemeClr val="bg1"/>
              </a:solidFill>
              <a:latin typeface="Calibri" panose="020F0502020204030204" pitchFamily="34" charset="0"/>
            </a:endParaRPr>
          </a:p>
          <a:p>
            <a:pPr marL="0" indent="0">
              <a:buFontTx/>
              <a:buNone/>
            </a:pPr>
            <a:r>
              <a:rPr lang="fr-BE" altLang="fr-FR" sz="2400" smtClean="0">
                <a:solidFill>
                  <a:schemeClr val="bg1"/>
                </a:solidFill>
                <a:latin typeface="Calibri" panose="020F0502020204030204" pitchFamily="34" charset="0"/>
              </a:rPr>
              <a:t>Lisa est la gagnante car c</a:t>
            </a:r>
            <a:r>
              <a:rPr lang="fr-BE" altLang="en-US" sz="2400" smtClean="0">
                <a:solidFill>
                  <a:schemeClr val="bg1"/>
                </a:solidFill>
                <a:latin typeface="Calibri" panose="020F0502020204030204" pitchFamily="34" charset="0"/>
              </a:rPr>
              <a:t>’</a:t>
            </a:r>
            <a:r>
              <a:rPr lang="fr-BE" altLang="fr-FR" sz="2400" smtClean="0">
                <a:solidFill>
                  <a:schemeClr val="bg1"/>
                </a:solidFill>
                <a:latin typeface="Calibri" panose="020F0502020204030204" pitchFamily="34" charset="0"/>
              </a:rPr>
              <a:t>est elle qui obtient le plus de votes, même si la plupart des électeurs ont choisi quelqu</a:t>
            </a:r>
            <a:r>
              <a:rPr lang="fr-BE" altLang="en-US" sz="2400" smtClean="0">
                <a:solidFill>
                  <a:schemeClr val="bg1"/>
                </a:solidFill>
                <a:latin typeface="Calibri" panose="020F0502020204030204" pitchFamily="34" charset="0"/>
              </a:rPr>
              <a:t>’</a:t>
            </a:r>
            <a:r>
              <a:rPr lang="fr-BE" altLang="fr-FR" sz="2400" smtClean="0">
                <a:solidFill>
                  <a:schemeClr val="bg1"/>
                </a:solidFill>
                <a:latin typeface="Calibri" panose="020F0502020204030204" pitchFamily="34" charset="0"/>
              </a:rPr>
              <a:t>un d</a:t>
            </a:r>
            <a:r>
              <a:rPr lang="fr-BE" altLang="en-US" sz="2400" smtClean="0">
                <a:solidFill>
                  <a:schemeClr val="bg1"/>
                </a:solidFill>
                <a:latin typeface="Calibri" panose="020F0502020204030204" pitchFamily="34" charset="0"/>
              </a:rPr>
              <a:t>’</a:t>
            </a:r>
            <a:r>
              <a:rPr lang="fr-BE" altLang="fr-FR" sz="2400" smtClean="0">
                <a:solidFill>
                  <a:schemeClr val="bg1"/>
                </a:solidFill>
                <a:latin typeface="Calibri" panose="020F0502020204030204" pitchFamily="34" charset="0"/>
              </a:rPr>
              <a:t>autre </a:t>
            </a:r>
            <a:r>
              <a:rPr lang="fr-BE" altLang="en-US" sz="2400" smtClean="0">
                <a:solidFill>
                  <a:schemeClr val="bg1"/>
                </a:solidFill>
                <a:latin typeface="Calibri" panose="020F0502020204030204" pitchFamily="34" charset="0"/>
              </a:rPr>
              <a:t>(60 électeurs).</a:t>
            </a:r>
          </a:p>
        </p:txBody>
      </p:sp>
    </p:spTree>
    <p:extLst>
      <p:ext uri="{BB962C8B-B14F-4D97-AF65-F5344CB8AC3E}">
        <p14:creationId xmlns:p14="http://schemas.microsoft.com/office/powerpoint/2010/main" val="270198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p:txBody>
          <a:bodyPr/>
          <a:lstStyle/>
          <a:p>
            <a:pPr eaLnBrk="1" hangingPunct="1"/>
            <a:r>
              <a:rPr lang="fr-CA" altLang="fr-FR" sz="4000" b="1" smtClean="0">
                <a:solidFill>
                  <a:schemeClr val="bg1"/>
                </a:solidFill>
                <a:latin typeface="Calibri" panose="020F0502020204030204" pitchFamily="34" charset="0"/>
              </a:rPr>
              <a:t>Comment se présente-t-on aux élections?</a:t>
            </a:r>
            <a:endParaRPr lang="en-US" altLang="en-US" sz="4000" b="1" smtClean="0">
              <a:solidFill>
                <a:schemeClr val="bg1"/>
              </a:solidFill>
              <a:latin typeface="Calibri" panose="020F0502020204030204" pitchFamily="34" charset="0"/>
            </a:endParaRPr>
          </a:p>
        </p:txBody>
      </p:sp>
      <p:sp>
        <p:nvSpPr>
          <p:cNvPr id="20484" name="Rectangle 4"/>
          <p:cNvSpPr>
            <a:spLocks noGrp="1" noChangeArrowheads="1"/>
          </p:cNvSpPr>
          <p:nvPr>
            <p:ph type="body" idx="1"/>
          </p:nvPr>
        </p:nvSpPr>
        <p:spPr>
          <a:xfrm>
            <a:off x="457200" y="1371600"/>
            <a:ext cx="8229600" cy="4525963"/>
          </a:xfrm>
        </p:spPr>
        <p:txBody>
          <a:bodyPr/>
          <a:lstStyle/>
          <a:p>
            <a:r>
              <a:rPr lang="fr-CA" altLang="en-US" sz="2000" smtClean="0">
                <a:solidFill>
                  <a:schemeClr val="bg1"/>
                </a:solidFill>
                <a:latin typeface="Calibri" panose="020F0502020204030204" pitchFamily="34" charset="0"/>
              </a:rPr>
              <a:t>Une personne qui se présente aux élections est appelée un </a:t>
            </a:r>
            <a:r>
              <a:rPr lang="fr-CA" altLang="en-US" sz="2000" b="1" smtClean="0">
                <a:solidFill>
                  <a:srgbClr val="FFC000"/>
                </a:solidFill>
                <a:latin typeface="Calibri" panose="020F0502020204030204" pitchFamily="34" charset="0"/>
              </a:rPr>
              <a:t>candidat</a:t>
            </a:r>
            <a:r>
              <a:rPr lang="fr-CA" altLang="en-US" sz="2000" smtClean="0">
                <a:solidFill>
                  <a:schemeClr val="bg1"/>
                </a:solidFill>
                <a:latin typeface="Calibri" panose="020F0502020204030204" pitchFamily="34" charset="0"/>
              </a:rPr>
              <a:t>.</a:t>
            </a:r>
          </a:p>
          <a:p>
            <a:r>
              <a:rPr lang="fr-CA" altLang="en-US" sz="2000" smtClean="0">
                <a:solidFill>
                  <a:schemeClr val="bg1"/>
                </a:solidFill>
                <a:latin typeface="Calibri" panose="020F0502020204030204" pitchFamily="34" charset="0"/>
              </a:rPr>
              <a:t>Toute personne qui veut se présenter aux élections doit soumettre sa déclaration de candidature à </a:t>
            </a:r>
            <a:r>
              <a:rPr lang="fr-CA" altLang="en-US" sz="2000" b="1" smtClean="0">
                <a:solidFill>
                  <a:srgbClr val="FFC000"/>
                </a:solidFill>
                <a:latin typeface="Calibri" panose="020F0502020204030204" pitchFamily="34" charset="0"/>
              </a:rPr>
              <a:t>Élections NL </a:t>
            </a:r>
            <a:r>
              <a:rPr lang="fr-CA" altLang="en-US" sz="2000" smtClean="0">
                <a:solidFill>
                  <a:schemeClr val="bg1"/>
                </a:solidFill>
                <a:latin typeface="Calibri" panose="020F0502020204030204" pitchFamily="34" charset="0"/>
              </a:rPr>
              <a:t>avant la date limite des mises en candidature (vendredi 20 novembre). </a:t>
            </a:r>
          </a:p>
          <a:p>
            <a:r>
              <a:rPr lang="fr-CA" altLang="en-US" sz="2000" b="1" smtClean="0">
                <a:solidFill>
                  <a:srgbClr val="FFC000"/>
                </a:solidFill>
                <a:latin typeface="Calibri" panose="020F0502020204030204" pitchFamily="34" charset="0"/>
              </a:rPr>
              <a:t>Les partis politiques </a:t>
            </a:r>
            <a:r>
              <a:rPr lang="fr-CA" altLang="en-US" sz="2000" smtClean="0">
                <a:solidFill>
                  <a:schemeClr val="bg1"/>
                </a:solidFill>
                <a:latin typeface="Calibri" panose="020F0502020204030204" pitchFamily="34" charset="0"/>
              </a:rPr>
              <a:t>sélectionnent des candidats pour représenter le parti dans les circonscriptions à travers la province. </a:t>
            </a:r>
          </a:p>
          <a:p>
            <a:r>
              <a:rPr lang="fr-CA" altLang="en-US" sz="2000" smtClean="0">
                <a:solidFill>
                  <a:schemeClr val="bg1"/>
                </a:solidFill>
                <a:latin typeface="Calibri" panose="020F0502020204030204" pitchFamily="34" charset="0"/>
              </a:rPr>
              <a:t>Les candidats peuvent aussi choisir d’être un indépendant ou être sans affiliation à un parti.</a:t>
            </a:r>
          </a:p>
          <a:p>
            <a:r>
              <a:rPr lang="fr-CA" altLang="en-US" sz="2000" smtClean="0">
                <a:solidFill>
                  <a:schemeClr val="bg1"/>
                </a:solidFill>
                <a:latin typeface="Calibri" panose="020F0502020204030204" pitchFamily="34" charset="0"/>
              </a:rPr>
              <a:t>Élections NL affiche les noms de tous les candidats sur leur site Web (</a:t>
            </a:r>
            <a:r>
              <a:rPr lang="fr-CA" altLang="en-US" sz="2000" b="1" smtClean="0">
                <a:solidFill>
                  <a:srgbClr val="FFC000"/>
                </a:solidFill>
                <a:latin typeface="Calibri" panose="020F0502020204030204" pitchFamily="34" charset="0"/>
              </a:rPr>
              <a:t>www.elections.gov.nl.ca</a:t>
            </a:r>
            <a:r>
              <a:rPr lang="fr-CA" altLang="en-US" sz="2000" smtClean="0">
                <a:solidFill>
                  <a:schemeClr val="bg1"/>
                </a:solidFill>
                <a:latin typeface="Calibri" panose="020F0502020204030204" pitchFamily="34" charset="0"/>
              </a:rPr>
              <a:t>)</a:t>
            </a:r>
          </a:p>
          <a:p>
            <a:pPr eaLnBrk="1" hangingPunct="1">
              <a:buFontTx/>
              <a:buNone/>
            </a:pPr>
            <a:endParaRPr lang="fr-CA" altLang="en-US" sz="2400" smtClean="0">
              <a:latin typeface="Calibri" panose="020F0502020204030204" pitchFamily="34" charset="0"/>
            </a:endParaRPr>
          </a:p>
        </p:txBody>
      </p:sp>
      <p:pic>
        <p:nvPicPr>
          <p:cNvPr id="20485" name="Picture 1" descr="ENL.logo.COLO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86400"/>
            <a:ext cx="48371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58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anose="020F0502020204030204" pitchFamily="34" charset="0"/>
              </a:rPr>
              <a:t>Le mot de la fin</a:t>
            </a:r>
          </a:p>
        </p:txBody>
      </p:sp>
      <p:sp>
        <p:nvSpPr>
          <p:cNvPr id="22532" name="Rectangle 4"/>
          <p:cNvSpPr>
            <a:spLocks noGrp="1" noChangeArrowheads="1"/>
          </p:cNvSpPr>
          <p:nvPr>
            <p:ph type="body" idx="1"/>
          </p:nvPr>
        </p:nvSpPr>
        <p:spPr>
          <a:xfrm>
            <a:off x="457200" y="1371600"/>
            <a:ext cx="8229600" cy="4525963"/>
          </a:xfrm>
        </p:spPr>
        <p:txBody>
          <a:bodyPr/>
          <a:lstStyle/>
          <a:p>
            <a:pPr eaLnBrk="1" hangingPunct="1"/>
            <a:r>
              <a:rPr lang="fr-CA" altLang="fr-FR" sz="2800" smtClean="0">
                <a:solidFill>
                  <a:schemeClr val="bg1"/>
                </a:solidFill>
                <a:latin typeface="Calibri" panose="020F0502020204030204" pitchFamily="34" charset="0"/>
              </a:rPr>
              <a:t>Comment doit-on évaluer les candidats? </a:t>
            </a:r>
          </a:p>
          <a:p>
            <a:pPr eaLnBrk="1" hangingPunct="1"/>
            <a:endParaRPr lang="fr-CA" altLang="fr-FR" sz="2800" smtClean="0">
              <a:solidFill>
                <a:schemeClr val="bg1"/>
              </a:solidFill>
              <a:latin typeface="Calibri" panose="020F0502020204030204" pitchFamily="34" charset="0"/>
            </a:endParaRPr>
          </a:p>
          <a:p>
            <a:pPr eaLnBrk="1" hangingPunct="1"/>
            <a:r>
              <a:rPr lang="fr-CA" altLang="fr-FR" sz="2800" smtClean="0">
                <a:solidFill>
                  <a:schemeClr val="bg1"/>
                </a:solidFill>
                <a:latin typeface="Calibri" panose="020F0502020204030204" pitchFamily="34" charset="0"/>
              </a:rPr>
              <a:t>Quelles caractéristiques ou qualités attendez-vous de votre député territorial?</a:t>
            </a:r>
          </a:p>
          <a:p>
            <a:pPr eaLnBrk="1" hangingPunct="1"/>
            <a:endParaRPr lang="fr-CA" altLang="fr-FR" sz="2800" smtClean="0">
              <a:solidFill>
                <a:schemeClr val="bg1"/>
              </a:solidFill>
              <a:latin typeface="Calibri" panose="020F0502020204030204" pitchFamily="34" charset="0"/>
            </a:endParaRPr>
          </a:p>
          <a:p>
            <a:pPr eaLnBrk="1" hangingPunct="1"/>
            <a:r>
              <a:rPr lang="fr-CA" altLang="fr-FR" sz="2800" smtClean="0">
                <a:solidFill>
                  <a:schemeClr val="bg1"/>
                </a:solidFill>
                <a:latin typeface="Calibri" panose="020F0502020204030204" pitchFamily="34" charset="0"/>
              </a:rPr>
              <a:t>Quels sont les enjeux locaux qui vous tiennent à cœur?</a:t>
            </a:r>
          </a:p>
        </p:txBody>
      </p:sp>
    </p:spTree>
    <p:extLst>
      <p:ext uri="{BB962C8B-B14F-4D97-AF65-F5344CB8AC3E}">
        <p14:creationId xmlns:p14="http://schemas.microsoft.com/office/powerpoint/2010/main" val="1561835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Documents and Settings\DE SYSTEMS\Desktop\ON 2013\PPT\CIVIX PPT backgrounds\CIVIX_pp_slides-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p:nvPr>
        </p:nvSpPr>
        <p:spPr/>
        <p:txBody>
          <a:bodyPr/>
          <a:lstStyle/>
          <a:p>
            <a:pPr eaLnBrk="1" hangingPunct="1"/>
            <a:r>
              <a:rPr lang="en-US" altLang="en-US" sz="3600" b="1" smtClean="0">
                <a:solidFill>
                  <a:schemeClr val="bg1"/>
                </a:solidFill>
                <a:latin typeface="Calibri" panose="020F0502020204030204" pitchFamily="34" charset="0"/>
              </a:rPr>
              <a:t>Leçon 3: </a:t>
            </a:r>
            <a:br>
              <a:rPr lang="en-US" altLang="en-US" sz="3600" b="1" smtClean="0">
                <a:solidFill>
                  <a:schemeClr val="bg1"/>
                </a:solidFill>
                <a:latin typeface="Calibri" panose="020F0502020204030204" pitchFamily="34" charset="0"/>
              </a:rPr>
            </a:br>
            <a:r>
              <a:rPr lang="en-US" altLang="en-US" sz="3600" b="1" smtClean="0">
                <a:solidFill>
                  <a:schemeClr val="bg1"/>
                </a:solidFill>
                <a:latin typeface="Calibri" panose="020F0502020204030204" pitchFamily="34" charset="0"/>
              </a:rPr>
              <a:t>Le vote</a:t>
            </a:r>
          </a:p>
        </p:txBody>
      </p:sp>
    </p:spTree>
    <p:extLst>
      <p:ext uri="{BB962C8B-B14F-4D97-AF65-F5344CB8AC3E}">
        <p14:creationId xmlns:p14="http://schemas.microsoft.com/office/powerpoint/2010/main" val="668394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idx="4294967295"/>
          </p:nvPr>
        </p:nvSpPr>
        <p:spPr>
          <a:xfrm>
            <a:off x="228600" y="274638"/>
            <a:ext cx="8458200" cy="1143000"/>
          </a:xfrm>
        </p:spPr>
        <p:txBody>
          <a:bodyPr/>
          <a:lstStyle/>
          <a:p>
            <a:pPr eaLnBrk="1" hangingPunct="1"/>
            <a:r>
              <a:rPr lang="en-US" altLang="en-US" sz="4000" b="1" smtClean="0">
                <a:solidFill>
                  <a:schemeClr val="bg1"/>
                </a:solidFill>
                <a:latin typeface="Calibri" panose="020F0502020204030204" pitchFamily="34" charset="0"/>
              </a:rPr>
              <a:t>Élections Newfoundland and Labrador</a:t>
            </a:r>
          </a:p>
        </p:txBody>
      </p:sp>
      <p:sp>
        <p:nvSpPr>
          <p:cNvPr id="16387" name="Rectangle 4"/>
          <p:cNvSpPr>
            <a:spLocks noGrp="1" noChangeArrowheads="1"/>
          </p:cNvSpPr>
          <p:nvPr>
            <p:ph type="body" idx="4294967295"/>
          </p:nvPr>
        </p:nvSpPr>
        <p:spPr>
          <a:xfrm>
            <a:off x="457200" y="1371600"/>
            <a:ext cx="8229600" cy="4525963"/>
          </a:xfrm>
        </p:spPr>
        <p:txBody>
          <a:bodyPr/>
          <a:lstStyle/>
          <a:p>
            <a:pPr eaLnBrk="1" hangingPunct="1">
              <a:defRPr/>
            </a:pPr>
            <a:r>
              <a:rPr lang="fr-CA" sz="2800" b="1" dirty="0" smtClean="0">
                <a:solidFill>
                  <a:srgbClr val="FFC000"/>
                </a:solidFill>
                <a:latin typeface="Calibri" charset="0"/>
                <a:ea typeface="MS PGothic" charset="0"/>
              </a:rPr>
              <a:t>Élections Newfoundland and Labrador </a:t>
            </a:r>
            <a:r>
              <a:rPr lang="fr-CA" sz="2800" dirty="0" smtClean="0">
                <a:solidFill>
                  <a:schemeClr val="bg1"/>
                </a:solidFill>
                <a:latin typeface="Calibri" charset="0"/>
                <a:ea typeface="MS PGothic" charset="0"/>
              </a:rPr>
              <a:t>est un bureau non-partisan de la Chambre d’assemblée.</a:t>
            </a:r>
          </a:p>
          <a:p>
            <a:pPr eaLnBrk="1" hangingPunct="1">
              <a:buFontTx/>
              <a:buNone/>
              <a:defRPr/>
            </a:pPr>
            <a:endParaRPr lang="fr-CA" sz="1400" dirty="0" smtClean="0">
              <a:solidFill>
                <a:schemeClr val="bg1"/>
              </a:solidFill>
              <a:latin typeface="Calibri" charset="0"/>
              <a:ea typeface="MS PGothic" charset="0"/>
            </a:endParaRPr>
          </a:p>
          <a:p>
            <a:pPr eaLnBrk="1" hangingPunct="1">
              <a:defRPr/>
            </a:pPr>
            <a:r>
              <a:rPr lang="fr-CA" sz="2800" dirty="0" smtClean="0">
                <a:solidFill>
                  <a:schemeClr val="bg1"/>
                </a:solidFill>
                <a:latin typeface="Calibri" charset="0"/>
                <a:ea typeface="MS PGothic" charset="0"/>
              </a:rPr>
              <a:t>Il est responsable pour l’organisation des élections provinciales, les élections partielles et les plébiscites (référendums).</a:t>
            </a:r>
          </a:p>
          <a:p>
            <a:pPr marL="0" indent="0" eaLnBrk="1" hangingPunct="1">
              <a:buFontTx/>
              <a:buNone/>
              <a:defRPr/>
            </a:pPr>
            <a:endParaRPr lang="en-US" sz="2800" dirty="0">
              <a:solidFill>
                <a:schemeClr val="bg1"/>
              </a:solidFill>
              <a:latin typeface="Calibri" charset="0"/>
              <a:ea typeface="MS PGothic" charset="0"/>
            </a:endParaRPr>
          </a:p>
          <a:p>
            <a:pPr eaLnBrk="1" hangingPunct="1">
              <a:defRPr/>
            </a:pPr>
            <a:endParaRPr lang="en-US" sz="2800" dirty="0">
              <a:solidFill>
                <a:schemeClr val="bg1"/>
              </a:solidFill>
              <a:latin typeface="Calibri" charset="0"/>
              <a:ea typeface="MS PGothic" charset="0"/>
            </a:endParaRPr>
          </a:p>
          <a:p>
            <a:pPr eaLnBrk="1" hangingPunct="1">
              <a:buFontTx/>
              <a:buNone/>
              <a:defRPr/>
            </a:pPr>
            <a:endParaRPr lang="en-US" sz="2800" dirty="0">
              <a:latin typeface="Calibri" charset="0"/>
              <a:ea typeface="MS PGothic" charset="0"/>
            </a:endParaRPr>
          </a:p>
        </p:txBody>
      </p:sp>
      <p:pic>
        <p:nvPicPr>
          <p:cNvPr id="512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4343400"/>
            <a:ext cx="4114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596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anose="020F0502020204030204" pitchFamily="34" charset="0"/>
              </a:rPr>
              <a:t>Qui peut voter? </a:t>
            </a:r>
          </a:p>
        </p:txBody>
      </p:sp>
      <p:sp>
        <p:nvSpPr>
          <p:cNvPr id="7172" name="Rectangle 4"/>
          <p:cNvSpPr>
            <a:spLocks noGrp="1" noChangeArrowheads="1"/>
          </p:cNvSpPr>
          <p:nvPr>
            <p:ph type="body" idx="1"/>
          </p:nvPr>
        </p:nvSpPr>
        <p:spPr>
          <a:xfrm>
            <a:off x="457200" y="1371600"/>
            <a:ext cx="5715000" cy="4525963"/>
          </a:xfrm>
        </p:spPr>
        <p:txBody>
          <a:bodyPr/>
          <a:lstStyle/>
          <a:p>
            <a:pPr marL="0" indent="0" eaLnBrk="1" hangingPunct="1">
              <a:buFontTx/>
              <a:buNone/>
            </a:pPr>
            <a:r>
              <a:rPr lang="fr-CA" altLang="en-US" sz="2800" smtClean="0">
                <a:solidFill>
                  <a:srgbClr val="FFFFFF"/>
                </a:solidFill>
                <a:latin typeface="Calibri" panose="020F0502020204030204" pitchFamily="34" charset="0"/>
                <a:sym typeface="Helvetica" panose="020B0604020202020204" pitchFamily="34" charset="0"/>
              </a:rPr>
              <a:t>Pour être admissible aux élections provinciales, vous devez:</a:t>
            </a:r>
          </a:p>
          <a:p>
            <a:pPr lvl="1" eaLnBrk="1" hangingPunct="1"/>
            <a:r>
              <a:rPr lang="fr-CA" altLang="en-US" smtClean="0">
                <a:solidFill>
                  <a:srgbClr val="FFFFFF"/>
                </a:solidFill>
                <a:latin typeface="Calibri" panose="020F0502020204030204" pitchFamily="34" charset="0"/>
                <a:sym typeface="Helvetica" panose="020B0604020202020204" pitchFamily="34" charset="0"/>
              </a:rPr>
              <a:t>Être un citoyen canadien;</a:t>
            </a:r>
          </a:p>
          <a:p>
            <a:pPr lvl="1" eaLnBrk="1" hangingPunct="1"/>
            <a:r>
              <a:rPr lang="fr-CA" altLang="en-US" smtClean="0">
                <a:solidFill>
                  <a:srgbClr val="FFFFFF"/>
                </a:solidFill>
                <a:latin typeface="Calibri" panose="020F0502020204030204" pitchFamily="34" charset="0"/>
                <a:sym typeface="Helvetica" panose="020B0604020202020204" pitchFamily="34" charset="0"/>
              </a:rPr>
              <a:t>Être âgé d’au moins 18 ans;</a:t>
            </a:r>
          </a:p>
          <a:p>
            <a:pPr lvl="1" eaLnBrk="1" hangingPunct="1"/>
            <a:r>
              <a:rPr lang="fr-CA" altLang="en-US" smtClean="0">
                <a:solidFill>
                  <a:srgbClr val="FFFFFF"/>
                </a:solidFill>
                <a:latin typeface="Calibri" panose="020F0502020204030204" pitchFamily="34" charset="0"/>
                <a:sym typeface="Helvetica" panose="020B0604020202020204" pitchFamily="34" charset="0"/>
              </a:rPr>
              <a:t>Être un résident de la province le jour avant l’élection;</a:t>
            </a:r>
          </a:p>
          <a:p>
            <a:pPr lvl="1" eaLnBrk="1" hangingPunct="1"/>
            <a:r>
              <a:rPr lang="fr-CA" altLang="en-US" smtClean="0">
                <a:solidFill>
                  <a:srgbClr val="FFFFFF"/>
                </a:solidFill>
                <a:latin typeface="Calibri" panose="020F0502020204030204" pitchFamily="34" charset="0"/>
                <a:sym typeface="Helvetica" panose="020B0604020202020204" pitchFamily="34" charset="0"/>
              </a:rPr>
              <a:t>Être un résident de la circonscription et du bureau de vote le jour de l’élection.</a:t>
            </a:r>
            <a:endParaRPr lang="fr-CA" altLang="en-US" smtClean="0">
              <a:solidFill>
                <a:schemeClr val="bg1"/>
              </a:solidFill>
              <a:latin typeface="Calibri" panose="020F0502020204030204" pitchFamily="34" charset="0"/>
            </a:endParaRPr>
          </a:p>
        </p:txBody>
      </p:sp>
      <p:pic>
        <p:nvPicPr>
          <p:cNvPr id="7173" name="Picture 6" descr="18 birthday c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513" y="2286000"/>
            <a:ext cx="327183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766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p:txBody>
          <a:bodyPr/>
          <a:lstStyle/>
          <a:p>
            <a:pPr eaLnBrk="1" hangingPunct="1"/>
            <a:r>
              <a:rPr lang="fr-CA" altLang="en-US" sz="4000" b="1" smtClean="0">
                <a:solidFill>
                  <a:schemeClr val="bg1"/>
                </a:solidFill>
                <a:latin typeface="Calibri" panose="020F0502020204030204" pitchFamily="34" charset="0"/>
              </a:rPr>
              <a:t>Comment est-ce que je reçois un bulletin de vote?</a:t>
            </a:r>
          </a:p>
        </p:txBody>
      </p:sp>
      <p:sp>
        <p:nvSpPr>
          <p:cNvPr id="9220" name="Rectangle 4"/>
          <p:cNvSpPr>
            <a:spLocks noGrp="1" noChangeArrowheads="1"/>
          </p:cNvSpPr>
          <p:nvPr>
            <p:ph type="body" idx="1"/>
          </p:nvPr>
        </p:nvSpPr>
        <p:spPr>
          <a:xfrm>
            <a:off x="457200" y="1506538"/>
            <a:ext cx="8229600" cy="4525962"/>
          </a:xfrm>
        </p:spPr>
        <p:txBody>
          <a:bodyPr/>
          <a:lstStyle/>
          <a:p>
            <a:pPr eaLnBrk="1" hangingPunct="1"/>
            <a:r>
              <a:rPr lang="fr-CA" altLang="en-US" sz="2800" smtClean="0">
                <a:solidFill>
                  <a:srgbClr val="FFFFFF"/>
                </a:solidFill>
                <a:latin typeface="Calibri" panose="020F0502020204030204" pitchFamily="34" charset="0"/>
              </a:rPr>
              <a:t>Quand vous arrivez à votre </a:t>
            </a:r>
            <a:r>
              <a:rPr lang="fr-CA" altLang="en-US" sz="2800" b="1" smtClean="0">
                <a:solidFill>
                  <a:srgbClr val="FFC000"/>
                </a:solidFill>
                <a:latin typeface="Calibri" panose="020F0502020204030204" pitchFamily="34" charset="0"/>
              </a:rPr>
              <a:t>bureau de vote</a:t>
            </a:r>
            <a:r>
              <a:rPr lang="fr-CA" altLang="en-US" sz="2800" smtClean="0">
                <a:solidFill>
                  <a:srgbClr val="FFFFFF"/>
                </a:solidFill>
                <a:latin typeface="Calibri" panose="020F0502020204030204" pitchFamily="34" charset="0"/>
              </a:rPr>
              <a:t>, le scrutateur va vous demander votre nom et le greffier du scrutin va vérifier si votre nom se trouve sur la </a:t>
            </a:r>
            <a:r>
              <a:rPr lang="fr-CA" altLang="en-US" sz="2800" b="1" smtClean="0">
                <a:solidFill>
                  <a:srgbClr val="FFC000"/>
                </a:solidFill>
                <a:latin typeface="Calibri" panose="020F0502020204030204" pitchFamily="34" charset="0"/>
              </a:rPr>
              <a:t>liste électorale </a:t>
            </a:r>
            <a:r>
              <a:rPr lang="fr-CA" altLang="en-US" sz="2800" smtClean="0">
                <a:solidFill>
                  <a:schemeClr val="bg1"/>
                </a:solidFill>
                <a:latin typeface="Calibri" panose="020F0502020204030204" pitchFamily="34" charset="0"/>
              </a:rPr>
              <a:t>officielle (la liste des électeurs). </a:t>
            </a:r>
          </a:p>
          <a:p>
            <a:pPr lvl="1" eaLnBrk="1" hangingPunct="1"/>
            <a:r>
              <a:rPr lang="fr-CA" altLang="en-US" sz="2600" smtClean="0">
                <a:solidFill>
                  <a:srgbClr val="FFFFFF"/>
                </a:solidFill>
                <a:latin typeface="Calibri" panose="020F0502020204030204" pitchFamily="34" charset="0"/>
              </a:rPr>
              <a:t>Si votre nom est sur la liste, vous recevrez un bulletin pour voter et votre nom sera rayé de la liste. </a:t>
            </a:r>
          </a:p>
          <a:p>
            <a:pPr lvl="1" eaLnBrk="1" hangingPunct="1"/>
            <a:r>
              <a:rPr lang="fr-CA" altLang="en-US" sz="2600" smtClean="0">
                <a:solidFill>
                  <a:srgbClr val="FFFFFF"/>
                </a:solidFill>
                <a:latin typeface="Calibri" panose="020F0502020204030204" pitchFamily="34" charset="0"/>
              </a:rPr>
              <a:t>Si votre nom n’est pas sur la liste, vous devez montrer une pièce d’identité avec votre nom au complet, votre adresse, et votre signature avant de recevoir votre bulletin. </a:t>
            </a:r>
          </a:p>
        </p:txBody>
      </p:sp>
    </p:spTree>
    <p:extLst>
      <p:ext uri="{BB962C8B-B14F-4D97-AF65-F5344CB8AC3E}">
        <p14:creationId xmlns:p14="http://schemas.microsoft.com/office/powerpoint/2010/main" val="2626467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anose="020F0502020204030204" pitchFamily="34" charset="0"/>
              </a:rPr>
              <a:t>Quand voter?</a:t>
            </a:r>
          </a:p>
        </p:txBody>
      </p:sp>
      <p:sp>
        <p:nvSpPr>
          <p:cNvPr id="11268" name="Rectangle 4"/>
          <p:cNvSpPr>
            <a:spLocks noGrp="1" noChangeArrowheads="1"/>
          </p:cNvSpPr>
          <p:nvPr>
            <p:ph type="body" idx="1"/>
          </p:nvPr>
        </p:nvSpPr>
        <p:spPr>
          <a:xfrm>
            <a:off x="457200" y="1371600"/>
            <a:ext cx="4343400" cy="4525963"/>
          </a:xfrm>
        </p:spPr>
        <p:txBody>
          <a:bodyPr/>
          <a:lstStyle/>
          <a:p>
            <a:pPr eaLnBrk="1" hangingPunct="1"/>
            <a:r>
              <a:rPr lang="fr-CA" altLang="en-US" sz="2800" b="1" smtClean="0">
                <a:solidFill>
                  <a:srgbClr val="FFC000"/>
                </a:solidFill>
                <a:latin typeface="Calibri" panose="020F0502020204030204" pitchFamily="34" charset="0"/>
              </a:rPr>
              <a:t>Votez aux bureaux de vote ordinaires</a:t>
            </a:r>
            <a:r>
              <a:rPr lang="fr-CA" altLang="en-US" sz="2800" smtClean="0">
                <a:solidFill>
                  <a:srgbClr val="FFFFFF"/>
                </a:solidFill>
                <a:latin typeface="Calibri" panose="020F0502020204030204" pitchFamily="34" charset="0"/>
              </a:rPr>
              <a:t>: le 30 novembre de 8h à 20h </a:t>
            </a:r>
          </a:p>
          <a:p>
            <a:pPr eaLnBrk="1" hangingPunct="1"/>
            <a:r>
              <a:rPr lang="fr-CA" altLang="en-US" sz="2800" b="1" smtClean="0">
                <a:solidFill>
                  <a:srgbClr val="FFC000"/>
                </a:solidFill>
                <a:latin typeface="Calibri" panose="020F0502020204030204" pitchFamily="34" charset="0"/>
              </a:rPr>
              <a:t>Votez aux bureaux de vote par anticipation</a:t>
            </a:r>
            <a:r>
              <a:rPr lang="fr-CA" altLang="en-US" sz="2800" smtClean="0">
                <a:solidFill>
                  <a:srgbClr val="FFFFFF"/>
                </a:solidFill>
                <a:latin typeface="Calibri" panose="020F0502020204030204" pitchFamily="34" charset="0"/>
              </a:rPr>
              <a:t>: le 23 novembre de 8h à 20h</a:t>
            </a:r>
          </a:p>
          <a:p>
            <a:pPr eaLnBrk="1" hangingPunct="1"/>
            <a:r>
              <a:rPr lang="fr-CA" altLang="en-US" sz="2800" b="1" smtClean="0">
                <a:solidFill>
                  <a:srgbClr val="FFC000"/>
                </a:solidFill>
                <a:latin typeface="Calibri" panose="020F0502020204030204" pitchFamily="34" charset="0"/>
              </a:rPr>
              <a:t>Votez par bulletin spécial</a:t>
            </a:r>
            <a:r>
              <a:rPr lang="fr-CA" altLang="en-US" sz="2800" smtClean="0">
                <a:solidFill>
                  <a:srgbClr val="FFFFFF"/>
                </a:solidFill>
                <a:latin typeface="Calibri" panose="020F0502020204030204" pitchFamily="34" charset="0"/>
              </a:rPr>
              <a:t>: (envoyez votre bulletin par la poste) après le 12 octobre</a:t>
            </a:r>
          </a:p>
        </p:txBody>
      </p:sp>
      <p:pic>
        <p:nvPicPr>
          <p:cNvPr id="11269" name="Picture 8" descr="http://img.src.ca/2012/08/27/635x357/120827_p07gr_bureau-vote-anticipation_sn6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1387475"/>
            <a:ext cx="3387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http://s2.lemde.fr/image/2012/07/17/534x267/1734616_3_a0b9_un-bureau-de-vote-a-strasbourg-le-22-avril_123910fc037f7edc9aef01fc6244c7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3810000"/>
            <a:ext cx="329882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36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C:\Documents and Settings\DE SYSTEMS\Desktop\ON 2013\PPT\CIVIX PPT backgrounds\CIVIX_pp_slides-0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type="title"/>
          </p:nvPr>
        </p:nvSpPr>
        <p:spPr/>
        <p:txBody>
          <a:bodyPr/>
          <a:lstStyle/>
          <a:p>
            <a:pPr eaLnBrk="1" hangingPunct="1"/>
            <a:r>
              <a:rPr lang="en-US" altLang="en-US" sz="4000" b="1" dirty="0" smtClean="0">
                <a:solidFill>
                  <a:schemeClr val="bg1"/>
                </a:solidFill>
                <a:latin typeface="Calibri" pitchFamily="34" charset="0"/>
              </a:rPr>
              <a:t>La 10</a:t>
            </a:r>
            <a:r>
              <a:rPr lang="en-US" altLang="en-US" sz="4000" b="1" baseline="30000" dirty="0" smtClean="0">
                <a:solidFill>
                  <a:schemeClr val="bg1"/>
                </a:solidFill>
                <a:latin typeface="Calibri" pitchFamily="34" charset="0"/>
              </a:rPr>
              <a:t>e</a:t>
            </a:r>
            <a:r>
              <a:rPr lang="en-US" altLang="en-US" sz="4000" b="1" dirty="0" smtClean="0">
                <a:solidFill>
                  <a:schemeClr val="bg1"/>
                </a:solidFill>
                <a:latin typeface="Calibri" pitchFamily="34" charset="0"/>
              </a:rPr>
              <a:t> province du Canada</a:t>
            </a:r>
          </a:p>
        </p:txBody>
      </p:sp>
      <p:sp>
        <p:nvSpPr>
          <p:cNvPr id="9220" name="Rectangle 4"/>
          <p:cNvSpPr>
            <a:spLocks noGrp="1" noChangeArrowheads="1"/>
          </p:cNvSpPr>
          <p:nvPr>
            <p:ph idx="1"/>
          </p:nvPr>
        </p:nvSpPr>
        <p:spPr>
          <a:xfrm>
            <a:off x="457200" y="1371600"/>
            <a:ext cx="8229600" cy="4525963"/>
          </a:xfrm>
        </p:spPr>
        <p:txBody>
          <a:bodyPr/>
          <a:lstStyle/>
          <a:p>
            <a:r>
              <a:rPr lang="fr-CA" sz="2400" dirty="0" smtClean="0">
                <a:solidFill>
                  <a:schemeClr val="bg1"/>
                </a:solidFill>
                <a:latin typeface="Calibri"/>
                <a:cs typeface="Calibri"/>
              </a:rPr>
              <a:t>Terre-Neuve est devenue la 10</a:t>
            </a:r>
            <a:r>
              <a:rPr lang="fr-CA" sz="2400" baseline="30000" dirty="0" smtClean="0">
                <a:solidFill>
                  <a:schemeClr val="bg1"/>
                </a:solidFill>
                <a:latin typeface="Calibri"/>
                <a:cs typeface="Calibri"/>
              </a:rPr>
              <a:t>e</a:t>
            </a:r>
            <a:r>
              <a:rPr lang="fr-CA" sz="2400" dirty="0" smtClean="0">
                <a:solidFill>
                  <a:schemeClr val="bg1"/>
                </a:solidFill>
                <a:latin typeface="Calibri"/>
                <a:cs typeface="Calibri"/>
              </a:rPr>
              <a:t> province du Canada en 1949 et a retourné au </a:t>
            </a:r>
            <a:r>
              <a:rPr lang="fr-CA" sz="2400" b="1" dirty="0" smtClean="0">
                <a:solidFill>
                  <a:srgbClr val="FFC000"/>
                </a:solidFill>
                <a:latin typeface="Calibri"/>
                <a:cs typeface="Calibri"/>
              </a:rPr>
              <a:t>gouvernement responsable</a:t>
            </a:r>
            <a:r>
              <a:rPr lang="fr-CA" sz="2400" dirty="0" smtClean="0">
                <a:solidFill>
                  <a:schemeClr val="bg1"/>
                </a:solidFill>
                <a:latin typeface="Calibri"/>
                <a:cs typeface="Calibri"/>
              </a:rPr>
              <a:t>. </a:t>
            </a:r>
          </a:p>
          <a:p>
            <a:r>
              <a:rPr lang="fr-CA" sz="2400" dirty="0" smtClean="0">
                <a:solidFill>
                  <a:schemeClr val="bg1"/>
                </a:solidFill>
                <a:latin typeface="Calibri"/>
                <a:cs typeface="Calibri"/>
              </a:rPr>
              <a:t>Le gouvernement responsable signifie que le Cabinet dépend du support d’une assemblée élue, et non du monarque. </a:t>
            </a:r>
          </a:p>
          <a:p>
            <a:r>
              <a:rPr lang="fr-CA" sz="2400" dirty="0" smtClean="0">
                <a:solidFill>
                  <a:schemeClr val="bg1"/>
                </a:solidFill>
                <a:latin typeface="Calibri"/>
                <a:cs typeface="Calibri"/>
              </a:rPr>
              <a:t>Le chef du gouvernement provincial se nomme le </a:t>
            </a:r>
            <a:r>
              <a:rPr lang="fr-CA" sz="2400" b="1" dirty="0" smtClean="0">
                <a:solidFill>
                  <a:srgbClr val="FFC000"/>
                </a:solidFill>
                <a:latin typeface="Calibri"/>
                <a:cs typeface="Calibri"/>
              </a:rPr>
              <a:t>premier ministre</a:t>
            </a:r>
            <a:r>
              <a:rPr lang="fr-CA" sz="2400" dirty="0" smtClean="0">
                <a:solidFill>
                  <a:schemeClr val="bg1"/>
                </a:solidFill>
                <a:latin typeface="Calibri"/>
                <a:cs typeface="Calibri"/>
              </a:rPr>
              <a:t>, comme dans les autres provinces et territoires du Canada. </a:t>
            </a:r>
            <a:endParaRPr lang="fr-CA" sz="2400" dirty="0">
              <a:solidFill>
                <a:schemeClr val="bg1"/>
              </a:solidFill>
              <a:latin typeface="Calibri"/>
              <a:cs typeface="Calibri"/>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4419600"/>
            <a:ext cx="2933700" cy="2223195"/>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9100" y="4564063"/>
            <a:ext cx="2667000" cy="1333500"/>
          </a:xfrm>
          <a:prstGeom prst="rect">
            <a:avLst/>
          </a:prstGeom>
        </p:spPr>
      </p:pic>
    </p:spTree>
    <p:extLst>
      <p:ext uri="{BB962C8B-B14F-4D97-AF65-F5344CB8AC3E}">
        <p14:creationId xmlns:p14="http://schemas.microsoft.com/office/powerpoint/2010/main" val="627814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anose="020F0502020204030204" pitchFamily="34" charset="0"/>
              </a:rPr>
              <a:t>Où est mon bureau de vote?</a:t>
            </a:r>
          </a:p>
        </p:txBody>
      </p:sp>
      <p:sp>
        <p:nvSpPr>
          <p:cNvPr id="13316" name="Rectangle 4"/>
          <p:cNvSpPr>
            <a:spLocks noGrp="1" noChangeArrowheads="1"/>
          </p:cNvSpPr>
          <p:nvPr>
            <p:ph type="body" idx="1"/>
          </p:nvPr>
        </p:nvSpPr>
        <p:spPr>
          <a:xfrm>
            <a:off x="457200" y="1371600"/>
            <a:ext cx="8229600" cy="4525963"/>
          </a:xfrm>
        </p:spPr>
        <p:txBody>
          <a:bodyPr/>
          <a:lstStyle/>
          <a:p>
            <a:r>
              <a:rPr lang="fr-CA" altLang="en-US" sz="2800" smtClean="0">
                <a:solidFill>
                  <a:srgbClr val="FFFFFF"/>
                </a:solidFill>
                <a:latin typeface="Calibri" panose="020F0502020204030204" pitchFamily="34" charset="0"/>
              </a:rPr>
              <a:t>Les circonscriptions sont divisées géographiquement en </a:t>
            </a:r>
            <a:r>
              <a:rPr lang="fr-CA" altLang="en-US" sz="2800" b="1" smtClean="0">
                <a:solidFill>
                  <a:srgbClr val="FFC000"/>
                </a:solidFill>
                <a:latin typeface="Calibri" panose="020F0502020204030204" pitchFamily="34" charset="0"/>
              </a:rPr>
              <a:t>sections de vote</a:t>
            </a:r>
            <a:r>
              <a:rPr lang="fr-CA" altLang="en-US" sz="2800" smtClean="0">
                <a:solidFill>
                  <a:schemeClr val="bg1"/>
                </a:solidFill>
                <a:latin typeface="Calibri" panose="020F0502020204030204" pitchFamily="34" charset="0"/>
              </a:rPr>
              <a:t>.</a:t>
            </a:r>
          </a:p>
          <a:p>
            <a:r>
              <a:rPr lang="fr-CA" altLang="en-US" sz="2800" smtClean="0">
                <a:solidFill>
                  <a:srgbClr val="FFFFFF"/>
                </a:solidFill>
                <a:latin typeface="Calibri" panose="020F0502020204030204" pitchFamily="34" charset="0"/>
              </a:rPr>
              <a:t>Les électeurs admissibles qui résident dans un section de vote peuvent voter au </a:t>
            </a:r>
            <a:r>
              <a:rPr lang="fr-CA" altLang="en-US" sz="2800" b="1" smtClean="0">
                <a:solidFill>
                  <a:srgbClr val="FFC000"/>
                </a:solidFill>
                <a:latin typeface="Calibri" panose="020F0502020204030204" pitchFamily="34" charset="0"/>
              </a:rPr>
              <a:t>bureau de vote </a:t>
            </a:r>
            <a:r>
              <a:rPr lang="fr-CA" altLang="en-US" sz="2800" smtClean="0">
                <a:solidFill>
                  <a:srgbClr val="FFFFFF"/>
                </a:solidFill>
                <a:latin typeface="Calibri" panose="020F0502020204030204" pitchFamily="34" charset="0"/>
              </a:rPr>
              <a:t>désigné pour leur région.</a:t>
            </a:r>
          </a:p>
          <a:p>
            <a:r>
              <a:rPr lang="fr-CA" altLang="en-US" sz="2800" smtClean="0">
                <a:solidFill>
                  <a:srgbClr val="FFFFFF"/>
                </a:solidFill>
                <a:latin typeface="Calibri" panose="020F0502020204030204" pitchFamily="34" charset="0"/>
              </a:rPr>
              <a:t>Tous les électeurs inscrits reçoivent une </a:t>
            </a:r>
            <a:r>
              <a:rPr lang="fr-CA" altLang="en-US" sz="2800" b="1" smtClean="0">
                <a:solidFill>
                  <a:srgbClr val="FFC000"/>
                </a:solidFill>
                <a:latin typeface="Calibri" panose="020F0502020204030204" pitchFamily="34" charset="0"/>
              </a:rPr>
              <a:t>Carte d’information de l’électeur </a:t>
            </a:r>
            <a:r>
              <a:rPr lang="fr-CA" altLang="en-US" sz="2800" smtClean="0">
                <a:solidFill>
                  <a:schemeClr val="bg1"/>
                </a:solidFill>
                <a:latin typeface="Calibri" panose="020F0502020204030204" pitchFamily="34" charset="0"/>
              </a:rPr>
              <a:t>(CIE) qui indique où et quand voter.</a:t>
            </a:r>
            <a:r>
              <a:rPr lang="fr-CA" altLang="en-US" sz="2800" smtClean="0">
                <a:solidFill>
                  <a:srgbClr val="FFFFFF"/>
                </a:solidFill>
                <a:latin typeface="Calibri" panose="020F0502020204030204" pitchFamily="34" charset="0"/>
              </a:rPr>
              <a:t> </a:t>
            </a:r>
          </a:p>
          <a:p>
            <a:r>
              <a:rPr lang="fr-CA" altLang="en-US" sz="2800" smtClean="0">
                <a:solidFill>
                  <a:srgbClr val="FFFFFF"/>
                </a:solidFill>
                <a:latin typeface="Calibri" panose="020F0502020204030204" pitchFamily="34" charset="0"/>
              </a:rPr>
              <a:t>L’information se trouvent aussi sur le site Web d’Élections NL (</a:t>
            </a:r>
            <a:r>
              <a:rPr lang="fr-CA" altLang="en-US" sz="2800" b="1" smtClean="0">
                <a:solidFill>
                  <a:srgbClr val="FFC000"/>
                </a:solidFill>
                <a:latin typeface="Calibri" panose="020F0502020204030204" pitchFamily="34" charset="0"/>
              </a:rPr>
              <a:t>www.elections.gov.nl.ca</a:t>
            </a:r>
            <a:r>
              <a:rPr lang="fr-CA" altLang="en-US" sz="2800" smtClean="0">
                <a:solidFill>
                  <a:srgbClr val="FFFFFF"/>
                </a:solidFill>
                <a:latin typeface="Calibri" panose="020F0502020204030204" pitchFamily="34" charset="0"/>
              </a:rPr>
              <a:t>) ou en les appelant au (1-877-729-7987).</a:t>
            </a:r>
          </a:p>
        </p:txBody>
      </p:sp>
    </p:spTree>
    <p:extLst>
      <p:ext uri="{BB962C8B-B14F-4D97-AF65-F5344CB8AC3E}">
        <p14:creationId xmlns:p14="http://schemas.microsoft.com/office/powerpoint/2010/main" val="2090170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anose="020F0502020204030204" pitchFamily="34" charset="0"/>
              </a:rPr>
              <a:t>Qu’est-ce qui arrive au bureau de scrutin?</a:t>
            </a:r>
          </a:p>
        </p:txBody>
      </p:sp>
      <p:sp>
        <p:nvSpPr>
          <p:cNvPr id="15364" name="Rectangle 4"/>
          <p:cNvSpPr>
            <a:spLocks noGrp="1" noChangeArrowheads="1"/>
          </p:cNvSpPr>
          <p:nvPr>
            <p:ph type="body" idx="1"/>
          </p:nvPr>
        </p:nvSpPr>
        <p:spPr>
          <a:xfrm>
            <a:off x="457200" y="1371600"/>
            <a:ext cx="8229600" cy="4525963"/>
          </a:xfrm>
        </p:spPr>
        <p:txBody>
          <a:bodyPr/>
          <a:lstStyle/>
          <a:p>
            <a:pPr marL="457200" indent="-457200">
              <a:buFontTx/>
              <a:buAutoNum type="arabicPeriod"/>
            </a:pPr>
            <a:r>
              <a:rPr lang="fr-CA" altLang="en-US" sz="2400" smtClean="0">
                <a:solidFill>
                  <a:srgbClr val="FFFFFF"/>
                </a:solidFill>
                <a:latin typeface="Calibri" panose="020F0502020204030204" pitchFamily="34" charset="0"/>
              </a:rPr>
              <a:t>Le greffier du scrutin écrit le nom de l’électeur dans le registre du scrutin;</a:t>
            </a:r>
          </a:p>
          <a:p>
            <a:pPr marL="457200" indent="-457200">
              <a:buFontTx/>
              <a:buAutoNum type="arabicPeriod"/>
            </a:pPr>
            <a:r>
              <a:rPr lang="fr-CA" altLang="en-US" sz="2400" smtClean="0">
                <a:solidFill>
                  <a:srgbClr val="FFFFFF"/>
                </a:solidFill>
                <a:latin typeface="Calibri" panose="020F0502020204030204" pitchFamily="34" charset="0"/>
              </a:rPr>
              <a:t>Le scrutateur donne l’électeur un bulletin de vote plié;</a:t>
            </a:r>
          </a:p>
          <a:p>
            <a:pPr marL="457200" indent="-457200">
              <a:buFontTx/>
              <a:buAutoNum type="arabicPeriod"/>
            </a:pPr>
            <a:r>
              <a:rPr lang="fr-CA" altLang="en-US" sz="2400" smtClean="0">
                <a:solidFill>
                  <a:srgbClr val="FFFFFF"/>
                </a:solidFill>
                <a:latin typeface="Calibri" panose="020F0502020204030204" pitchFamily="34" charset="0"/>
              </a:rPr>
              <a:t>L’électeur marque le bulletin de vote derrière un isoloir; </a:t>
            </a:r>
          </a:p>
          <a:p>
            <a:pPr marL="457200" indent="-457200">
              <a:buFontTx/>
              <a:buAutoNum type="arabicPeriod"/>
            </a:pPr>
            <a:r>
              <a:rPr lang="fr-CA" altLang="en-US" sz="2400" smtClean="0">
                <a:solidFill>
                  <a:srgbClr val="FFFFFF"/>
                </a:solidFill>
                <a:latin typeface="Calibri" panose="020F0502020204030204" pitchFamily="34" charset="0"/>
              </a:rPr>
              <a:t>L’électeur redonne le bulletin de vote au scrutateur, qui vérifie que le bulletin de vote est valide;</a:t>
            </a:r>
          </a:p>
          <a:p>
            <a:pPr marL="457200" indent="-457200">
              <a:buFontTx/>
              <a:buAutoNum type="arabicPeriod"/>
            </a:pPr>
            <a:r>
              <a:rPr lang="fr-CA" altLang="en-US" sz="2400" smtClean="0">
                <a:solidFill>
                  <a:srgbClr val="FFFFFF"/>
                </a:solidFill>
                <a:latin typeface="Calibri" panose="020F0502020204030204" pitchFamily="34" charset="0"/>
              </a:rPr>
              <a:t>Le scrutateur place le bulletin de vote dans l’urne ou bien redonne le bulletin à l’électeur afin qu’il le place lui-même dans l’urne.</a:t>
            </a:r>
          </a:p>
        </p:txBody>
      </p:sp>
      <p:pic>
        <p:nvPicPr>
          <p:cNvPr id="1536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032375"/>
            <a:ext cx="230663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305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anose="020F0502020204030204" pitchFamily="34" charset="0"/>
              </a:rPr>
              <a:t>Comment est-ce que je marque mon bulletin de vote?</a:t>
            </a:r>
          </a:p>
        </p:txBody>
      </p:sp>
      <p:sp>
        <p:nvSpPr>
          <p:cNvPr id="17412" name="Rectangle 4"/>
          <p:cNvSpPr>
            <a:spLocks noGrp="1" noChangeArrowheads="1"/>
          </p:cNvSpPr>
          <p:nvPr>
            <p:ph type="body" idx="1"/>
          </p:nvPr>
        </p:nvSpPr>
        <p:spPr>
          <a:xfrm>
            <a:off x="609600" y="1524000"/>
            <a:ext cx="8229600" cy="4525963"/>
          </a:xfrm>
        </p:spPr>
        <p:txBody>
          <a:bodyPr/>
          <a:lstStyle/>
          <a:p>
            <a:pPr eaLnBrk="1" hangingPunct="1"/>
            <a:r>
              <a:rPr lang="fr-CA" altLang="en-US" sz="2400" smtClean="0">
                <a:solidFill>
                  <a:srgbClr val="FFFFFF"/>
                </a:solidFill>
                <a:latin typeface="Calibri" panose="020F0502020204030204" pitchFamily="34" charset="0"/>
                <a:sym typeface="Helvetica" panose="020B0604020202020204" pitchFamily="34" charset="0"/>
              </a:rPr>
              <a:t>Un </a:t>
            </a:r>
            <a:r>
              <a:rPr lang="fr-CA" altLang="en-US" sz="2400" b="1" smtClean="0">
                <a:solidFill>
                  <a:srgbClr val="FFC000"/>
                </a:solidFill>
                <a:latin typeface="Calibri" panose="020F0502020204030204" pitchFamily="34" charset="0"/>
                <a:sym typeface="Helvetica" panose="020B0604020202020204" pitchFamily="34" charset="0"/>
              </a:rPr>
              <a:t>bulletin de vote</a:t>
            </a:r>
            <a:r>
              <a:rPr lang="fr-CA" altLang="en-US" sz="2400" smtClean="0">
                <a:solidFill>
                  <a:srgbClr val="FFC000"/>
                </a:solidFill>
                <a:latin typeface="Calibri" panose="020F0502020204030204" pitchFamily="34" charset="0"/>
                <a:sym typeface="Helvetica" panose="020B0604020202020204" pitchFamily="34" charset="0"/>
              </a:rPr>
              <a:t> </a:t>
            </a:r>
            <a:r>
              <a:rPr lang="fr-CA" altLang="en-US" sz="2400" smtClean="0">
                <a:solidFill>
                  <a:srgbClr val="FFFFFF"/>
                </a:solidFill>
                <a:latin typeface="Calibri" panose="020F0502020204030204" pitchFamily="34" charset="0"/>
                <a:sym typeface="Helvetica" panose="020B0604020202020204" pitchFamily="34" charset="0"/>
              </a:rPr>
              <a:t>contient une liste de tous les noms des candidats qui se présentent dans votre circonscription, ainsi que le nom du parti politique que le candidat représente, le cas échéant. </a:t>
            </a:r>
          </a:p>
          <a:p>
            <a:pPr eaLnBrk="1" hangingPunct="1"/>
            <a:r>
              <a:rPr lang="fr-CA" altLang="en-US" sz="2400" smtClean="0">
                <a:solidFill>
                  <a:srgbClr val="FFFFFF"/>
                </a:solidFill>
                <a:latin typeface="Calibri" panose="020F0502020204030204" pitchFamily="34" charset="0"/>
                <a:sym typeface="Helvetica" panose="020B0604020202020204" pitchFamily="34" charset="0"/>
              </a:rPr>
              <a:t>Le vote se fait par </a:t>
            </a:r>
            <a:r>
              <a:rPr lang="fr-CA" altLang="en-US" sz="2400" b="1" smtClean="0">
                <a:solidFill>
                  <a:srgbClr val="FFC000"/>
                </a:solidFill>
                <a:latin typeface="Calibri" panose="020F0502020204030204" pitchFamily="34" charset="0"/>
                <a:sym typeface="Helvetica" panose="020B0604020202020204" pitchFamily="34" charset="0"/>
              </a:rPr>
              <a:t>scrutin secret</a:t>
            </a:r>
            <a:r>
              <a:rPr lang="fr-CA" altLang="en-US" sz="2400" smtClean="0">
                <a:solidFill>
                  <a:srgbClr val="FFFFFF"/>
                </a:solidFill>
                <a:latin typeface="Calibri" panose="020F0502020204030204" pitchFamily="34" charset="0"/>
                <a:sym typeface="Helvetica" panose="020B0604020202020204" pitchFamily="34" charset="0"/>
              </a:rPr>
              <a:t>. Seul l’électeur sait pour qui il a voté.</a:t>
            </a:r>
            <a:endParaRPr lang="fr-CA" altLang="en-US" sz="2400" smtClean="0">
              <a:solidFill>
                <a:srgbClr val="FFFFFF"/>
              </a:solidFill>
              <a:latin typeface="Calibri" panose="020F0502020204030204" pitchFamily="34" charset="0"/>
            </a:endParaRPr>
          </a:p>
          <a:p>
            <a:pPr eaLnBrk="1" hangingPunct="1"/>
            <a:r>
              <a:rPr lang="fr-CA" altLang="en-US" sz="2400" smtClean="0">
                <a:solidFill>
                  <a:srgbClr val="FFFFFF"/>
                </a:solidFill>
                <a:latin typeface="Calibri" panose="020F0502020204030204" pitchFamily="34" charset="0"/>
                <a:sym typeface="Helvetica" panose="020B0604020202020204" pitchFamily="34" charset="0"/>
              </a:rPr>
              <a:t>L’électeur doit marquer le bulletin clairement et faire seulement un choix pour que le bulletin soit </a:t>
            </a:r>
            <a:r>
              <a:rPr lang="fr-CA" altLang="en-US" sz="2400" b="1" smtClean="0">
                <a:solidFill>
                  <a:srgbClr val="FFC000"/>
                </a:solidFill>
                <a:latin typeface="Calibri" panose="020F0502020204030204" pitchFamily="34" charset="0"/>
                <a:sym typeface="Helvetica" panose="020B0604020202020204" pitchFamily="34" charset="0"/>
              </a:rPr>
              <a:t>valide </a:t>
            </a:r>
            <a:r>
              <a:rPr lang="fr-CA" altLang="en-US" sz="2400" smtClean="0">
                <a:solidFill>
                  <a:srgbClr val="FFFFFF"/>
                </a:solidFill>
                <a:latin typeface="Calibri" panose="020F0502020204030204" pitchFamily="34" charset="0"/>
                <a:sym typeface="Helvetica" panose="020B0604020202020204" pitchFamily="34" charset="0"/>
              </a:rPr>
              <a:t>(p. ex., cocher, faire un X, noircir) .</a:t>
            </a:r>
          </a:p>
        </p:txBody>
      </p:sp>
      <p:pic>
        <p:nvPicPr>
          <p:cNvPr id="17413" name="Picture 6" descr="behind voting sc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176838"/>
            <a:ext cx="2989263"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477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p:nvPr>
        </p:nvSpPr>
        <p:spPr/>
        <p:txBody>
          <a:bodyPr/>
          <a:lstStyle/>
          <a:p>
            <a:pPr eaLnBrk="1" hangingPunct="1"/>
            <a:r>
              <a:rPr lang="fr-CA" altLang="en-US" sz="4000" b="1" smtClean="0">
                <a:solidFill>
                  <a:schemeClr val="bg1"/>
                </a:solidFill>
                <a:latin typeface="Calibri" panose="020F0502020204030204" pitchFamily="34" charset="0"/>
              </a:rPr>
              <a:t>Bulletins rejetés et annulés</a:t>
            </a:r>
          </a:p>
        </p:txBody>
      </p:sp>
      <p:sp>
        <p:nvSpPr>
          <p:cNvPr id="19460" name="Rectangle 4"/>
          <p:cNvSpPr>
            <a:spLocks noGrp="1" noChangeArrowheads="1"/>
          </p:cNvSpPr>
          <p:nvPr>
            <p:ph type="body" idx="1"/>
          </p:nvPr>
        </p:nvSpPr>
        <p:spPr>
          <a:xfrm>
            <a:off x="457200" y="1371600"/>
            <a:ext cx="8229600" cy="4525963"/>
          </a:xfrm>
        </p:spPr>
        <p:txBody>
          <a:bodyPr/>
          <a:lstStyle/>
          <a:p>
            <a:pPr eaLnBrk="1" hangingPunct="1">
              <a:defRPr/>
            </a:pPr>
            <a:r>
              <a:rPr lang="fr-CA" altLang="en-US" sz="2800" dirty="0" smtClean="0">
                <a:solidFill>
                  <a:srgbClr val="FFFFFF"/>
                </a:solidFill>
                <a:latin typeface="Calibri" panose="020F0502020204030204" pitchFamily="34" charset="0"/>
              </a:rPr>
              <a:t>Un </a:t>
            </a:r>
            <a:r>
              <a:rPr lang="fr-CA" altLang="en-US" sz="2800" b="1" dirty="0" smtClean="0">
                <a:solidFill>
                  <a:srgbClr val="FFC000"/>
                </a:solidFill>
                <a:latin typeface="Calibri" panose="020F0502020204030204" pitchFamily="34" charset="0"/>
              </a:rPr>
              <a:t>bulletin rejeté </a:t>
            </a:r>
            <a:r>
              <a:rPr lang="fr-CA" altLang="en-US" sz="2800" dirty="0" smtClean="0">
                <a:solidFill>
                  <a:srgbClr val="FFFFFF"/>
                </a:solidFill>
                <a:latin typeface="Calibri" panose="020F0502020204030204" pitchFamily="34" charset="0"/>
              </a:rPr>
              <a:t>est un bulletin qui ne peut pas être compté parce qu’il n’a pas été marqué correctement. </a:t>
            </a:r>
          </a:p>
          <a:p>
            <a:pPr marL="0" indent="0" eaLnBrk="1" hangingPunct="1">
              <a:buFontTx/>
              <a:buNone/>
              <a:defRPr/>
            </a:pPr>
            <a:r>
              <a:rPr lang="fr-CA" altLang="en-US" sz="2800" dirty="0" smtClean="0">
                <a:solidFill>
                  <a:srgbClr val="FFFFFF"/>
                </a:solidFill>
                <a:latin typeface="Calibri" panose="020F0502020204030204" pitchFamily="34" charset="0"/>
              </a:rPr>
              <a:t>(Par exemple, votre bulletin est rejeté si vous avez choisi plus qu’un candidat)</a:t>
            </a:r>
          </a:p>
          <a:p>
            <a:pPr eaLnBrk="1" hangingPunct="1">
              <a:buFontTx/>
              <a:buNone/>
              <a:defRPr/>
            </a:pPr>
            <a:endParaRPr lang="fr-CA" altLang="en-US" sz="1400" dirty="0" smtClean="0">
              <a:solidFill>
                <a:srgbClr val="FFFFFF"/>
              </a:solidFill>
              <a:latin typeface="Calibri" panose="020F0502020204030204" pitchFamily="34" charset="0"/>
            </a:endParaRPr>
          </a:p>
          <a:p>
            <a:pPr eaLnBrk="1" hangingPunct="1">
              <a:defRPr/>
            </a:pPr>
            <a:r>
              <a:rPr lang="fr-CA" altLang="en-US" sz="2800" dirty="0" smtClean="0">
                <a:solidFill>
                  <a:srgbClr val="FFFFFF"/>
                </a:solidFill>
                <a:latin typeface="Calibri" panose="020F0502020204030204" pitchFamily="34" charset="0"/>
              </a:rPr>
              <a:t>Un </a:t>
            </a:r>
            <a:r>
              <a:rPr lang="fr-CA" altLang="en-US" sz="2800" b="1" dirty="0" smtClean="0">
                <a:solidFill>
                  <a:srgbClr val="FFC000"/>
                </a:solidFill>
                <a:latin typeface="Calibri" panose="020F0502020204030204" pitchFamily="34" charset="0"/>
              </a:rPr>
              <a:t>bulletin annulé </a:t>
            </a:r>
            <a:r>
              <a:rPr lang="fr-CA" altLang="en-US" sz="2800" dirty="0" smtClean="0">
                <a:solidFill>
                  <a:srgbClr val="FFFFFF"/>
                </a:solidFill>
                <a:latin typeface="Calibri" panose="020F0502020204030204" pitchFamily="34" charset="0"/>
              </a:rPr>
              <a:t>est un bulletin qui a été mis à l’écart et n’a jamais été versé dans l’urne car il contient une erreur ou a été déchiré, et remplacé pour un nouveau bulletin. </a:t>
            </a:r>
          </a:p>
          <a:p>
            <a:pPr eaLnBrk="1" hangingPunct="1">
              <a:defRPr/>
            </a:pPr>
            <a:endParaRPr lang="en-US" altLang="en-US" sz="2800" dirty="0" smtClean="0">
              <a:latin typeface="Calibri" panose="020F0502020204030204" pitchFamily="34" charset="0"/>
            </a:endParaRPr>
          </a:p>
        </p:txBody>
      </p:sp>
    </p:spTree>
    <p:extLst>
      <p:ext uri="{BB962C8B-B14F-4D97-AF65-F5344CB8AC3E}">
        <p14:creationId xmlns:p14="http://schemas.microsoft.com/office/powerpoint/2010/main" val="2231317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Documents and Settings\DE SYSTEMS\Desktop\ON 2013\PPT\CIVIX PPT backgrounds\CIVIX_pp_slides-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anose="020F0502020204030204" pitchFamily="34" charset="0"/>
              </a:rPr>
              <a:t>Le mot de la fin</a:t>
            </a:r>
          </a:p>
        </p:txBody>
      </p:sp>
      <p:sp>
        <p:nvSpPr>
          <p:cNvPr id="21508" name="Rectangle 4"/>
          <p:cNvSpPr>
            <a:spLocks noGrp="1" noChangeArrowheads="1"/>
          </p:cNvSpPr>
          <p:nvPr>
            <p:ph type="body" idx="1"/>
          </p:nvPr>
        </p:nvSpPr>
        <p:spPr>
          <a:xfrm>
            <a:off x="457200" y="1371600"/>
            <a:ext cx="8229600" cy="4525963"/>
          </a:xfrm>
        </p:spPr>
        <p:txBody>
          <a:bodyPr/>
          <a:lstStyle/>
          <a:p>
            <a:pPr eaLnBrk="1" hangingPunct="1"/>
            <a:r>
              <a:rPr lang="fr-CA" altLang="en-US" sz="2800" smtClean="0">
                <a:solidFill>
                  <a:schemeClr val="bg1"/>
                </a:solidFill>
                <a:latin typeface="Calibri" panose="020F0502020204030204" pitchFamily="34" charset="0"/>
              </a:rPr>
              <a:t>Êtes-vous prêt à voter? Pourquoi ou pourquoi pas?</a:t>
            </a:r>
          </a:p>
          <a:p>
            <a:pPr eaLnBrk="1" hangingPunct="1"/>
            <a:endParaRPr lang="fr-CA" altLang="en-US" sz="2800" smtClean="0">
              <a:solidFill>
                <a:schemeClr val="bg1"/>
              </a:solidFill>
              <a:latin typeface="Calibri" panose="020F0502020204030204" pitchFamily="34" charset="0"/>
            </a:endParaRPr>
          </a:p>
          <a:p>
            <a:pPr eaLnBrk="1" hangingPunct="1"/>
            <a:r>
              <a:rPr lang="fr-CA" altLang="en-US" sz="2800" smtClean="0">
                <a:solidFill>
                  <a:schemeClr val="bg1"/>
                </a:solidFill>
                <a:latin typeface="Calibri" panose="020F0502020204030204" pitchFamily="34" charset="0"/>
              </a:rPr>
              <a:t>Qu’est-ce que vous avez besoin de savoir ou quelles recherches devez-vous faire avant de prendre votre décision? </a:t>
            </a:r>
          </a:p>
          <a:p>
            <a:pPr eaLnBrk="1" hangingPunct="1"/>
            <a:endParaRPr lang="fr-CA" altLang="en-US" sz="2800" smtClean="0">
              <a:solidFill>
                <a:schemeClr val="bg1"/>
              </a:solidFill>
              <a:latin typeface="Calibri" panose="020F0502020204030204" pitchFamily="34" charset="0"/>
            </a:endParaRPr>
          </a:p>
          <a:p>
            <a:pPr eaLnBrk="1" hangingPunct="1"/>
            <a:r>
              <a:rPr lang="fr-CA" altLang="en-US" sz="2800" smtClean="0">
                <a:solidFill>
                  <a:schemeClr val="bg1"/>
                </a:solidFill>
                <a:latin typeface="Calibri" panose="020F0502020204030204" pitchFamily="34" charset="0"/>
              </a:rPr>
              <a:t>Comment pouvez-vous encourager les gens que vous connaissez à voter? </a:t>
            </a:r>
            <a:endParaRPr lang="en-US" altLang="en-US" sz="2800" smtClean="0">
              <a:latin typeface="Calibri" panose="020F0502020204030204" pitchFamily="34" charset="0"/>
            </a:endParaRPr>
          </a:p>
        </p:txBody>
      </p:sp>
    </p:spTree>
    <p:extLst>
      <p:ext uri="{BB962C8B-B14F-4D97-AF65-F5344CB8AC3E}">
        <p14:creationId xmlns:p14="http://schemas.microsoft.com/office/powerpoint/2010/main" val="3605482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DE SYSTEMS\Desktop\ON 2013\PPT\CIVIX PPT backgrounds\CIVIX_pp_slides-0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99" y="-5508"/>
            <a:ext cx="9144000" cy="68580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fr-CA" sz="2400" dirty="0" smtClean="0">
                <a:solidFill>
                  <a:schemeClr val="bg1"/>
                </a:solidFill>
                <a:latin typeface="Calibri"/>
                <a:cs typeface="Calibri"/>
              </a:rPr>
              <a:t>Au début des années 1990s, un mouvement a commencé pour changer le nom de la province à Terre-Neuve-et-Labrador, afin de reconnaître l’importance du Labrador comme partenaire dans la province. </a:t>
            </a:r>
          </a:p>
          <a:p>
            <a:r>
              <a:rPr lang="fr-CA" sz="2400" dirty="0" smtClean="0">
                <a:solidFill>
                  <a:schemeClr val="bg1"/>
                </a:solidFill>
                <a:latin typeface="Calibri"/>
                <a:cs typeface="Calibri"/>
              </a:rPr>
              <a:t>En 2001, le nom de la province a officiellement changé à Terre-Neuve-et-Labrador après une </a:t>
            </a:r>
            <a:r>
              <a:rPr lang="fr-CA" sz="2400" b="1" dirty="0" smtClean="0">
                <a:solidFill>
                  <a:srgbClr val="FFC000"/>
                </a:solidFill>
                <a:latin typeface="Calibri"/>
                <a:cs typeface="Calibri"/>
              </a:rPr>
              <a:t>modification constitutionnelle</a:t>
            </a:r>
            <a:r>
              <a:rPr lang="fr-CA" sz="2400" dirty="0" smtClean="0">
                <a:solidFill>
                  <a:schemeClr val="bg1"/>
                </a:solidFill>
                <a:latin typeface="Calibri"/>
                <a:cs typeface="Calibri"/>
              </a:rPr>
              <a:t>. </a:t>
            </a:r>
            <a:endParaRPr lang="fr-CA" sz="2400" dirty="0">
              <a:solidFill>
                <a:schemeClr val="bg1"/>
              </a:solidFill>
              <a:latin typeface="Calibri"/>
              <a:cs typeface="Calibri"/>
            </a:endParaRPr>
          </a:p>
        </p:txBody>
      </p:sp>
      <p:sp>
        <p:nvSpPr>
          <p:cNvPr id="6" name="Rectangle 3"/>
          <p:cNvSpPr txBox="1">
            <a:spLocks noChangeArrowheads="1"/>
          </p:cNvSpPr>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fr-CA" altLang="en-US" sz="4000" b="1" dirty="0" smtClean="0">
                <a:solidFill>
                  <a:schemeClr val="bg1"/>
                </a:solidFill>
                <a:latin typeface="Calibri" pitchFamily="34" charset="0"/>
              </a:rPr>
              <a:t>Derniers développements</a:t>
            </a:r>
          </a:p>
        </p:txBody>
      </p:sp>
      <p:pic>
        <p:nvPicPr>
          <p:cNvPr id="1026" name="Picture 2" descr="http://www.itbpromotions.com/store/media/TerreNeuveBlu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667000" y="4510882"/>
            <a:ext cx="29718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276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Documents and Settings\DE SYSTEMS\Desktop\ON 2013\PPT\CIVIX PPT backgrounds\CIVIX_pp_slides-0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Grp="1" noChangeArrowheads="1"/>
          </p:cNvSpPr>
          <p:nvPr>
            <p:ph type="title"/>
          </p:nvPr>
        </p:nvSpPr>
        <p:spPr/>
        <p:txBody>
          <a:bodyPr/>
          <a:lstStyle/>
          <a:p>
            <a:pPr eaLnBrk="1" hangingPunct="1"/>
            <a:r>
              <a:rPr lang="en-US" altLang="en-US" sz="4000" b="1" dirty="0" smtClean="0">
                <a:solidFill>
                  <a:schemeClr val="bg1"/>
                </a:solidFill>
                <a:latin typeface="Calibri" pitchFamily="34" charset="0"/>
              </a:rPr>
              <a:t>Trois </a:t>
            </a:r>
            <a:r>
              <a:rPr lang="en-US" altLang="en-US" sz="4000" b="1" dirty="0" err="1" smtClean="0">
                <a:solidFill>
                  <a:schemeClr val="bg1"/>
                </a:solidFill>
                <a:latin typeface="Calibri" pitchFamily="34" charset="0"/>
              </a:rPr>
              <a:t>ordres</a:t>
            </a:r>
            <a:r>
              <a:rPr lang="en-US" altLang="en-US" sz="4000" b="1" dirty="0" smtClean="0">
                <a:solidFill>
                  <a:schemeClr val="bg1"/>
                </a:solidFill>
                <a:latin typeface="Calibri" pitchFamily="34" charset="0"/>
              </a:rPr>
              <a:t> de </a:t>
            </a:r>
            <a:r>
              <a:rPr lang="en-US" altLang="en-US" sz="4000" b="1" dirty="0" err="1" smtClean="0">
                <a:solidFill>
                  <a:schemeClr val="bg1"/>
                </a:solidFill>
                <a:latin typeface="Calibri" pitchFamily="34" charset="0"/>
              </a:rPr>
              <a:t>gouvernement</a:t>
            </a:r>
            <a:endParaRPr lang="en-US" altLang="en-US" sz="4000" b="1" dirty="0" smtClean="0">
              <a:solidFill>
                <a:schemeClr val="bg1"/>
              </a:solidFill>
              <a:latin typeface="Calibri" pitchFamily="34" charset="0"/>
            </a:endParaRPr>
          </a:p>
        </p:txBody>
      </p:sp>
      <p:sp>
        <p:nvSpPr>
          <p:cNvPr id="5124" name="Rectangle 4"/>
          <p:cNvSpPr>
            <a:spLocks noGrp="1" noChangeArrowheads="1"/>
          </p:cNvSpPr>
          <p:nvPr>
            <p:ph idx="1"/>
          </p:nvPr>
        </p:nvSpPr>
        <p:spPr>
          <a:xfrm>
            <a:off x="457200" y="1371600"/>
            <a:ext cx="8229600" cy="4525963"/>
          </a:xfrm>
        </p:spPr>
        <p:txBody>
          <a:bodyPr/>
          <a:lstStyle/>
          <a:p>
            <a:pPr eaLnBrk="1" hangingPunct="1"/>
            <a:r>
              <a:rPr lang="fr-CA" altLang="fr-FR" sz="2400" dirty="0" smtClean="0">
                <a:solidFill>
                  <a:schemeClr val="bg1"/>
                </a:solidFill>
                <a:latin typeface="Calibri" pitchFamily="34" charset="0"/>
                <a:ea typeface="ＭＳ Ｐゴシック" pitchFamily="34" charset="-128"/>
              </a:rPr>
              <a:t>Afin de répondre aux besoins de ses citoyens, le gouvernement au Canada est réparti selon les trois ordres suivants : </a:t>
            </a:r>
            <a:r>
              <a:rPr lang="fr-CA" altLang="fr-FR" sz="2400" b="1" dirty="0" smtClean="0">
                <a:solidFill>
                  <a:srgbClr val="FFC000"/>
                </a:solidFill>
                <a:latin typeface="Calibri" pitchFamily="34" charset="0"/>
                <a:ea typeface="ＭＳ Ｐゴシック" pitchFamily="34" charset="-128"/>
              </a:rPr>
              <a:t>fédéral, provincial/territorial et municipal</a:t>
            </a:r>
            <a:r>
              <a:rPr lang="fr-CA" altLang="en-US" sz="2400" dirty="0" smtClean="0">
                <a:solidFill>
                  <a:schemeClr val="bg1"/>
                </a:solidFill>
                <a:latin typeface="Calibri" pitchFamily="34" charset="0"/>
              </a:rPr>
              <a:t>.  </a:t>
            </a:r>
          </a:p>
          <a:p>
            <a:pPr eaLnBrk="1" hangingPunct="1"/>
            <a:r>
              <a:rPr lang="fr-CA" altLang="fr-FR" sz="2400" dirty="0" smtClean="0">
                <a:solidFill>
                  <a:schemeClr val="bg1"/>
                </a:solidFill>
                <a:latin typeface="Calibri" pitchFamily="34" charset="0"/>
                <a:ea typeface="ＭＳ Ｐゴシック" pitchFamily="34" charset="-128"/>
              </a:rPr>
              <a:t>Chaque ordre compte ses propres représentants élus et nommés, et chaque ordre a des responsabilités qui lui sont propres</a:t>
            </a:r>
            <a:r>
              <a:rPr lang="fr-CA" altLang="en-US" sz="2400" dirty="0" smtClean="0">
                <a:solidFill>
                  <a:schemeClr val="bg1"/>
                </a:solidFill>
                <a:latin typeface="Calibri" pitchFamily="34" charset="0"/>
              </a:rPr>
              <a:t>.</a:t>
            </a:r>
            <a:endParaRPr lang="fr-CA" altLang="en-US" sz="2400" dirty="0">
              <a:solidFill>
                <a:schemeClr val="bg1"/>
              </a:solidFill>
              <a:latin typeface="Calibri"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3600" y="3806454"/>
            <a:ext cx="3048000" cy="244267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Documents and Settings\DE SYSTEMS\Desktop\ON 2013\PPT\CIVIX PPT backgrounds\CIVIX_pp_slides-0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p:txBody>
          <a:bodyPr/>
          <a:lstStyle/>
          <a:p>
            <a:pPr eaLnBrk="1" hangingPunct="1"/>
            <a:r>
              <a:rPr lang="en-US" altLang="en-US" sz="3600" b="1" dirty="0" smtClean="0">
                <a:solidFill>
                  <a:schemeClr val="bg1"/>
                </a:solidFill>
                <a:latin typeface="Calibri" pitchFamily="34" charset="0"/>
              </a:rPr>
              <a:t>Trois </a:t>
            </a:r>
            <a:r>
              <a:rPr lang="en-US" altLang="en-US" sz="3600" b="1" dirty="0" err="1" smtClean="0">
                <a:solidFill>
                  <a:schemeClr val="bg1"/>
                </a:solidFill>
                <a:latin typeface="Calibri" pitchFamily="34" charset="0"/>
              </a:rPr>
              <a:t>volets</a:t>
            </a:r>
            <a:r>
              <a:rPr lang="en-US" altLang="en-US" sz="3600" b="1" dirty="0" smtClean="0">
                <a:solidFill>
                  <a:schemeClr val="bg1"/>
                </a:solidFill>
                <a:latin typeface="Calibri" pitchFamily="34" charset="0"/>
              </a:rPr>
              <a:t> du </a:t>
            </a:r>
            <a:r>
              <a:rPr lang="en-US" altLang="en-US" sz="3600" b="1" dirty="0" err="1" smtClean="0">
                <a:solidFill>
                  <a:schemeClr val="bg1"/>
                </a:solidFill>
                <a:latin typeface="Calibri" pitchFamily="34" charset="0"/>
              </a:rPr>
              <a:t>gouvernement</a:t>
            </a:r>
            <a:endParaRPr lang="en-US" altLang="en-US" sz="3600" b="1" dirty="0" smtClean="0">
              <a:solidFill>
                <a:schemeClr val="bg1"/>
              </a:solidFill>
              <a:latin typeface="Calibri" pitchFamily="34" charset="0"/>
            </a:endParaRPr>
          </a:p>
        </p:txBody>
      </p:sp>
      <p:sp>
        <p:nvSpPr>
          <p:cNvPr id="4100" name="Rectangle 4"/>
          <p:cNvSpPr>
            <a:spLocks noGrp="1" noChangeArrowheads="1"/>
          </p:cNvSpPr>
          <p:nvPr>
            <p:ph idx="1"/>
          </p:nvPr>
        </p:nvSpPr>
        <p:spPr>
          <a:xfrm>
            <a:off x="457200" y="1600200"/>
            <a:ext cx="8229600" cy="4297363"/>
          </a:xfrm>
        </p:spPr>
        <p:txBody>
          <a:bodyPr/>
          <a:lstStyle/>
          <a:p>
            <a:pPr eaLnBrk="1" hangingPunct="1"/>
            <a:r>
              <a:rPr lang="fr-CA" altLang="en-US" sz="2400" b="1" dirty="0" smtClean="0">
                <a:solidFill>
                  <a:srgbClr val="FFC000"/>
                </a:solidFill>
                <a:latin typeface="Calibri" pitchFamily="34" charset="0"/>
              </a:rPr>
              <a:t>Volet législatif</a:t>
            </a:r>
            <a:r>
              <a:rPr lang="fr-CA" altLang="en-US" sz="2400" b="1" dirty="0" smtClean="0">
                <a:solidFill>
                  <a:schemeClr val="bg1"/>
                </a:solidFill>
                <a:latin typeface="Calibri" pitchFamily="34" charset="0"/>
              </a:rPr>
              <a:t>:</a:t>
            </a:r>
            <a:r>
              <a:rPr lang="fr-CA" altLang="en-US" sz="2400" dirty="0" smtClean="0">
                <a:solidFill>
                  <a:srgbClr val="FFC000"/>
                </a:solidFill>
                <a:latin typeface="Calibri" pitchFamily="34" charset="0"/>
              </a:rPr>
              <a:t> </a:t>
            </a:r>
            <a:r>
              <a:rPr lang="fr-CA" altLang="en-US" sz="2400" dirty="0" smtClean="0">
                <a:solidFill>
                  <a:schemeClr val="bg1"/>
                </a:solidFill>
                <a:latin typeface="Calibri" pitchFamily="34" charset="0"/>
              </a:rPr>
              <a:t>Les représentants élus d’un certain ordre de gouvernement. Responsable de créer, débattre, et modifier les lois et les règlements.</a:t>
            </a:r>
          </a:p>
          <a:p>
            <a:pPr eaLnBrk="1" hangingPunct="1"/>
            <a:r>
              <a:rPr lang="fr-CA" altLang="en-US" sz="2400" b="1" dirty="0" smtClean="0">
                <a:solidFill>
                  <a:srgbClr val="FFC000"/>
                </a:solidFill>
                <a:latin typeface="Calibri" pitchFamily="34" charset="0"/>
              </a:rPr>
              <a:t>Volet exécutif</a:t>
            </a:r>
            <a:r>
              <a:rPr lang="fr-CA" altLang="en-US" sz="2400" b="1" dirty="0" smtClean="0">
                <a:solidFill>
                  <a:schemeClr val="bg1"/>
                </a:solidFill>
                <a:latin typeface="Calibri" pitchFamily="34" charset="0"/>
              </a:rPr>
              <a:t>:</a:t>
            </a:r>
            <a:r>
              <a:rPr lang="fr-CA" altLang="en-US" sz="2400" dirty="0" smtClean="0">
                <a:solidFill>
                  <a:srgbClr val="FFC000"/>
                </a:solidFill>
                <a:latin typeface="Calibri" pitchFamily="34" charset="0"/>
              </a:rPr>
              <a:t> </a:t>
            </a:r>
            <a:r>
              <a:rPr lang="fr-CA" altLang="en-US" sz="2400" dirty="0" smtClean="0">
                <a:solidFill>
                  <a:schemeClr val="bg1"/>
                </a:solidFill>
                <a:latin typeface="Calibri" pitchFamily="34" charset="0"/>
              </a:rPr>
              <a:t>Le représentant de la Reine et les ministres du cabinet (des représentants élus nommés par le premier ministre). Responsable pour les opérations du gouvernement et la mise en œuvre et l’application des lois et règlements. </a:t>
            </a:r>
          </a:p>
          <a:p>
            <a:pPr eaLnBrk="1" hangingPunct="1"/>
            <a:r>
              <a:rPr lang="fr-CA" altLang="en-US" sz="2400" b="1" dirty="0" smtClean="0">
                <a:solidFill>
                  <a:srgbClr val="FFC000"/>
                </a:solidFill>
                <a:latin typeface="Calibri" pitchFamily="34" charset="0"/>
              </a:rPr>
              <a:t>Volet judiciaire</a:t>
            </a:r>
            <a:r>
              <a:rPr lang="fr-CA" altLang="en-US" sz="2400" b="1" dirty="0" smtClean="0">
                <a:solidFill>
                  <a:schemeClr val="bg1"/>
                </a:solidFill>
                <a:latin typeface="Calibri" pitchFamily="34" charset="0"/>
              </a:rPr>
              <a:t>:</a:t>
            </a:r>
            <a:r>
              <a:rPr lang="fr-CA" altLang="en-US" sz="2400" dirty="0" smtClean="0">
                <a:solidFill>
                  <a:srgbClr val="FFC000"/>
                </a:solidFill>
                <a:latin typeface="Calibri" pitchFamily="34" charset="0"/>
              </a:rPr>
              <a:t> </a:t>
            </a:r>
            <a:r>
              <a:rPr lang="fr-CA" altLang="en-US" sz="2400" dirty="0" smtClean="0">
                <a:solidFill>
                  <a:schemeClr val="bg1"/>
                </a:solidFill>
                <a:latin typeface="Calibri" pitchFamily="34" charset="0"/>
              </a:rPr>
              <a:t>Le système judiciaire. Responsable pour l’interprétation des lois, la protection des droits des citoyens, et de punir ceux qui ne respectent pas la loi.</a:t>
            </a:r>
            <a:endParaRPr lang="fr-CA" altLang="en-US" sz="2400"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C:\Documents and Settings\DE SYSTEMS\Desktop\ON 2013\PPT\CIVIX PPT backgrounds\CIVIX_pp_slides-0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nvPr>
        </p:nvSpPr>
        <p:spPr/>
        <p:txBody>
          <a:bodyPr/>
          <a:lstStyle/>
          <a:p>
            <a:pPr eaLnBrk="1" hangingPunct="1"/>
            <a:r>
              <a:rPr lang="en-US" altLang="en-US" sz="4000" b="1" dirty="0" err="1" smtClean="0">
                <a:solidFill>
                  <a:schemeClr val="bg1"/>
                </a:solidFill>
                <a:latin typeface="Calibri" pitchFamily="34" charset="0"/>
              </a:rPr>
              <a:t>Fédéral</a:t>
            </a:r>
            <a:r>
              <a:rPr lang="en-US" altLang="en-US" sz="4000" b="1" dirty="0" smtClean="0">
                <a:solidFill>
                  <a:schemeClr val="bg1"/>
                </a:solidFill>
                <a:latin typeface="Calibri" pitchFamily="34" charset="0"/>
              </a:rPr>
              <a:t> </a:t>
            </a:r>
          </a:p>
        </p:txBody>
      </p:sp>
      <p:sp>
        <p:nvSpPr>
          <p:cNvPr id="6148" name="Rectangle 4"/>
          <p:cNvSpPr>
            <a:spLocks noGrp="1" noChangeArrowheads="1"/>
          </p:cNvSpPr>
          <p:nvPr>
            <p:ph idx="1"/>
          </p:nvPr>
        </p:nvSpPr>
        <p:spPr>
          <a:xfrm>
            <a:off x="457200" y="1219200"/>
            <a:ext cx="8229600" cy="4525963"/>
          </a:xfrm>
        </p:spPr>
        <p:txBody>
          <a:bodyPr/>
          <a:lstStyle/>
          <a:p>
            <a:pPr eaLnBrk="1" hangingPunct="1"/>
            <a:r>
              <a:rPr lang="fr-CA" altLang="en-US" sz="2400" dirty="0" smtClean="0">
                <a:solidFill>
                  <a:schemeClr val="bg1"/>
                </a:solidFill>
                <a:latin typeface="Calibri" pitchFamily="34" charset="0"/>
              </a:rPr>
              <a:t>Un représentant élu au niveau fédéral est appelé un </a:t>
            </a:r>
            <a:r>
              <a:rPr lang="fr-CA" altLang="en-US" sz="2400" b="1" dirty="0" smtClean="0">
                <a:solidFill>
                  <a:srgbClr val="FFC000"/>
                </a:solidFill>
                <a:latin typeface="Calibri" pitchFamily="34" charset="0"/>
              </a:rPr>
              <a:t>député (MP)</a:t>
            </a:r>
            <a:r>
              <a:rPr lang="fr-CA" altLang="en-US" sz="2400" dirty="0" smtClean="0">
                <a:solidFill>
                  <a:schemeClr val="bg1"/>
                </a:solidFill>
                <a:latin typeface="Calibri" pitchFamily="34" charset="0"/>
              </a:rPr>
              <a:t>.</a:t>
            </a:r>
          </a:p>
          <a:p>
            <a:pPr eaLnBrk="1" hangingPunct="1"/>
            <a:r>
              <a:rPr lang="fr-CA" altLang="en-US" sz="2400" dirty="0" smtClean="0">
                <a:solidFill>
                  <a:schemeClr val="bg1"/>
                </a:solidFill>
                <a:latin typeface="Calibri" pitchFamily="34" charset="0"/>
              </a:rPr>
              <a:t>Il y a </a:t>
            </a:r>
            <a:r>
              <a:rPr lang="fr-CA" altLang="en-US" sz="2400" b="1" dirty="0" smtClean="0">
                <a:solidFill>
                  <a:srgbClr val="FFC000"/>
                </a:solidFill>
                <a:latin typeface="Calibri" pitchFamily="34" charset="0"/>
              </a:rPr>
              <a:t>338 députés élus</a:t>
            </a:r>
            <a:r>
              <a:rPr lang="fr-CA" altLang="en-US" sz="2400" dirty="0" smtClean="0">
                <a:solidFill>
                  <a:schemeClr val="bg1"/>
                </a:solidFill>
                <a:latin typeface="Calibri" pitchFamily="34" charset="0"/>
              </a:rPr>
              <a:t>, dont </a:t>
            </a:r>
            <a:r>
              <a:rPr lang="fr-CA" altLang="en-US" sz="2400" b="1" dirty="0" smtClean="0">
                <a:solidFill>
                  <a:srgbClr val="FFC000"/>
                </a:solidFill>
                <a:latin typeface="Calibri" pitchFamily="34" charset="0"/>
              </a:rPr>
              <a:t>7 députés </a:t>
            </a:r>
            <a:r>
              <a:rPr lang="fr-CA" altLang="en-US" sz="2400" dirty="0" smtClean="0">
                <a:solidFill>
                  <a:schemeClr val="bg1"/>
                </a:solidFill>
                <a:latin typeface="Calibri" pitchFamily="34" charset="0"/>
              </a:rPr>
              <a:t>de Terre-Neuve-et-Labrador</a:t>
            </a:r>
          </a:p>
          <a:p>
            <a:pPr lvl="0" eaLnBrk="1" hangingPunct="1"/>
            <a:r>
              <a:rPr lang="fr-CA" altLang="en-US" sz="2400" dirty="0">
                <a:solidFill>
                  <a:srgbClr val="FFFFFF"/>
                </a:solidFill>
                <a:latin typeface="Calibri" pitchFamily="34" charset="0"/>
              </a:rPr>
              <a:t>C</a:t>
            </a:r>
            <a:r>
              <a:rPr lang="fr-CA" altLang="en-US" sz="2400" dirty="0" smtClean="0">
                <a:solidFill>
                  <a:srgbClr val="FFFFFF"/>
                </a:solidFill>
                <a:latin typeface="Calibri" pitchFamily="34" charset="0"/>
              </a:rPr>
              <a:t>e corps législatif est responsable de débattre et adopter des lois. </a:t>
            </a:r>
          </a:p>
          <a:p>
            <a:pPr lvl="0" eaLnBrk="1" hangingPunct="1"/>
            <a:r>
              <a:rPr lang="fr-CA" altLang="en-US" sz="2400" dirty="0" smtClean="0">
                <a:solidFill>
                  <a:srgbClr val="FFFFFF"/>
                </a:solidFill>
                <a:latin typeface="Calibri" pitchFamily="34" charset="0"/>
              </a:rPr>
              <a:t>Ils se rencontrent à la </a:t>
            </a:r>
            <a:r>
              <a:rPr lang="fr-CA" altLang="en-US" sz="2400" b="1" dirty="0" smtClean="0">
                <a:solidFill>
                  <a:srgbClr val="FFC000"/>
                </a:solidFill>
                <a:latin typeface="Calibri" pitchFamily="34" charset="0"/>
              </a:rPr>
              <a:t>Chambre des communes  </a:t>
            </a:r>
            <a:r>
              <a:rPr lang="fr-CA" altLang="en-US" sz="2400" dirty="0" smtClean="0">
                <a:solidFill>
                  <a:srgbClr val="FFFFFF"/>
                </a:solidFill>
                <a:latin typeface="Calibri" pitchFamily="34" charset="0"/>
              </a:rPr>
              <a:t>à Ottawa. </a:t>
            </a:r>
          </a:p>
          <a:p>
            <a:pPr eaLnBrk="1" hangingPunct="1"/>
            <a:r>
              <a:rPr lang="fr-CA" altLang="fr-FR" sz="2400" dirty="0" smtClean="0">
                <a:solidFill>
                  <a:schemeClr val="bg1"/>
                </a:solidFill>
                <a:latin typeface="Calibri" pitchFamily="34" charset="0"/>
                <a:ea typeface="ＭＳ Ｐゴシック" pitchFamily="34" charset="-128"/>
              </a:rPr>
              <a:t>Le chef du gouvernement est le </a:t>
            </a:r>
            <a:r>
              <a:rPr lang="fr-CA" altLang="fr-FR" sz="2400" b="1" dirty="0" smtClean="0">
                <a:solidFill>
                  <a:srgbClr val="FFC000"/>
                </a:solidFill>
                <a:latin typeface="Calibri" pitchFamily="34" charset="0"/>
                <a:ea typeface="ＭＳ Ｐゴシック" pitchFamily="34" charset="-128"/>
              </a:rPr>
              <a:t>premier ministre</a:t>
            </a:r>
            <a:r>
              <a:rPr lang="fr-CA" altLang="fr-FR" sz="2400" dirty="0" smtClean="0">
                <a:solidFill>
                  <a:schemeClr val="bg1"/>
                </a:solidFill>
                <a:latin typeface="Calibri" pitchFamily="34" charset="0"/>
                <a:ea typeface="ＭＳ Ｐゴシック" pitchFamily="34" charset="-128"/>
              </a:rPr>
              <a:t>. </a:t>
            </a:r>
          </a:p>
          <a:p>
            <a:pPr eaLnBrk="1" hangingPunct="1"/>
            <a:r>
              <a:rPr lang="fr-CA" altLang="fr-FR" sz="2400" dirty="0" smtClean="0">
                <a:solidFill>
                  <a:schemeClr val="bg1"/>
                </a:solidFill>
                <a:latin typeface="Calibri" pitchFamily="34" charset="0"/>
                <a:ea typeface="ＭＳ Ｐゴシック" pitchFamily="34" charset="-128"/>
              </a:rPr>
              <a:t>La Reine est représentée par le </a:t>
            </a:r>
            <a:r>
              <a:rPr lang="fr-CA" altLang="fr-FR" sz="2400" b="1" dirty="0" smtClean="0">
                <a:solidFill>
                  <a:srgbClr val="FFC000"/>
                </a:solidFill>
                <a:latin typeface="Calibri" pitchFamily="34" charset="0"/>
                <a:ea typeface="ＭＳ Ｐゴシック" pitchFamily="34" charset="-128"/>
              </a:rPr>
              <a:t>gouverneur général</a:t>
            </a:r>
            <a:r>
              <a:rPr lang="fr-CA" altLang="en-US" sz="2400" dirty="0" smtClean="0">
                <a:solidFill>
                  <a:schemeClr val="bg1"/>
                </a:solidFill>
                <a:latin typeface="Calibri" pitchFamily="34" charset="0"/>
              </a:rPr>
              <a:t>.</a:t>
            </a:r>
          </a:p>
          <a:p>
            <a:pPr marL="0" indent="0" eaLnBrk="1" hangingPunct="1">
              <a:buNone/>
            </a:pPr>
            <a:endParaRPr lang="en-US" altLang="en-US" sz="2400" dirty="0" smtClean="0">
              <a:solidFill>
                <a:schemeClr val="bg1"/>
              </a:solidFill>
              <a:latin typeface="Calibri" pitchFamily="34" charset="0"/>
            </a:endParaRPr>
          </a:p>
          <a:p>
            <a:pPr eaLnBrk="1" hangingPunct="1">
              <a:buFontTx/>
              <a:buNone/>
            </a:pPr>
            <a:endParaRPr lang="en-US" altLang="en-US" sz="2400" dirty="0" smtClean="0"/>
          </a:p>
        </p:txBody>
      </p:sp>
      <p:pic>
        <p:nvPicPr>
          <p:cNvPr id="6149" name="Picture 14" descr="CanadianFla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4200" y="5017067"/>
            <a:ext cx="2815273" cy="1672657"/>
          </a:xfrm>
          <a:prstGeom prst="rect">
            <a:avLst/>
          </a:prstGeom>
          <a:noFill/>
          <a:ln w="9525">
            <a:noFill/>
            <a:miter lim="800000"/>
            <a:headEnd/>
            <a:tailEnd/>
          </a:ln>
        </p:spPr>
      </p:pic>
      <p:pic>
        <p:nvPicPr>
          <p:cNvPr id="6150" name="Picture 16" descr="Parliament Building Ottaw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 y="5017068"/>
            <a:ext cx="25146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C:\Documents and Settings\DE SYSTEMS\Desktop\ON 2013\PPT\CIVIX PPT backgrounds\CIVIX_pp_slides-0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itchFamily="34" charset="0"/>
              </a:rPr>
              <a:t>Provincial</a:t>
            </a:r>
          </a:p>
        </p:txBody>
      </p:sp>
      <p:sp>
        <p:nvSpPr>
          <p:cNvPr id="7172" name="Rectangle 4"/>
          <p:cNvSpPr>
            <a:spLocks noGrp="1" noChangeArrowheads="1"/>
          </p:cNvSpPr>
          <p:nvPr>
            <p:ph idx="1"/>
          </p:nvPr>
        </p:nvSpPr>
        <p:spPr>
          <a:xfrm>
            <a:off x="457200" y="1371600"/>
            <a:ext cx="8229600" cy="4525963"/>
          </a:xfrm>
        </p:spPr>
        <p:txBody>
          <a:bodyPr/>
          <a:lstStyle/>
          <a:p>
            <a:pPr eaLnBrk="1" hangingPunct="1"/>
            <a:r>
              <a:rPr lang="fr-CA" altLang="en-US" sz="2400" dirty="0" smtClean="0">
                <a:solidFill>
                  <a:schemeClr val="bg1"/>
                </a:solidFill>
                <a:latin typeface="Calibri" pitchFamily="34" charset="0"/>
              </a:rPr>
              <a:t>Le représentant élu au niveau provincial est un </a:t>
            </a:r>
            <a:r>
              <a:rPr lang="fr-CA" altLang="en-US" sz="2400" b="1" dirty="0" smtClean="0">
                <a:solidFill>
                  <a:srgbClr val="FFC000"/>
                </a:solidFill>
                <a:latin typeface="Calibri" pitchFamily="34" charset="0"/>
              </a:rPr>
              <a:t>député (MHA)</a:t>
            </a:r>
            <a:r>
              <a:rPr lang="fr-CA" altLang="en-US" sz="2400" dirty="0" smtClean="0">
                <a:solidFill>
                  <a:schemeClr val="bg1"/>
                </a:solidFill>
                <a:latin typeface="Calibri" pitchFamily="34" charset="0"/>
              </a:rPr>
              <a:t>.</a:t>
            </a:r>
          </a:p>
          <a:p>
            <a:pPr eaLnBrk="1" hangingPunct="1"/>
            <a:r>
              <a:rPr lang="fr-CA" altLang="en-US" sz="2400" dirty="0" smtClean="0">
                <a:solidFill>
                  <a:schemeClr val="bg1"/>
                </a:solidFill>
                <a:latin typeface="Calibri" pitchFamily="34" charset="0"/>
              </a:rPr>
              <a:t>Après l’élection actuelle, le corps législatif de Terre-Neuve-et-Labrador comptera </a:t>
            </a:r>
            <a:r>
              <a:rPr lang="fr-CA" altLang="en-US" sz="2400" b="1" dirty="0" smtClean="0">
                <a:solidFill>
                  <a:srgbClr val="FFC000"/>
                </a:solidFill>
                <a:latin typeface="Calibri" pitchFamily="34" charset="0"/>
              </a:rPr>
              <a:t>40 députés </a:t>
            </a:r>
            <a:r>
              <a:rPr lang="fr-CA" altLang="en-US" sz="2400" dirty="0" smtClean="0">
                <a:solidFill>
                  <a:schemeClr val="bg1"/>
                </a:solidFill>
                <a:latin typeface="Calibri" pitchFamily="34" charset="0"/>
              </a:rPr>
              <a:t>(huit de moins que lors de la dernière élection)</a:t>
            </a:r>
            <a:r>
              <a:rPr lang="fr-CA" altLang="en-US" sz="2000" dirty="0" smtClean="0">
                <a:solidFill>
                  <a:schemeClr val="bg1"/>
                </a:solidFill>
                <a:latin typeface="Calibri" pitchFamily="34" charset="0"/>
              </a:rPr>
              <a:t>. </a:t>
            </a:r>
          </a:p>
          <a:p>
            <a:pPr lvl="1" eaLnBrk="1" hangingPunct="1"/>
            <a:r>
              <a:rPr lang="fr-CA" altLang="en-US" sz="1600" dirty="0" smtClean="0">
                <a:solidFill>
                  <a:schemeClr val="bg1"/>
                </a:solidFill>
                <a:latin typeface="Calibri" pitchFamily="34" charset="0"/>
              </a:rPr>
              <a:t>30 Lib</a:t>
            </a:r>
            <a:r>
              <a:rPr lang="fr-CA" altLang="en-US" sz="1600" dirty="0">
                <a:solidFill>
                  <a:schemeClr val="bg1"/>
                </a:solidFill>
                <a:latin typeface="Calibri" pitchFamily="34" charset="0"/>
              </a:rPr>
              <a:t>é</a:t>
            </a:r>
            <a:r>
              <a:rPr lang="fr-CA" altLang="en-US" sz="1600" dirty="0" smtClean="0">
                <a:solidFill>
                  <a:schemeClr val="bg1"/>
                </a:solidFill>
                <a:latin typeface="Calibri" pitchFamily="34" charset="0"/>
              </a:rPr>
              <a:t>ral</a:t>
            </a:r>
          </a:p>
          <a:p>
            <a:pPr lvl="1" eaLnBrk="1" hangingPunct="1"/>
            <a:r>
              <a:rPr lang="fr-CA" altLang="en-US" sz="1600" dirty="0" smtClean="0">
                <a:solidFill>
                  <a:schemeClr val="bg1"/>
                </a:solidFill>
                <a:latin typeface="Calibri" pitchFamily="34" charset="0"/>
              </a:rPr>
              <a:t>7 PC</a:t>
            </a:r>
          </a:p>
          <a:p>
            <a:pPr lvl="1" eaLnBrk="1" hangingPunct="1"/>
            <a:r>
              <a:rPr lang="fr-CA" altLang="en-US" sz="1600" dirty="0" smtClean="0">
                <a:solidFill>
                  <a:schemeClr val="bg1"/>
                </a:solidFill>
                <a:latin typeface="Calibri" pitchFamily="34" charset="0"/>
              </a:rPr>
              <a:t>3 NDP</a:t>
            </a:r>
          </a:p>
          <a:p>
            <a:pPr lvl="1" eaLnBrk="1" hangingPunct="1"/>
            <a:r>
              <a:rPr lang="fr-CA" altLang="en-US" sz="1600" dirty="0" smtClean="0">
                <a:solidFill>
                  <a:schemeClr val="bg1"/>
                </a:solidFill>
                <a:latin typeface="Calibri" pitchFamily="34" charset="0"/>
              </a:rPr>
              <a:t>1 Indépendant</a:t>
            </a:r>
          </a:p>
          <a:p>
            <a:pPr eaLnBrk="1" hangingPunct="1"/>
            <a:r>
              <a:rPr lang="fr-CA" altLang="en-US" sz="2400" dirty="0" smtClean="0">
                <a:solidFill>
                  <a:schemeClr val="bg1"/>
                </a:solidFill>
                <a:latin typeface="Calibri" pitchFamily="34" charset="0"/>
              </a:rPr>
              <a:t>La Chambre d’assemblée se réunit à l’</a:t>
            </a:r>
            <a:r>
              <a:rPr lang="fr-CA" altLang="en-US" sz="2400" b="1" dirty="0" smtClean="0">
                <a:solidFill>
                  <a:srgbClr val="FFC000"/>
                </a:solidFill>
                <a:latin typeface="Calibri" pitchFamily="34" charset="0"/>
              </a:rPr>
              <a:t>Édifice de la confédération </a:t>
            </a:r>
            <a:r>
              <a:rPr lang="fr-CA" altLang="en-US" sz="2400" dirty="0" smtClean="0">
                <a:solidFill>
                  <a:schemeClr val="bg1"/>
                </a:solidFill>
                <a:latin typeface="Calibri" pitchFamily="34" charset="0"/>
              </a:rPr>
              <a:t>à </a:t>
            </a:r>
            <a:r>
              <a:rPr lang="fr-CA" altLang="ja-JP" sz="2400" dirty="0" smtClean="0">
                <a:solidFill>
                  <a:schemeClr val="bg1"/>
                </a:solidFill>
                <a:latin typeface="Calibri" pitchFamily="34" charset="0"/>
              </a:rPr>
              <a:t>St. John’s.</a:t>
            </a:r>
          </a:p>
          <a:p>
            <a:pPr eaLnBrk="1" hangingPunct="1"/>
            <a:r>
              <a:rPr lang="fr-CA" altLang="fr-FR" sz="2400" dirty="0" smtClean="0">
                <a:solidFill>
                  <a:schemeClr val="bg1"/>
                </a:solidFill>
                <a:latin typeface="Calibri" pitchFamily="34" charset="0"/>
                <a:ea typeface="ＭＳ Ｐゴシック" pitchFamily="34" charset="-128"/>
              </a:rPr>
              <a:t>Le chef du gouvernement se nomme le </a:t>
            </a:r>
            <a:r>
              <a:rPr lang="fr-CA" altLang="fr-FR" sz="2400" b="1" dirty="0" smtClean="0">
                <a:solidFill>
                  <a:srgbClr val="FFC000"/>
                </a:solidFill>
                <a:latin typeface="Calibri" pitchFamily="34" charset="0"/>
                <a:ea typeface="ＭＳ Ｐゴシック" pitchFamily="34" charset="-128"/>
              </a:rPr>
              <a:t>premier ministre</a:t>
            </a:r>
            <a:r>
              <a:rPr lang="fr-CA" altLang="fr-FR" sz="2400" dirty="0" smtClean="0">
                <a:solidFill>
                  <a:schemeClr val="bg1"/>
                </a:solidFill>
                <a:latin typeface="Calibri" pitchFamily="34" charset="0"/>
                <a:ea typeface="ＭＳ Ｐゴシック" pitchFamily="34" charset="-128"/>
              </a:rPr>
              <a:t>. </a:t>
            </a:r>
          </a:p>
          <a:p>
            <a:pPr eaLnBrk="1" hangingPunct="1"/>
            <a:r>
              <a:rPr lang="fr-CA" altLang="fr-FR" sz="2400" dirty="0" smtClean="0">
                <a:solidFill>
                  <a:schemeClr val="bg1"/>
                </a:solidFill>
                <a:latin typeface="Calibri" pitchFamily="34" charset="0"/>
                <a:ea typeface="ＭＳ Ｐゴシック" pitchFamily="34" charset="-128"/>
              </a:rPr>
              <a:t>La Reine est représentée par le </a:t>
            </a:r>
            <a:r>
              <a:rPr lang="fr-CA" altLang="fr-FR" sz="2400" b="1" dirty="0" smtClean="0">
                <a:solidFill>
                  <a:srgbClr val="FFC000"/>
                </a:solidFill>
                <a:latin typeface="Calibri" pitchFamily="34" charset="0"/>
                <a:ea typeface="ＭＳ Ｐゴシック" pitchFamily="34" charset="-128"/>
              </a:rPr>
              <a:t>lieutenant-gouverneur</a:t>
            </a:r>
            <a:r>
              <a:rPr lang="fr-CA" altLang="en-US" sz="2400" dirty="0" smtClean="0">
                <a:solidFill>
                  <a:schemeClr val="bg1"/>
                </a:solidFill>
                <a:latin typeface="Calibri" pitchFamily="34" charset="0"/>
              </a:rPr>
              <a:t>.</a:t>
            </a:r>
            <a:endParaRPr lang="fr-CA" altLang="en-US" sz="2400" dirty="0">
              <a:solidFill>
                <a:schemeClr val="bg1"/>
              </a:solidFill>
              <a:latin typeface="Calibri"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5762" y="2971800"/>
            <a:ext cx="3110594" cy="1555297"/>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 y="98258"/>
            <a:ext cx="1858622" cy="13939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C:\Documents and Settings\DE SYSTEMS\Desktop\ON 2013\PPT\CIVIX PPT backgrounds\CIVIX_pp_slides-0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Grp="1" noChangeArrowheads="1"/>
          </p:cNvSpPr>
          <p:nvPr>
            <p:ph type="title"/>
          </p:nvPr>
        </p:nvSpPr>
        <p:spPr/>
        <p:txBody>
          <a:bodyPr/>
          <a:lstStyle/>
          <a:p>
            <a:pPr eaLnBrk="1" hangingPunct="1"/>
            <a:r>
              <a:rPr lang="en-US" altLang="en-US" sz="4000" b="1" dirty="0" smtClean="0">
                <a:solidFill>
                  <a:schemeClr val="bg1"/>
                </a:solidFill>
                <a:latin typeface="Calibri" pitchFamily="34" charset="0"/>
              </a:rPr>
              <a:t>Municipal</a:t>
            </a:r>
          </a:p>
        </p:txBody>
      </p:sp>
      <p:sp>
        <p:nvSpPr>
          <p:cNvPr id="8196" name="Rectangle 4"/>
          <p:cNvSpPr>
            <a:spLocks noGrp="1" noChangeArrowheads="1"/>
          </p:cNvSpPr>
          <p:nvPr>
            <p:ph idx="1"/>
          </p:nvPr>
        </p:nvSpPr>
        <p:spPr>
          <a:xfrm>
            <a:off x="457200" y="1371600"/>
            <a:ext cx="8229600" cy="4525963"/>
          </a:xfrm>
        </p:spPr>
        <p:txBody>
          <a:bodyPr/>
          <a:lstStyle/>
          <a:p>
            <a:pPr eaLnBrk="1" hangingPunct="1"/>
            <a:r>
              <a:rPr lang="fr-CA" altLang="en-US" sz="2400" dirty="0" smtClean="0">
                <a:solidFill>
                  <a:schemeClr val="bg1"/>
                </a:solidFill>
                <a:latin typeface="Calibri" pitchFamily="34" charset="0"/>
              </a:rPr>
              <a:t>Le représentant élu au niveau municipal est appelé un </a:t>
            </a:r>
            <a:r>
              <a:rPr lang="fr-CA" altLang="en-US" sz="2400" b="1" dirty="0" smtClean="0">
                <a:solidFill>
                  <a:srgbClr val="FFC000"/>
                </a:solidFill>
                <a:latin typeface="Calibri" pitchFamily="34" charset="0"/>
              </a:rPr>
              <a:t>conseiller</a:t>
            </a:r>
            <a:r>
              <a:rPr lang="fr-CA" altLang="en-US" sz="2400" dirty="0" smtClean="0">
                <a:solidFill>
                  <a:schemeClr val="bg1"/>
                </a:solidFill>
                <a:latin typeface="Calibri" pitchFamily="34" charset="0"/>
              </a:rPr>
              <a:t>.</a:t>
            </a:r>
          </a:p>
          <a:p>
            <a:pPr eaLnBrk="1" hangingPunct="1"/>
            <a:r>
              <a:rPr lang="fr-CA" altLang="en-US" sz="2400" dirty="0" smtClean="0">
                <a:solidFill>
                  <a:schemeClr val="bg1"/>
                </a:solidFill>
                <a:latin typeface="Calibri" pitchFamily="34" charset="0"/>
              </a:rPr>
              <a:t>Le chef du conseil est appelé le </a:t>
            </a:r>
            <a:r>
              <a:rPr lang="fr-CA" altLang="en-US" sz="2400" b="1" dirty="0" smtClean="0">
                <a:solidFill>
                  <a:srgbClr val="FFC000"/>
                </a:solidFill>
                <a:latin typeface="Calibri" pitchFamily="34" charset="0"/>
              </a:rPr>
              <a:t>maire</a:t>
            </a:r>
            <a:r>
              <a:rPr lang="fr-CA" altLang="en-US" sz="2400" dirty="0" smtClean="0">
                <a:solidFill>
                  <a:schemeClr val="bg1"/>
                </a:solidFill>
                <a:latin typeface="Calibri" pitchFamily="34" charset="0"/>
              </a:rPr>
              <a:t>.</a:t>
            </a:r>
          </a:p>
          <a:p>
            <a:pPr eaLnBrk="1" hangingPunct="1"/>
            <a:r>
              <a:rPr lang="fr-CA" altLang="en-US" sz="2400" dirty="0" smtClean="0">
                <a:solidFill>
                  <a:schemeClr val="bg1"/>
                </a:solidFill>
                <a:latin typeface="Calibri" pitchFamily="34" charset="0"/>
              </a:rPr>
              <a:t>La taille et la structure du conseil diffèrent, selon la population.</a:t>
            </a:r>
            <a:endParaRPr lang="fr-CA" altLang="en-US" sz="2400" dirty="0">
              <a:solidFill>
                <a:schemeClr val="bg1"/>
              </a:solidFill>
              <a:latin typeface="Calibri" pitchFamily="34" charset="0"/>
            </a:endParaRPr>
          </a:p>
        </p:txBody>
      </p:sp>
      <p:pic>
        <p:nvPicPr>
          <p:cNvPr id="2050" name="Picture 2" descr="Image result for corner brook city h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463" y="3733800"/>
            <a:ext cx="3970683" cy="26484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rner brook city h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3300" y="3154363"/>
            <a:ext cx="34290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2688</TotalTime>
  <Words>2003</Words>
  <Application>Microsoft Office PowerPoint</Application>
  <PresentationFormat>On-screen Show (4:3)</PresentationFormat>
  <Paragraphs>191</Paragraphs>
  <Slides>34</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ＭＳ Ｐゴシック</vt:lpstr>
      <vt:lpstr>ＭＳ Ｐゴシック</vt:lpstr>
      <vt:lpstr>Arial</vt:lpstr>
      <vt:lpstr>Calibri</vt:lpstr>
      <vt:lpstr>Helvetica</vt:lpstr>
      <vt:lpstr>Default Design</vt:lpstr>
      <vt:lpstr>PowerPoint Presentation</vt:lpstr>
      <vt:lpstr>Le Dominion de Terre-Neuve</vt:lpstr>
      <vt:lpstr>La 10e province du Canada</vt:lpstr>
      <vt:lpstr>PowerPoint Presentation</vt:lpstr>
      <vt:lpstr>Trois ordres de gouvernement</vt:lpstr>
      <vt:lpstr>Trois volets du gouvernement</vt:lpstr>
      <vt:lpstr>Fédéral </vt:lpstr>
      <vt:lpstr>Provincial</vt:lpstr>
      <vt:lpstr>Municipal</vt:lpstr>
      <vt:lpstr>Répartition des responsabilités</vt:lpstr>
      <vt:lpstr>Former le gouvernement</vt:lpstr>
      <vt:lpstr>Former le gouvernement</vt:lpstr>
      <vt:lpstr>Le mot de la fin</vt:lpstr>
      <vt:lpstr>PowerPoint Presentation</vt:lpstr>
      <vt:lpstr>Qu’est-ce-qu’un parti politique?</vt:lpstr>
      <vt:lpstr>Partis politiques à Terre-Neuve-et-Labrador</vt:lpstr>
      <vt:lpstr>Qu’est-ce qu’une plateforme politique?</vt:lpstr>
      <vt:lpstr>Qu’est-ce qu’une circonscription?</vt:lpstr>
      <vt:lpstr>Qu’est-ce qu’un député?</vt:lpstr>
      <vt:lpstr>Qu’est-ce qu’un système électoral?</vt:lpstr>
      <vt:lpstr>Quel est notre système électoral?</vt:lpstr>
      <vt:lpstr>Système uninominal majoritaire à un tour</vt:lpstr>
      <vt:lpstr>Comment se présente-t-on aux élections?</vt:lpstr>
      <vt:lpstr>Le mot de la fin</vt:lpstr>
      <vt:lpstr>Leçon 3:  Le vote</vt:lpstr>
      <vt:lpstr>Élections Newfoundland and Labrador</vt:lpstr>
      <vt:lpstr>Qui peut voter? </vt:lpstr>
      <vt:lpstr>Comment est-ce que je reçois un bulletin de vote?</vt:lpstr>
      <vt:lpstr>Quand voter?</vt:lpstr>
      <vt:lpstr>Où est mon bureau de vote?</vt:lpstr>
      <vt:lpstr>Qu’est-ce qui arrive au bureau de scrutin?</vt:lpstr>
      <vt:lpstr>Comment est-ce que je marque mon bulletin de vote?</vt:lpstr>
      <vt:lpstr>Bulletins rejetés et annulés</vt:lpstr>
      <vt:lpstr>Le mot de la fin</vt:lpstr>
    </vt:vector>
  </TitlesOfParts>
  <Company>DESYSTEMS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 SYSTEMS</dc:creator>
  <cp:lastModifiedBy>Christine Adey</cp:lastModifiedBy>
  <cp:revision>106</cp:revision>
  <cp:lastPrinted>2017-02-16T13:50:22Z</cp:lastPrinted>
  <dcterms:created xsi:type="dcterms:W3CDTF">2013-04-10T19:19:19Z</dcterms:created>
  <dcterms:modified xsi:type="dcterms:W3CDTF">2019-01-31T13:15:49Z</dcterms:modified>
</cp:coreProperties>
</file>